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5" r:id="rId6"/>
    <p:sldId id="259" r:id="rId7"/>
    <p:sldId id="261" r:id="rId8"/>
    <p:sldId id="263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7" autoAdjust="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88C3-7348-4F89-84CD-BF70D29A4A4F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C8D3-9D5E-43A3-9D9D-DA54FBF79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3DB6A-6DAB-491C-AB7A-8CDDF91493CF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5B09-F800-4B56-9617-94CC43048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4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4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BADA-78B9-4A1D-8158-F94E7C52387D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FA34-9C07-4E2B-B24E-658F5F087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9920-256C-409B-8658-EE83D4006B1F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A2F0-4560-4CC1-B3C1-98B1F77B5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8E7A7-70CA-4671-A4F3-038202EED46C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487B-EE14-4CC2-8232-6E5289CCC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9F63-D267-4336-8492-B6480DB768D5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7E01-17F8-4F45-8DD7-D3719E9E0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3795-D7E7-433E-AFBE-2E248D484CF9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4C891-BAA7-45EE-865A-33D66621F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14F7-D917-429B-B848-BE325404A766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A4AB-C180-4253-8BCF-179DA509D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E55C5-A22C-4B71-A43E-E9EC3FEF78B7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F9AE-5657-4775-8F10-B8C9B7AB7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3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CD01D-735A-49AC-B806-89025E09BB36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C312-3F9C-44B7-AC7B-72788CED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DF945-E94A-4E24-88B7-726ADE52F2C5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403EE-EC4C-4013-9372-78052A2CF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EA344D-E214-4CC2-8454-DC85F80A7298}" type="datetimeFigureOut">
              <a:rPr lang="en-US"/>
              <a:pPr>
                <a:defRPr/>
              </a:pPr>
              <a:t>11/4/2022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DDF0F0-1682-48AF-BADE-7D2F661C1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3" r:id="rId2"/>
    <p:sldLayoutId id="2147483852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53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686800" cy="3581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524000"/>
          </a:xfrm>
        </p:spPr>
        <p:txBody>
          <a:bodyPr/>
          <a:lstStyle/>
          <a:p>
            <a:pPr marR="0" eaLnBrk="1" hangingPunct="1"/>
            <a:r>
              <a:rPr lang="en-US" smtClean="0"/>
              <a:t>Annual Meeting</a:t>
            </a:r>
            <a:br>
              <a:rPr lang="en-US" smtClean="0"/>
            </a:br>
            <a:r>
              <a:rPr lang="en-US" smtClean="0"/>
              <a:t> October 7, 2022 </a:t>
            </a:r>
            <a:br>
              <a:rPr lang="en-US" smtClean="0"/>
            </a:br>
            <a:endParaRPr lang="en-US" smtClean="0"/>
          </a:p>
        </p:txBody>
      </p:sp>
      <p:pic>
        <p:nvPicPr>
          <p:cNvPr id="5124" name="Picture 3" descr="A close up of a sign&#10;&#10;Description automatically generat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4800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5638800" cy="1428750"/>
          </a:xfrm>
        </p:spPr>
        <p:txBody>
          <a:bodyPr/>
          <a:lstStyle/>
          <a:p>
            <a:pPr algn="ctr" eaLnBrk="1" hangingPunct="1"/>
            <a:r>
              <a:rPr lang="en-US" smtClean="0"/>
              <a:t>Aloha</a:t>
            </a:r>
            <a:br>
              <a:rPr lang="en-US" smtClean="0"/>
            </a:br>
            <a:r>
              <a:rPr lang="en-US" smtClean="0"/>
              <a:t>  Welcome to Aria       Resort &amp; Casino</a:t>
            </a:r>
          </a:p>
        </p:txBody>
      </p:sp>
      <p:pic>
        <p:nvPicPr>
          <p:cNvPr id="6147" name="Content Placeholder 5" descr="See the source ima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9925" y="1935163"/>
            <a:ext cx="7804150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924800" cy="76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82136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1</a:t>
            </a:r>
            <a:r>
              <a:rPr lang="en-US" dirty="0"/>
              <a:t>) Welcome Message – Marvin Yoshizumi, Executive Chairperson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2</a:t>
            </a:r>
            <a:r>
              <a:rPr lang="en-US" dirty="0"/>
              <a:t>) Review Anti-Trust Guidelines, </a:t>
            </a:r>
            <a:r>
              <a:rPr lang="en-US" dirty="0" smtClean="0"/>
              <a:t>Row </a:t>
            </a:r>
            <a:r>
              <a:rPr lang="en-US" dirty="0"/>
              <a:t>call – Michael Sutton, Secretary / </a:t>
            </a:r>
            <a:r>
              <a:rPr lang="en-US" dirty="0" smtClean="0"/>
              <a:t>Treasurer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3) Approve  Minutes October 7, 2021 Virtual Annual Meeting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4) </a:t>
            </a:r>
            <a:r>
              <a:rPr lang="en-US" dirty="0"/>
              <a:t>Annual Financial Report – Michael Sutton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5) </a:t>
            </a:r>
            <a:r>
              <a:rPr lang="en-US" dirty="0"/>
              <a:t>Elections – Marvin Yoshizumi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6) </a:t>
            </a:r>
            <a:r>
              <a:rPr lang="en-US" dirty="0"/>
              <a:t>Technical Committee </a:t>
            </a:r>
            <a:r>
              <a:rPr lang="en-US" dirty="0" smtClean="0"/>
              <a:t>Discussion </a:t>
            </a:r>
            <a:r>
              <a:rPr lang="en-US" dirty="0"/>
              <a:t>– </a:t>
            </a:r>
            <a:r>
              <a:rPr lang="en-US" dirty="0" smtClean="0"/>
              <a:t>Bryan Moore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7) </a:t>
            </a:r>
            <a:r>
              <a:rPr lang="en-US" dirty="0"/>
              <a:t>Proposed </a:t>
            </a:r>
            <a:r>
              <a:rPr lang="en-US" dirty="0" smtClean="0"/>
              <a:t>2023 </a:t>
            </a:r>
            <a:r>
              <a:rPr lang="en-US" dirty="0"/>
              <a:t>annual meeting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Enclosures: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2021 Minutes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2022 Ballot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EASI Cheat sheet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08100" y="79375"/>
            <a:ext cx="2149475" cy="8620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Agenda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/>
          <a:lstStyle/>
          <a:p>
            <a:pPr eaLnBrk="1" hangingPunct="1"/>
            <a:r>
              <a:rPr lang="en-US" sz="4000" smtClean="0"/>
              <a:t>Anti-Trust Guidelines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000" smtClean="0"/>
              <a:t>DO NOT discuss your prices or competitors’ prices with a competitor (except when buying from or selling to that competitor) or anything which might affect prices such as cost, discounts, terms of sale, or profit margins. </a:t>
            </a:r>
          </a:p>
          <a:p>
            <a:r>
              <a:rPr lang="en-US" sz="2000" smtClean="0"/>
              <a:t>DO NOT agree with competitors to uniform terms of sale, warranties, or contract provisions. </a:t>
            </a:r>
          </a:p>
          <a:p>
            <a:r>
              <a:rPr lang="en-US" sz="2000" smtClean="0"/>
              <a:t>DO NOT agree with competitors to divide customers or territories. </a:t>
            </a:r>
          </a:p>
          <a:p>
            <a:r>
              <a:rPr lang="en-US" sz="2000" smtClean="0"/>
              <a:t>DO NOT act jointly with one or more competitors to put another competitor at a disadvantage. </a:t>
            </a:r>
          </a:p>
          <a:p>
            <a:r>
              <a:rPr lang="en-US" sz="2000" smtClean="0"/>
              <a:t>DO NOT try to prevent your supplier from selling to your competitor. </a:t>
            </a:r>
          </a:p>
          <a:p>
            <a:r>
              <a:rPr lang="en-US" sz="2000" smtClean="0"/>
              <a:t>DO NOT discuss your future pricing, marketing, or policy plans with competitors. </a:t>
            </a:r>
          </a:p>
          <a:p>
            <a:r>
              <a:rPr lang="en-US" sz="2000" smtClean="0"/>
              <a:t>DO NOT discuss your customers with your competitors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z="4000" smtClean="0"/>
              <a:t>Anti-Trust Guidelines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1500" b="1" smtClean="0"/>
              <a:t>With respect to this meeting:</a:t>
            </a:r>
            <a:r>
              <a:rPr lang="en-US" sz="1500" smtClean="0"/>
              <a:t> </a:t>
            </a:r>
          </a:p>
          <a:p>
            <a:r>
              <a:rPr lang="en-US" sz="1500" smtClean="0"/>
              <a:t>DO NOT make any statements regarding prices or matters affecting prices at this meeting. </a:t>
            </a:r>
          </a:p>
          <a:p>
            <a:r>
              <a:rPr lang="en-US" sz="1500" smtClean="0"/>
              <a:t>DO NOT make statements about your future plans regarding pricing, expansion, or other policies with competitive overtones. Do not participate in discussion where other attendees do. </a:t>
            </a:r>
          </a:p>
          <a:p>
            <a:r>
              <a:rPr lang="en-US" sz="1500" smtClean="0"/>
              <a:t>DO NOT propose or agree to any standardization, which will injure your competitor. </a:t>
            </a:r>
          </a:p>
          <a:p>
            <a:r>
              <a:rPr lang="en-US" sz="1500" smtClean="0"/>
              <a:t>DO leave any meeting where any of the foregoing topics are being discussed – and state why you are leaving. </a:t>
            </a:r>
          </a:p>
          <a:p>
            <a:r>
              <a:rPr lang="en-US" sz="1500" smtClean="0"/>
              <a:t>DO NOT attend or stay at any informal meeting where there is no agenda, no minutes are taken, and no staff member is present. </a:t>
            </a:r>
          </a:p>
          <a:p>
            <a:r>
              <a:rPr lang="en-US" sz="1500" smtClean="0"/>
              <a:t>DO NOT assume you are protected by information advice from a governmental official. </a:t>
            </a:r>
          </a:p>
          <a:p>
            <a:r>
              <a:rPr lang="en-US" sz="1500" smtClean="0"/>
              <a:t>DO NOT speak as a formal representative of this group about the meeting. </a:t>
            </a:r>
          </a:p>
          <a:p>
            <a:r>
              <a:rPr lang="en-US" sz="1500" smtClean="0"/>
              <a:t>DO alert staff to anything inaccurate or improper. This includes a position the group has taken or intends to take or a meeting or activity of which you have learned. </a:t>
            </a:r>
          </a:p>
          <a:p>
            <a:r>
              <a:rPr lang="en-US" sz="1500" smtClean="0"/>
              <a:t>DO send copies to a staff member of any communications or documents sent, received, or developed by you when acting for the group. </a:t>
            </a:r>
          </a:p>
          <a:p>
            <a:r>
              <a:rPr lang="en-US" sz="1500" smtClean="0"/>
              <a:t>DO NOT do anything before or after this meeting, or at social events, which would be improper at a formal meeting. </a:t>
            </a:r>
          </a:p>
          <a:p>
            <a:r>
              <a:rPr lang="en-US" sz="1500" smtClean="0"/>
              <a:t>DO alert every employee in your company who deals with the group to these guidelines. </a:t>
            </a:r>
          </a:p>
          <a:p>
            <a:r>
              <a:rPr lang="en-US" sz="1500" smtClean="0"/>
              <a:t>DO be conservative. </a:t>
            </a:r>
            <a:r>
              <a:rPr lang="en-US" sz="1500" u="sng" smtClean="0"/>
              <a:t>If you feel an activity might be improper, do not do it</a:t>
            </a:r>
            <a:endParaRPr lang="en-US" sz="1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sz="3500" smtClean="0"/>
              <a:t>Annual Financial Report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80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For the period Oct 1, 2021 to Sep 30, 2022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Beginning Balance Oct 1, 2021			</a:t>
            </a:r>
            <a:r>
              <a:rPr lang="en-US" sz="2000" b="1" dirty="0" smtClean="0"/>
              <a:t>$21,111.94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Deposits: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2021 </a:t>
            </a:r>
            <a:r>
              <a:rPr lang="en-US" sz="2000" dirty="0" smtClean="0"/>
              <a:t>Donations			482.06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2022 </a:t>
            </a:r>
            <a:r>
              <a:rPr lang="en-US" sz="2000" dirty="0" smtClean="0"/>
              <a:t>Meeting Fees</a:t>
            </a:r>
            <a:r>
              <a:rPr lang="en-US" sz="2000" dirty="0" smtClean="0"/>
              <a:t>		</a:t>
            </a:r>
            <a:r>
              <a:rPr lang="en-US" sz="2000" u="sng" dirty="0" smtClean="0"/>
              <a:t>5,729.69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Total Deposits:					 6,211.75</a:t>
            </a:r>
            <a:endParaRPr lang="en-US" sz="2000" b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Expenses: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GO Daddy email svc 		      (143.88)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CSC fees (tax filing &amp; rep fees)           (686.00)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WIX.COM (website fees)		</a:t>
            </a:r>
            <a:r>
              <a:rPr lang="en-US" sz="2000" u="sng" dirty="0" smtClean="0"/>
              <a:t>      (49.90)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Total Expenses:					</a:t>
            </a:r>
            <a:r>
              <a:rPr lang="en-US" sz="2000" b="1" u="sng" dirty="0" smtClean="0"/>
              <a:t>(879.78)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Ending Balance Sep 30, 2022			</a:t>
            </a:r>
            <a:r>
              <a:rPr lang="en-US" sz="2000" b="1" dirty="0" smtClean="0"/>
              <a:t>$26,443.91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49275"/>
          </a:xfrm>
        </p:spPr>
        <p:txBody>
          <a:bodyPr/>
          <a:lstStyle/>
          <a:p>
            <a:r>
              <a:rPr lang="en-US" sz="3000" smtClean="0"/>
              <a:t>Elections 2022 Ballot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sz="1300" dirty="0" smtClean="0"/>
              <a:t>For service on the steering committee the following persons have been nominated and agreed to serve for a 2 year term. Voting privilege is granted to all Corporate Members regardless of their classification.</a:t>
            </a:r>
          </a:p>
          <a:p>
            <a:pPr marL="342900" indent="-342900">
              <a:buFont typeface="Wingdings 2" pitchFamily="18" charset="2"/>
              <a:buNone/>
              <a:defRPr/>
            </a:pPr>
            <a:endParaRPr lang="en-US" sz="1600" dirty="0" smtClean="0"/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600" dirty="0" smtClean="0"/>
              <a:t>	</a:t>
            </a:r>
            <a:r>
              <a:rPr lang="en-US" sz="1700" dirty="0" smtClean="0"/>
              <a:t>TREASURER / SECRETARY	VOTE FOR ONE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Jeremy Wingo (LAT)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Nominated from the floor: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______________________________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VICE CHAIRPERSON		VOTE FOR ONE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Diana Priebe (</a:t>
            </a:r>
            <a:r>
              <a:rPr lang="en-US" sz="1700" dirty="0" err="1" smtClean="0"/>
              <a:t>Gildan</a:t>
            </a:r>
            <a:r>
              <a:rPr lang="en-US" sz="1700" dirty="0" smtClean="0"/>
              <a:t>)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 	Nominated from the floor :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______________________________</a:t>
            </a:r>
          </a:p>
          <a:p>
            <a:pPr marL="342900" indent="-342900">
              <a:buFont typeface="Wingdings 2" pitchFamily="18" charset="2"/>
              <a:buNone/>
              <a:defRPr/>
            </a:pPr>
            <a:endParaRPr lang="en-US" sz="1700" dirty="0" smtClean="0"/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AT- LARGE MEMBERS		VOTE FOR AS MANY AS YOU WISH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Marvin Yoshizumi (American T- Shirt Co)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Nominated from the floor:</a:t>
            </a:r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</a:t>
            </a:r>
            <a:r>
              <a:rPr lang="en-US" sz="1700" dirty="0" smtClean="0"/>
              <a:t>Michael Sutton (Hanes),  Betsy Burton (S&amp;S </a:t>
            </a:r>
            <a:r>
              <a:rPr lang="en-US" sz="1700" dirty="0" err="1" smtClean="0"/>
              <a:t>Activewear</a:t>
            </a:r>
            <a:r>
              <a:rPr lang="en-US" sz="1700" dirty="0" smtClean="0"/>
              <a:t>), </a:t>
            </a:r>
            <a:r>
              <a:rPr lang="en-US" sz="1700" dirty="0" smtClean="0"/>
              <a:t>	</a:t>
            </a:r>
          </a:p>
          <a:p>
            <a:pPr marL="342900" indent="-342900">
              <a:buNone/>
              <a:defRPr/>
            </a:pPr>
            <a:r>
              <a:rPr lang="en-US" sz="1700" dirty="0" smtClean="0"/>
              <a:t>	</a:t>
            </a:r>
            <a:r>
              <a:rPr lang="en-US" sz="1700" dirty="0" smtClean="0"/>
              <a:t>Keith Schneider (</a:t>
            </a:r>
            <a:r>
              <a:rPr lang="en-US" sz="1700" dirty="0" err="1" smtClean="0"/>
              <a:t>Alphabroder</a:t>
            </a:r>
            <a:r>
              <a:rPr lang="en-US" sz="1700" dirty="0" smtClean="0"/>
              <a:t>), Jeremy Wingo (LAT)</a:t>
            </a:r>
            <a:endParaRPr lang="en-US" sz="1700" dirty="0" smtClean="0"/>
          </a:p>
          <a:p>
            <a:pPr marL="342900" indent="-342900">
              <a:buFont typeface="Wingdings 2" pitchFamily="18" charset="2"/>
              <a:buNone/>
              <a:defRPr/>
            </a:pPr>
            <a:r>
              <a:rPr lang="en-US" sz="1700" dirty="0" smtClean="0"/>
              <a:t>	Election Results:  All above have been elected by simple majority.</a:t>
            </a:r>
          </a:p>
          <a:p>
            <a:pPr marL="342900" indent="-342900">
              <a:buFont typeface="Wingdings 2" pitchFamily="18" charset="2"/>
              <a:buNone/>
              <a:defRPr/>
            </a:pPr>
            <a:endParaRPr lang="en-US" sz="1400" dirty="0" smtClean="0"/>
          </a:p>
          <a:p>
            <a:pPr marL="342900" indent="-342900">
              <a:buFont typeface="Wingdings 2" pitchFamily="18" charset="2"/>
              <a:buNone/>
              <a:defRPr/>
            </a:pPr>
            <a:endParaRPr lang="en-US" sz="1400" dirty="0" smtClean="0"/>
          </a:p>
          <a:p>
            <a:pPr marL="342900" indent="-342900">
              <a:buFont typeface="Wingdings 2" pitchFamily="18" charset="2"/>
              <a:buNone/>
              <a:defRPr/>
            </a:pPr>
            <a:endParaRPr lang="en-US" sz="1400" dirty="0" smtClean="0"/>
          </a:p>
          <a:p>
            <a:pPr marL="342900" indent="-342900">
              <a:buFont typeface="Wingdings 2" pitchFamily="18" charset="2"/>
              <a:buNone/>
              <a:defRPr/>
            </a:pPr>
            <a:endParaRPr lang="en-US" sz="1400" dirty="0" smtClean="0"/>
          </a:p>
          <a:p>
            <a:pPr marL="342900" indent="-342900">
              <a:buFont typeface="Wingdings 2" pitchFamily="18" charset="2"/>
              <a:buNone/>
              <a:defRPr/>
            </a:pPr>
            <a:endParaRPr lang="en-US" sz="1400" dirty="0" smtClean="0"/>
          </a:p>
          <a:p>
            <a:pPr marL="342900" indent="-342900">
              <a:buFont typeface="Wingdings 2" pitchFamily="18" charset="2"/>
              <a:buAutoNum type="arabicParenR"/>
              <a:defRPr/>
            </a:pPr>
            <a:endParaRPr lang="en-US" sz="1500" dirty="0" smtClean="0"/>
          </a:p>
          <a:p>
            <a:pPr marL="342900" indent="-342900">
              <a:buFont typeface="Wingdings 2" pitchFamily="18" charset="2"/>
              <a:buAutoNum type="arabicParenR"/>
              <a:defRPr/>
            </a:pPr>
            <a:endParaRPr lang="en-US" sz="1500" dirty="0" smtClean="0"/>
          </a:p>
          <a:p>
            <a:pPr marL="342900" indent="-342900">
              <a:buFont typeface="Wingdings 2" pitchFamily="18" charset="2"/>
              <a:buAutoNum type="arabicParenR"/>
              <a:defRPr/>
            </a:pPr>
            <a:endParaRPr lang="en-US" sz="1500" dirty="0" smtClean="0"/>
          </a:p>
          <a:p>
            <a:pPr marL="342900" indent="-342900">
              <a:buFont typeface="Wingdings 2" pitchFamily="18" charset="2"/>
              <a:buAutoNum type="arabicParenR"/>
              <a:defRPr/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/>
          <a:lstStyle/>
          <a:p>
            <a:pPr eaLnBrk="1" hangingPunct="1"/>
            <a:r>
              <a:rPr lang="en-US" sz="4600" smtClean="0"/>
              <a:t>Proposed 2023 Annual Meeting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990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Hawaii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Bahamas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Texas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Miami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Kansas City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3474</TotalTime>
  <Words>496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Flow</vt:lpstr>
      <vt:lpstr>           </vt:lpstr>
      <vt:lpstr>Aloha   Welcome to Aria       Resort &amp; Casino</vt:lpstr>
      <vt:lpstr>     </vt:lpstr>
      <vt:lpstr>Anti-Trust Guidelines</vt:lpstr>
      <vt:lpstr>Anti-Trust Guidelines</vt:lpstr>
      <vt:lpstr>Annual Financial Report</vt:lpstr>
      <vt:lpstr>Elections 2022 Ballot</vt:lpstr>
      <vt:lpstr>Proposed 2023 Annual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Marvin</dc:creator>
  <cp:lastModifiedBy>Marvin</cp:lastModifiedBy>
  <cp:revision>154</cp:revision>
  <dcterms:created xsi:type="dcterms:W3CDTF">2020-10-29T02:59:23Z</dcterms:created>
  <dcterms:modified xsi:type="dcterms:W3CDTF">2022-11-05T00:52:15Z</dcterms:modified>
</cp:coreProperties>
</file>