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19" d="100"/>
          <a:sy n="119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4EB1EC-359A-47B3-AACE-525FC957A55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EC6D53E-DB8E-4AD1-A5FA-0CCE01A85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s1-128.info/" TargetMode="External"/><Relationship Id="rId2" Type="http://schemas.openxmlformats.org/officeDocument/2006/relationships/hyperlink" Target="http://www.uc-council.org/reflib/00403/d30-t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s1-128.info/sscc-1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created as part of Phase I</a:t>
            </a:r>
          </a:p>
          <a:p>
            <a:r>
              <a:rPr lang="en-US" dirty="0" smtClean="0"/>
              <a:t>Last updated November 2002</a:t>
            </a:r>
          </a:p>
          <a:p>
            <a:r>
              <a:rPr lang="en-US" dirty="0" smtClean="0"/>
              <a:t>Recommended changes presented at 2012 meeting</a:t>
            </a:r>
          </a:p>
          <a:p>
            <a:r>
              <a:rPr lang="en-US" dirty="0" smtClean="0"/>
              <a:t>While updating we found a few other areas of the document that needed to be updated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Changes to Master Carton and Shipment Label Specifications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8288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Cover page</a:t>
            </a:r>
          </a:p>
          <a:p>
            <a:pPr lvl="1"/>
            <a:r>
              <a:rPr lang="en-US" dirty="0" smtClean="0"/>
              <a:t>Updated name of group from Embellished Activewear Industry Supply Chain Integration Standards</a:t>
            </a:r>
          </a:p>
          <a:p>
            <a:pPr lvl="1"/>
            <a:r>
              <a:rPr lang="en-US" dirty="0" smtClean="0"/>
              <a:t>To Embellished Activewear Standards Initiative</a:t>
            </a:r>
          </a:p>
          <a:p>
            <a:pPr lvl="1"/>
            <a:r>
              <a:rPr lang="en-US" dirty="0" smtClean="0"/>
              <a:t>Revision date is April 2013 (v. November 2002)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419600" y="1828800"/>
            <a:ext cx="457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Page 2</a:t>
            </a:r>
          </a:p>
          <a:p>
            <a:pPr lvl="1"/>
            <a:r>
              <a:rPr lang="en-US" dirty="0" smtClean="0"/>
              <a:t>Corrected wrong information</a:t>
            </a:r>
          </a:p>
          <a:p>
            <a:pPr lvl="2"/>
            <a:r>
              <a:rPr lang="en-US" dirty="0" smtClean="0"/>
              <a:t>2) Label Purpose – To be used on a single container holding </a:t>
            </a:r>
            <a:r>
              <a:rPr lang="en-US" i="1" dirty="0" smtClean="0">
                <a:solidFill>
                  <a:srgbClr val="FF0000"/>
                </a:solidFill>
              </a:rPr>
              <a:t>one or more </a:t>
            </a:r>
            <a:r>
              <a:rPr lang="en-US" dirty="0" smtClean="0"/>
              <a:t>items with a single part number.</a:t>
            </a:r>
          </a:p>
          <a:p>
            <a:pPr lvl="2"/>
            <a:r>
              <a:rPr lang="en-US" dirty="0" smtClean="0"/>
              <a:t>2) Label Purpose – To be used on a single container holding  a single part number. </a:t>
            </a:r>
          </a:p>
          <a:p>
            <a:pPr lvl="1"/>
            <a:r>
              <a:rPr lang="en-US" dirty="0" smtClean="0"/>
              <a:t>Removed outdated information</a:t>
            </a:r>
          </a:p>
          <a:p>
            <a:pPr lvl="2"/>
            <a:r>
              <a:rPr lang="en-US" dirty="0" smtClean="0"/>
              <a:t> Labels, printer, and printing software provided by Datamax and ADC Technologies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Changes </a:t>
            </a:r>
            <a:r>
              <a:rPr lang="en-US" sz="24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032" y="1905000"/>
            <a:ext cx="4495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Page 5 </a:t>
            </a:r>
          </a:p>
          <a:p>
            <a:pPr lvl="1"/>
            <a:r>
              <a:rPr lang="en-US" dirty="0" smtClean="0"/>
              <a:t>Corrected wrong data</a:t>
            </a:r>
          </a:p>
          <a:p>
            <a:pPr lvl="2"/>
            <a:r>
              <a:rPr lang="en-US" dirty="0" smtClean="0"/>
              <a:t>16.6 The numbers that that surround the GTIN 00707738003265 consist of an (02) and an </a:t>
            </a:r>
            <a:r>
              <a:rPr lang="en-US" i="1" dirty="0" smtClean="0">
                <a:solidFill>
                  <a:srgbClr val="FF0000"/>
                </a:solidFill>
              </a:rPr>
              <a:t>(03)</a:t>
            </a:r>
            <a:r>
              <a:rPr lang="en-US" dirty="0" smtClean="0"/>
              <a:t>. The (02) is found to the left is an Application Identifier (AI).</a:t>
            </a:r>
          </a:p>
          <a:p>
            <a:pPr lvl="2"/>
            <a:r>
              <a:rPr lang="en-US" dirty="0" smtClean="0"/>
              <a:t>16.6 The numbers that that surround the GTIN 00707738003265 consist of an (02) and an (37). The (02) is found to the left is an Application Identifier (AI).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Page 8</a:t>
            </a:r>
          </a:p>
          <a:p>
            <a:pPr lvl="1"/>
            <a:r>
              <a:rPr lang="en-US" dirty="0" smtClean="0"/>
              <a:t>Added clarification</a:t>
            </a:r>
          </a:p>
          <a:p>
            <a:pPr lvl="2"/>
            <a:r>
              <a:rPr lang="en-US" dirty="0" smtClean="0"/>
              <a:t>The third label (Figure 5) is the Shipment Label.  It is used to link the shipment to the electronic ASN file. </a:t>
            </a:r>
          </a:p>
          <a:p>
            <a:pPr lvl="2"/>
            <a:r>
              <a:rPr lang="en-US" dirty="0" smtClean="0"/>
              <a:t>The third label (Figure 5) is the Shipment Label.  It is used to link the shipment to the electronic ASN file.  </a:t>
            </a:r>
            <a:r>
              <a:rPr lang="en-US" i="1" dirty="0" smtClean="0">
                <a:solidFill>
                  <a:srgbClr val="FF0000"/>
                </a:solidFill>
              </a:rPr>
              <a:t>Please note that the Shipment Label is optional.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Changes </a:t>
            </a:r>
            <a:r>
              <a:rPr lang="en-US" sz="2400" dirty="0" smtClean="0"/>
              <a:t>continued</a:t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066801"/>
            <a:ext cx="4040188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Pages 9, 10 and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533401"/>
          </a:xfrm>
        </p:spPr>
        <p:txBody>
          <a:bodyPr>
            <a:noAutofit/>
          </a:bodyPr>
          <a:lstStyle/>
          <a:p>
            <a:pPr marL="0" lvl="1"/>
            <a:endParaRPr lang="en-US" sz="2400" dirty="0" smtClean="0"/>
          </a:p>
          <a:p>
            <a:r>
              <a:rPr lang="en-US" dirty="0" smtClean="0"/>
              <a:t>Correct Field # References to ASN &amp; PDD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724400" y="2133601"/>
            <a:ext cx="3813175" cy="4724399"/>
          </a:xfrm>
        </p:spPr>
        <p:txBody>
          <a:bodyPr>
            <a:normAutofit/>
          </a:bodyPr>
          <a:lstStyle/>
          <a:p>
            <a:r>
              <a:rPr lang="en-US" dirty="0" smtClean="0"/>
              <a:t>Examples of Call out reference corrections:</a:t>
            </a:r>
          </a:p>
          <a:p>
            <a:pPr lvl="1"/>
            <a:r>
              <a:rPr lang="en-US" dirty="0" smtClean="0"/>
              <a:t>Revision ID</a:t>
            </a:r>
          </a:p>
          <a:p>
            <a:pPr lvl="2"/>
            <a:r>
              <a:rPr lang="en-US" dirty="0" smtClean="0"/>
              <a:t>ASN Field 72 changed to ASN Field 10 </a:t>
            </a:r>
          </a:p>
          <a:p>
            <a:pPr lvl="1"/>
            <a:r>
              <a:rPr lang="en-US" dirty="0" smtClean="0"/>
              <a:t>GTIN Bar Code</a:t>
            </a:r>
          </a:p>
          <a:p>
            <a:pPr lvl="2"/>
            <a:r>
              <a:rPr lang="en-US" dirty="0" smtClean="0"/>
              <a:t>ASN Field 67 changed to ASN Field 5</a:t>
            </a:r>
          </a:p>
          <a:p>
            <a:pPr lvl="2"/>
            <a:r>
              <a:rPr lang="en-US" dirty="0" smtClean="0"/>
              <a:t>PDD Column C changed to PDD Field 4</a:t>
            </a:r>
          </a:p>
          <a:p>
            <a:r>
              <a:rPr lang="en-US" dirty="0" smtClean="0"/>
              <a:t>Similar updates to file references on Pages 12 &amp; 13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428998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686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Updated and added references</a:t>
            </a:r>
          </a:p>
          <a:p>
            <a:pPr lvl="1"/>
            <a:r>
              <a:rPr lang="en-US" dirty="0" smtClean="0"/>
              <a:t>Page 5 </a:t>
            </a:r>
          </a:p>
          <a:p>
            <a:pPr lvl="2"/>
            <a:r>
              <a:rPr lang="en-US" dirty="0" smtClean="0"/>
              <a:t>Application Identifier Reference was not a valid link</a:t>
            </a:r>
          </a:p>
          <a:p>
            <a:pPr lvl="2"/>
            <a:r>
              <a:rPr lang="en-US" dirty="0" smtClean="0"/>
              <a:t>Replaced </a:t>
            </a:r>
            <a:r>
              <a:rPr lang="en-US" u="sng" dirty="0" smtClean="0">
                <a:hlinkClick r:id="rId2"/>
              </a:rPr>
              <a:t>http://www.uc-council.org/reflib/00403/d30-t.htm </a:t>
            </a:r>
            <a:r>
              <a:rPr lang="en-US" u="sng" dirty="0" smtClean="0"/>
              <a:t> </a:t>
            </a:r>
            <a:r>
              <a:rPr lang="en-US" dirty="0" smtClean="0"/>
              <a:t>with </a:t>
            </a:r>
            <a:r>
              <a:rPr lang="en-US" sz="2400" u="sng" dirty="0" smtClean="0">
                <a:hlinkClick r:id="rId3"/>
              </a:rPr>
              <a:t>http://www.gs1-128.info/</a:t>
            </a:r>
            <a:r>
              <a:rPr lang="en-US" sz="2400" dirty="0" smtClean="0"/>
              <a:t> </a:t>
            </a:r>
            <a:r>
              <a:rPr lang="en-US" sz="2400" i="1" dirty="0" smtClean="0"/>
              <a:t>Appendix E</a:t>
            </a:r>
            <a:endParaRPr lang="en-US" sz="2400" dirty="0" smtClean="0"/>
          </a:p>
          <a:p>
            <a:pPr lvl="1"/>
            <a:r>
              <a:rPr lang="en-US" dirty="0" smtClean="0"/>
              <a:t>Page 7</a:t>
            </a:r>
          </a:p>
          <a:p>
            <a:pPr lvl="2"/>
            <a:r>
              <a:rPr lang="en-US" dirty="0" smtClean="0"/>
              <a:t>Added Additional Information Regarding SSCC-18: </a:t>
            </a:r>
            <a:r>
              <a:rPr lang="en-US" u="sng" dirty="0" smtClean="0">
                <a:hlinkClick r:id="rId4"/>
              </a:rPr>
              <a:t>http://www.gs1-128.info/sscc-18</a:t>
            </a:r>
            <a:endParaRPr lang="en-US" dirty="0" smtClean="0"/>
          </a:p>
          <a:p>
            <a:pPr lvl="2"/>
            <a:r>
              <a:rPr lang="en-US" dirty="0" smtClean="0"/>
              <a:t>Added a note to the label examples and mapping paragraph: </a:t>
            </a:r>
          </a:p>
          <a:p>
            <a:pPr lvl="2">
              <a:buNone/>
            </a:pPr>
            <a:r>
              <a:rPr lang="en-US" i="1" dirty="0" smtClean="0"/>
              <a:t>Please note that the field references are from the Detail section of the PDD 832 v7.0 and ASN 856 v5.0 file unless otherwise noted. </a:t>
            </a: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Changes </a:t>
            </a:r>
            <a:r>
              <a:rPr lang="en-US" sz="2400" dirty="0" smtClean="0"/>
              <a:t>continued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629</TotalTime>
  <Words>425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Waveform</vt:lpstr>
      <vt:lpstr>Changes to Master Carton and Shipment Label Specifications</vt:lpstr>
      <vt:lpstr>Summary of Changes</vt:lpstr>
      <vt:lpstr>Summary of Changes continued</vt:lpstr>
      <vt:lpstr>Summary of Changes continued </vt:lpstr>
      <vt:lpstr>Summary of Changes continued</vt:lpstr>
      <vt:lpstr>Questions and Comments?</vt:lpstr>
    </vt:vector>
  </TitlesOfParts>
  <Company>Broder Bros. Co.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GTIN &amp; Labeling Document</dc:title>
  <dc:creator>dkrissinger</dc:creator>
  <cp:lastModifiedBy>Rob Smith</cp:lastModifiedBy>
  <cp:revision>65</cp:revision>
  <dcterms:created xsi:type="dcterms:W3CDTF">2012-04-12T13:29:44Z</dcterms:created>
  <dcterms:modified xsi:type="dcterms:W3CDTF">2013-04-12T15:57:44Z</dcterms:modified>
</cp:coreProperties>
</file>