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4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8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A08077-DED4-4856-B503-BB6234CA101A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AFEB8A-1669-43D0-9800-9867E8C45A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5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1.org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istandard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573" y="751137"/>
            <a:ext cx="10058400" cy="3566160"/>
          </a:xfrm>
        </p:spPr>
        <p:txBody>
          <a:bodyPr/>
          <a:lstStyle/>
          <a:p>
            <a:r>
              <a:rPr lang="en-US" dirty="0"/>
              <a:t>Introduction to EASI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3835" cy="18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			Phase I – 2001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The Cornerstone Standards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4198" lvl="4" indent="-742950">
              <a:buFont typeface="+mj-lt"/>
              <a:buAutoNum type="arabicPeriod"/>
            </a:pPr>
            <a:endParaRPr lang="en-US" sz="3600" dirty="0"/>
          </a:p>
          <a:p>
            <a:pPr marL="1584198" lvl="4" indent="-742950">
              <a:buFont typeface="+mj-lt"/>
              <a:buAutoNum type="arabicPeriod"/>
            </a:pPr>
            <a:r>
              <a:rPr lang="en-US" sz="3600" dirty="0"/>
              <a:t>Product Identification</a:t>
            </a:r>
          </a:p>
          <a:p>
            <a:pPr marL="1584198" lvl="4" indent="-742950">
              <a:buFont typeface="+mj-lt"/>
              <a:buAutoNum type="arabicPeriod"/>
            </a:pPr>
            <a:r>
              <a:rPr lang="en-US" sz="3600" dirty="0"/>
              <a:t>Case Labels</a:t>
            </a:r>
          </a:p>
          <a:p>
            <a:pPr marL="1584198" lvl="4" indent="-742950">
              <a:buFont typeface="+mj-lt"/>
              <a:buAutoNum type="arabicPeriod"/>
            </a:pPr>
            <a:r>
              <a:rPr lang="en-US" sz="3600" dirty="0"/>
              <a:t>Bar Codes</a:t>
            </a:r>
          </a:p>
          <a:p>
            <a:pPr marL="1584198" lvl="4" indent="-742950">
              <a:buFont typeface="+mj-lt"/>
              <a:buAutoNum type="arabicPeriod"/>
            </a:pPr>
            <a:r>
              <a:rPr lang="en-US" sz="3600" dirty="0"/>
              <a:t>File Specifications</a:t>
            </a:r>
          </a:p>
          <a:p>
            <a:endParaRPr lang="en-US" dirty="0"/>
          </a:p>
        </p:txBody>
      </p:sp>
      <p:sp>
        <p:nvSpPr>
          <p:cNvPr id="4" name="AutoShape 4" descr="Image result for cornerst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14" y="111826"/>
            <a:ext cx="1595886" cy="16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73" y="286603"/>
            <a:ext cx="108712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Phase I Cornerstone 1 Product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55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Global Trade Item Number  (GTIN)</a:t>
            </a:r>
          </a:p>
          <a:p>
            <a:pPr marL="0" indent="0">
              <a:buNone/>
            </a:pPr>
            <a:r>
              <a:rPr lang="en-US" sz="2600" dirty="0"/>
              <a:t>The GTIN is an international standard managed by GS1 (</a:t>
            </a:r>
            <a:r>
              <a:rPr lang="en-US" sz="2600" dirty="0">
                <a:hlinkClick r:id="rId2"/>
              </a:rPr>
              <a:t>www.GS1.org</a:t>
            </a:r>
            <a:r>
              <a:rPr lang="en-US" sz="2600" dirty="0"/>
              <a:t>) – similar to the UPC in retail</a:t>
            </a:r>
            <a:endParaRPr lang="en-US" sz="2600" b="1" dirty="0"/>
          </a:p>
          <a:p>
            <a:pPr marL="609600" indent="-609600">
              <a:buNone/>
            </a:pPr>
            <a:r>
              <a:rPr lang="en-US" sz="2600" dirty="0"/>
              <a:t>It is a 14 digit code which includes:</a:t>
            </a:r>
          </a:p>
          <a:p>
            <a:pPr marL="989012" lvl="3" indent="0">
              <a:buNone/>
            </a:pPr>
            <a:r>
              <a:rPr lang="en-US" sz="2600" dirty="0"/>
              <a:t>Package indicator</a:t>
            </a:r>
          </a:p>
          <a:p>
            <a:pPr marL="989012" lvl="3" indent="0">
              <a:buNone/>
            </a:pPr>
            <a:r>
              <a:rPr lang="en-US" sz="2600" dirty="0"/>
              <a:t>Manufacturer ID</a:t>
            </a:r>
          </a:p>
          <a:p>
            <a:pPr marL="989012" lvl="3" indent="0">
              <a:buNone/>
            </a:pPr>
            <a:r>
              <a:rPr lang="en-US" sz="2600" dirty="0"/>
              <a:t>Item Number</a:t>
            </a:r>
          </a:p>
          <a:p>
            <a:pPr marL="989012" lvl="3" indent="0">
              <a:buNone/>
            </a:pPr>
            <a:r>
              <a:rPr lang="en-US" sz="2600" dirty="0"/>
              <a:t>Check Digit</a:t>
            </a:r>
          </a:p>
          <a:p>
            <a:pPr marL="0" indent="0">
              <a:buNone/>
            </a:pPr>
            <a:r>
              <a:rPr lang="en-US" sz="2600" dirty="0"/>
              <a:t>The GTIN established a common product identification structure across the industry</a:t>
            </a:r>
          </a:p>
          <a:p>
            <a:pPr marL="0" indent="0">
              <a:buNone/>
            </a:pPr>
            <a:r>
              <a:rPr lang="en-US" sz="3100" b="1" dirty="0"/>
              <a:t>MASTER STYLE </a:t>
            </a:r>
          </a:p>
          <a:p>
            <a:pPr marL="0" indent="0">
              <a:buNone/>
            </a:pPr>
            <a:r>
              <a:rPr lang="en-US" sz="2600" dirty="0"/>
              <a:t>Required manufacturers to adopt a single style number per style</a:t>
            </a:r>
            <a:endParaRPr lang="en-US" sz="2600" b="1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Product Descriptor Database ( 832 PDD)</a:t>
            </a:r>
            <a:endParaRPr lang="en-US" sz="3100" dirty="0"/>
          </a:p>
          <a:p>
            <a:pPr marL="26480" indent="0">
              <a:buNone/>
            </a:pPr>
            <a:r>
              <a:rPr lang="en-US" sz="2600" dirty="0"/>
              <a:t>File to serve as the GTIN attribute database and cross-reference</a:t>
            </a:r>
            <a:endParaRPr lang="en-US" sz="2600" b="1" dirty="0">
              <a:solidFill>
                <a:srgbClr val="0033CC"/>
              </a:solidFill>
            </a:endParaRPr>
          </a:p>
          <a:p>
            <a:pPr marL="26480" indent="0">
              <a:buNone/>
            </a:pPr>
            <a:r>
              <a:rPr lang="en-US" sz="2600" dirty="0"/>
              <a:t>Includes style, color, size, carton dimensions and weight, piece weight, count per carton, and other key attributes</a:t>
            </a:r>
          </a:p>
          <a:p>
            <a:pPr marL="0" indent="0">
              <a:buNone/>
            </a:pPr>
            <a:r>
              <a:rPr lang="en-US" sz="2600" dirty="0"/>
              <a:t>Manufacturer maintains PDD and sends information to the wholesalers</a:t>
            </a:r>
            <a:endParaRPr lang="en-US" sz="26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3100" b="1" i="1" dirty="0"/>
              <a:t>The GTIN, Master Style and PDD were key components to product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9053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Cornerstone 2 Case Label and</a:t>
            </a:r>
            <a:br>
              <a:rPr lang="en-US" dirty="0"/>
            </a:br>
            <a:r>
              <a:rPr lang="en-US" dirty="0"/>
              <a:t>Phase I Cornerstone 3 Bar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400" b="1" dirty="0"/>
              <a:t>CASE LABEL</a:t>
            </a:r>
          </a:p>
          <a:p>
            <a:pPr marL="0" indent="0">
              <a:buNone/>
            </a:pPr>
            <a:r>
              <a:rPr lang="en-US" dirty="0"/>
              <a:t>Established a consistent mirror image case label with standardized information, dimensions and position on the carton</a:t>
            </a:r>
          </a:p>
          <a:p>
            <a:pPr marL="0" indent="0">
              <a:buNone/>
            </a:pPr>
            <a:r>
              <a:rPr lang="en-US" dirty="0"/>
              <a:t>Improves inbound and outbound shipment accuracy</a:t>
            </a:r>
          </a:p>
          <a:p>
            <a:pPr marL="0" indent="0">
              <a:buNone/>
            </a:pPr>
            <a:r>
              <a:rPr lang="en-US" dirty="0"/>
              <a:t>Reduce shipping/receiving errors and improve error resolution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 b="1" dirty="0"/>
              <a:t>Bar Codes</a:t>
            </a:r>
          </a:p>
          <a:p>
            <a:pPr marL="0" indent="0">
              <a:buNone/>
            </a:pPr>
            <a:r>
              <a:rPr lang="en-US" dirty="0"/>
              <a:t>GTIN</a:t>
            </a:r>
          </a:p>
          <a:p>
            <a:pPr marL="0" indent="0">
              <a:buNone/>
            </a:pPr>
            <a:r>
              <a:rPr lang="en-US" dirty="0"/>
              <a:t>SSCC-18 (Serialized Shipping Container Code)</a:t>
            </a:r>
          </a:p>
          <a:p>
            <a:pPr marL="0" indent="0">
              <a:buNone/>
            </a:pPr>
            <a:r>
              <a:rPr lang="en-US" dirty="0"/>
              <a:t>Standardized:</a:t>
            </a:r>
          </a:p>
          <a:p>
            <a:pPr marL="344487" lvl="1" indent="0">
              <a:buNone/>
            </a:pPr>
            <a:r>
              <a:rPr lang="en-US" dirty="0"/>
              <a:t>Format (UCC 128 Symbology)</a:t>
            </a:r>
          </a:p>
          <a:p>
            <a:pPr marL="344487" lvl="1" indent="0">
              <a:buNone/>
            </a:pPr>
            <a:r>
              <a:rPr lang="en-US" dirty="0"/>
              <a:t>Dimensions, position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5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Cornerstone 4 File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File Specifications</a:t>
            </a:r>
          </a:p>
          <a:p>
            <a:pPr marL="0" indent="0">
              <a:buNone/>
            </a:pPr>
            <a:r>
              <a:rPr lang="en-US" sz="2200" dirty="0"/>
              <a:t>ASCII Tab Delimited</a:t>
            </a:r>
          </a:p>
          <a:p>
            <a:pPr marL="344487" lvl="1" indent="0">
              <a:buNone/>
            </a:pPr>
            <a:r>
              <a:rPr lang="en-US" sz="2200" dirty="0"/>
              <a:t>Header, Detail, Trailer</a:t>
            </a:r>
          </a:p>
          <a:p>
            <a:pPr marL="344487" lvl="1" indent="0">
              <a:buNone/>
            </a:pPr>
            <a:r>
              <a:rPr lang="en-US" sz="2200" dirty="0"/>
              <a:t>A lot of debate vs. XML</a:t>
            </a:r>
          </a:p>
          <a:p>
            <a:pPr marL="0" indent="0">
              <a:buNone/>
            </a:pPr>
            <a:r>
              <a:rPr lang="en-US" sz="2200" dirty="0"/>
              <a:t>Important adoptions</a:t>
            </a:r>
          </a:p>
          <a:p>
            <a:pPr marL="344487" lvl="1" indent="0">
              <a:buNone/>
            </a:pPr>
            <a:r>
              <a:rPr lang="en-US" sz="2200" dirty="0"/>
              <a:t>Unit of measure to be “eaches”</a:t>
            </a:r>
          </a:p>
          <a:p>
            <a:pPr marL="344487" lvl="1" indent="0">
              <a:buNone/>
            </a:pPr>
            <a:r>
              <a:rPr lang="en-US" sz="2200" dirty="0"/>
              <a:t>Duns number to identify parties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216699" cy="4333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First File - Advanced Shipping Notice (856 ASN)</a:t>
            </a:r>
          </a:p>
          <a:p>
            <a:pPr marL="0" indent="0">
              <a:buNone/>
            </a:pPr>
            <a:r>
              <a:rPr lang="en-US" dirty="0"/>
              <a:t>Produced and forwarded to the wholesaler as shipment leaves the manufacturer</a:t>
            </a:r>
          </a:p>
          <a:p>
            <a:pPr marL="0" indent="0">
              <a:buNone/>
            </a:pPr>
            <a:r>
              <a:rPr lang="en-US" dirty="0"/>
              <a:t>Contains information about the specific contents of each shipment</a:t>
            </a:r>
          </a:p>
          <a:p>
            <a:pPr marL="0" indent="0">
              <a:buNone/>
            </a:pPr>
            <a:r>
              <a:rPr lang="en-US" dirty="0"/>
              <a:t>Eliminate the need to search for and re-key packing lists and bills of lading  </a:t>
            </a:r>
          </a:p>
          <a:p>
            <a:pPr marL="0" indent="0">
              <a:buNone/>
            </a:pPr>
            <a:r>
              <a:rPr lang="en-US" dirty="0"/>
              <a:t>Reduce data entry errors</a:t>
            </a:r>
          </a:p>
          <a:p>
            <a:pPr marL="0" indent="0">
              <a:buNone/>
            </a:pPr>
            <a:r>
              <a:rPr lang="en-US" dirty="0"/>
              <a:t>Paperless</a:t>
            </a:r>
          </a:p>
          <a:p>
            <a:pPr marL="0" indent="0">
              <a:buNone/>
            </a:pPr>
            <a:r>
              <a:rPr lang="en-US" dirty="0"/>
              <a:t>Reduce labor costs</a:t>
            </a:r>
          </a:p>
          <a:p>
            <a:pPr marL="0" indent="0">
              <a:buNone/>
            </a:pPr>
            <a:r>
              <a:rPr lang="en-US" dirty="0"/>
              <a:t>Process receipts faster, product available to sell sooner</a:t>
            </a:r>
          </a:p>
        </p:txBody>
      </p:sp>
    </p:spTree>
    <p:extLst>
      <p:ext uri="{BB962C8B-B14F-4D97-AF65-F5344CB8AC3E}">
        <p14:creationId xmlns:p14="http://schemas.microsoft.com/office/powerpoint/2010/main" val="20869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54" y="295839"/>
            <a:ext cx="11212946" cy="1598250"/>
          </a:xfrm>
        </p:spPr>
        <p:txBody>
          <a:bodyPr/>
          <a:lstStyle/>
          <a:p>
            <a:r>
              <a:rPr lang="en-US" dirty="0"/>
              <a:t>     The new group accomplished a lot in 2001!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3835" cy="1803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72600-5706-4EBC-AF8B-07058C76D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095500"/>
            <a:ext cx="5067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2002 and Phase III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b="1" dirty="0"/>
              <a:t>Phase II</a:t>
            </a:r>
          </a:p>
          <a:p>
            <a:r>
              <a:rPr lang="en-US" dirty="0"/>
              <a:t>Purchase Order (850)</a:t>
            </a:r>
          </a:p>
          <a:p>
            <a:r>
              <a:rPr lang="en-US" dirty="0"/>
              <a:t>P.O.  Acknowledgement 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Invoice (810)</a:t>
            </a:r>
          </a:p>
          <a:p>
            <a:r>
              <a:rPr lang="en-US" dirty="0"/>
              <a:t>Functional Acknowledgement (997)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Point Of Sale File (852)</a:t>
            </a:r>
          </a:p>
          <a:p>
            <a:r>
              <a:rPr lang="en-US" dirty="0"/>
              <a:t>Routing Envelope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b="1" dirty="0"/>
              <a:t>Phase III</a:t>
            </a:r>
          </a:p>
          <a:p>
            <a:r>
              <a:rPr lang="en-US" dirty="0"/>
              <a:t>Order Status/Expected Available To Ship Dates  (870)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Payment Remittance Advice (820)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6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2004, 2005 and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More standards</a:t>
            </a:r>
          </a:p>
          <a:p>
            <a:r>
              <a:rPr lang="en-US" dirty="0"/>
              <a:t>Inventory Status (846)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Direct Ship Purchase Order (940)</a:t>
            </a:r>
          </a:p>
          <a:p>
            <a:r>
              <a:rPr lang="en-US" dirty="0"/>
              <a:t>1-Z Shipment Confirmation (945)</a:t>
            </a:r>
          </a:p>
          <a:p>
            <a:r>
              <a:rPr lang="en-US" sz="2200" b="1" dirty="0"/>
              <a:t>New Tools</a:t>
            </a:r>
          </a:p>
          <a:p>
            <a:r>
              <a:rPr lang="en-US" dirty="0"/>
              <a:t>Compliance Test Program (CPT)</a:t>
            </a:r>
          </a:p>
          <a:p>
            <a:r>
              <a:rPr lang="en-US" dirty="0"/>
              <a:t>EASI website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Time for more change</a:t>
            </a:r>
          </a:p>
          <a:p>
            <a:r>
              <a:rPr lang="en-US" dirty="0"/>
              <a:t>Late 2006 the group decides to move in a new direction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Steering Committee evaluation of organization, work done by the group and costs associated with consultant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Decision to self govern and significantly reduce cost for membership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Group mostly in maintenance mode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9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to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370339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b="1" dirty="0"/>
              <a:t>2007 to 2011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Special Event promotional pricing (Count / Recounts)  (889 and 890)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Return Authorization (180)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Return Authorization Response (181)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Many old files cleaned up or new fields added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EASI By-Laws crafted and approved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EASI legally chartered as a 501 C-3 organization – Embellished Activewear Standards Initiative Group, Inc.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234634"/>
          </a:xfrm>
        </p:spPr>
        <p:txBody>
          <a:bodyPr>
            <a:normAutofit/>
          </a:bodyPr>
          <a:lstStyle/>
          <a:p>
            <a:r>
              <a:rPr lang="en-US" sz="2200" b="1" dirty="0"/>
              <a:t>2012 to Present</a:t>
            </a:r>
          </a:p>
          <a:p>
            <a:r>
              <a:rPr lang="en-US" dirty="0"/>
              <a:t>Enhancements to existing files</a:t>
            </a:r>
          </a:p>
          <a:p>
            <a:r>
              <a:rPr lang="en-US" dirty="0"/>
              <a:t>Retire Drop Ship Confirmation (945)</a:t>
            </a:r>
          </a:p>
          <a:p>
            <a:r>
              <a:rPr lang="en-US" dirty="0"/>
              <a:t>Inventory Receipt Advice (861)</a:t>
            </a:r>
          </a:p>
          <a:p>
            <a:r>
              <a:rPr lang="en-US" dirty="0"/>
              <a:t>Product Locator URL Link (PLUL)</a:t>
            </a:r>
          </a:p>
          <a:p>
            <a:r>
              <a:rPr lang="en-US" dirty="0"/>
              <a:t>Account Statement (821) </a:t>
            </a:r>
          </a:p>
          <a:p>
            <a:r>
              <a:rPr lang="en-US" dirty="0"/>
              <a:t>Image Library (IMG) </a:t>
            </a:r>
          </a:p>
          <a:p>
            <a:r>
              <a:rPr lang="en-US" dirty="0"/>
              <a:t>EASI Standards Zip Pack </a:t>
            </a:r>
          </a:p>
          <a:p>
            <a:r>
              <a:rPr lang="en-US" dirty="0"/>
              <a:t>Introduction to EASI 101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 Years of EASI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Maybe it always wasn’t so </a:t>
            </a:r>
            <a:r>
              <a:rPr lang="en-US" sz="2800" b="1" i="1" dirty="0"/>
              <a:t>easy</a:t>
            </a:r>
            <a:r>
              <a:rPr lang="en-US" sz="2800" b="1" dirty="0"/>
              <a:t> but we’ve made a lot of progress</a:t>
            </a:r>
          </a:p>
          <a:p>
            <a:endParaRPr lang="en-US" dirty="0"/>
          </a:p>
          <a:p>
            <a:r>
              <a:rPr lang="en-US" sz="2800" b="1" dirty="0"/>
              <a:t>Let’s talk about the EASI ABC’s</a:t>
            </a:r>
          </a:p>
          <a:p>
            <a:pPr marL="201168" lvl="1" indent="0">
              <a:buNone/>
            </a:pPr>
            <a:r>
              <a:rPr lang="en-US" sz="2800" dirty="0"/>
              <a:t>Advantages</a:t>
            </a:r>
          </a:p>
          <a:p>
            <a:pPr marL="201168" lvl="1" indent="0">
              <a:buNone/>
            </a:pPr>
            <a:r>
              <a:rPr lang="en-US" sz="2800" dirty="0"/>
              <a:t>Benefits</a:t>
            </a:r>
          </a:p>
          <a:p>
            <a:pPr marL="201168" lvl="1" indent="0">
              <a:buNone/>
            </a:pPr>
            <a:r>
              <a:rPr lang="en-US" sz="28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42313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EASI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7498"/>
          </a:xfrm>
        </p:spPr>
        <p:txBody>
          <a:bodyPr>
            <a:normAutofit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Proven 17 year history of successful collaboration to develop &amp; implement standards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dirty="0"/>
              <a:t>Group recognized in trade publications (Impressions, Wearable’s Business &amp; Frontline Solutions)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dirty="0"/>
              <a:t>Tailored to needs of embellished active wear industry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Demonstrated savings for trading partners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Solid support network for members &amp; newcomers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EASI website </a:t>
            </a:r>
            <a:r>
              <a:rPr lang="en-US" sz="2000" dirty="0">
                <a:hlinkClick r:id="rId2"/>
              </a:rPr>
              <a:t>www.easistandards.com</a:t>
            </a:r>
            <a:endParaRPr lang="en-US" sz="2000" dirty="0"/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Document library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Standards library (file mapping &amp; references)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EASI Steering &amp; Technical Committee support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Members supporting members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CTP (Compliance Test Program)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Inexpensive to join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	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364508"/>
            <a:ext cx="10058400" cy="3504585"/>
          </a:xfrm>
        </p:spPr>
        <p:txBody>
          <a:bodyPr/>
          <a:lstStyle/>
          <a:p>
            <a:r>
              <a:rPr lang="en-US" dirty="0"/>
              <a:t>EASI History</a:t>
            </a:r>
          </a:p>
          <a:p>
            <a:r>
              <a:rPr lang="en-US" dirty="0"/>
              <a:t>EASI Benefits</a:t>
            </a:r>
          </a:p>
          <a:p>
            <a:r>
              <a:rPr lang="en-US" dirty="0"/>
              <a:t>What’s 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3835" cy="18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241030"/>
          </a:xfrm>
        </p:spPr>
        <p:txBody>
          <a:bodyPr>
            <a:normAutofit fontScale="55000" lnSpcReduction="20000"/>
          </a:bodyPr>
          <a:lstStyle/>
          <a:p>
            <a:pPr marL="201168" lvl="1" indent="0">
              <a:buNone/>
              <a:defRPr/>
            </a:pPr>
            <a:r>
              <a:rPr lang="en-US" sz="3200" dirty="0"/>
              <a:t>Tremendous labor savings </a:t>
            </a:r>
          </a:p>
          <a:p>
            <a:pPr marL="384048" lvl="2" indent="0">
              <a:buNone/>
              <a:defRPr/>
            </a:pPr>
            <a:r>
              <a:rPr lang="en-US" sz="3200" dirty="0"/>
              <a:t>Data entry labor (PO’s, ASN’s, Invoices…)</a:t>
            </a:r>
          </a:p>
          <a:p>
            <a:pPr marL="384048" lvl="2" indent="0">
              <a:buNone/>
              <a:defRPr/>
            </a:pPr>
            <a:r>
              <a:rPr lang="en-US" sz="3200" dirty="0"/>
              <a:t>IT resources (minimize custom programming)</a:t>
            </a:r>
          </a:p>
          <a:p>
            <a:pPr marL="384048" lvl="2" indent="0">
              <a:buNone/>
              <a:defRPr/>
            </a:pPr>
            <a:r>
              <a:rPr lang="en-US" sz="3200" dirty="0"/>
              <a:t>Centralized functions in many areas</a:t>
            </a:r>
          </a:p>
          <a:p>
            <a:pPr marL="384048" lvl="2" indent="0">
              <a:buNone/>
              <a:defRPr/>
            </a:pPr>
            <a:r>
              <a:rPr lang="en-US" sz="3200" dirty="0"/>
              <a:t>Warehouse labor </a:t>
            </a:r>
          </a:p>
          <a:p>
            <a:pPr marL="384048" lvl="2" indent="0">
              <a:buNone/>
              <a:defRPr/>
            </a:pPr>
            <a:r>
              <a:rPr lang="en-US" sz="3200" dirty="0"/>
              <a:t>Less research due to fewer errors</a:t>
            </a:r>
          </a:p>
          <a:p>
            <a:pPr marL="201168" lvl="1" indent="0">
              <a:buNone/>
              <a:defRPr/>
            </a:pPr>
            <a:endParaRPr lang="en-US" sz="3200" dirty="0"/>
          </a:p>
          <a:p>
            <a:pPr marL="201168" lvl="1" indent="0">
              <a:buNone/>
              <a:defRPr/>
            </a:pPr>
            <a:r>
              <a:rPr lang="en-US" sz="3200" dirty="0"/>
              <a:t> Significant improvement in accuracy</a:t>
            </a:r>
          </a:p>
          <a:p>
            <a:pPr marL="384048" lvl="2" indent="0">
              <a:buNone/>
              <a:defRPr/>
            </a:pPr>
            <a:r>
              <a:rPr lang="en-US" sz="3200" dirty="0"/>
              <a:t>Reduction in data entry errors</a:t>
            </a:r>
          </a:p>
          <a:p>
            <a:pPr marL="384048" lvl="2" indent="0">
              <a:buNone/>
              <a:defRPr/>
            </a:pPr>
            <a:r>
              <a:rPr lang="en-US" sz="3200" dirty="0"/>
              <a:t>Nearly eliminated file &amp; receipt discrepancies</a:t>
            </a:r>
          </a:p>
          <a:p>
            <a:pPr marL="384048" lvl="2" indent="0">
              <a:buNone/>
              <a:defRPr/>
            </a:pPr>
            <a:r>
              <a:rPr lang="en-US" sz="3200" dirty="0"/>
              <a:t>Inventory integrity</a:t>
            </a:r>
          </a:p>
          <a:p>
            <a:pPr marL="201168" lvl="1" indent="0">
              <a:buNone/>
              <a:defRPr/>
            </a:pPr>
            <a:endParaRPr lang="en-US" sz="3200" dirty="0"/>
          </a:p>
          <a:p>
            <a:pPr marL="201168" lvl="1" indent="0">
              <a:buNone/>
              <a:defRPr/>
            </a:pPr>
            <a:r>
              <a:rPr lang="en-US" sz="3200" dirty="0"/>
              <a:t>Common terminology for trading partners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dirty="0"/>
              <a:t>Benefits bring new opportunities</a:t>
            </a:r>
          </a:p>
          <a:p>
            <a:pPr marL="0" indent="0">
              <a:buNone/>
            </a:pPr>
            <a:r>
              <a:rPr lang="en-US" sz="3200" dirty="0"/>
              <a:t>IT resources are focused on new development versus frequent customization for trading partners</a:t>
            </a:r>
          </a:p>
          <a:p>
            <a:pPr marL="0" indent="0">
              <a:buNone/>
            </a:pPr>
            <a:r>
              <a:rPr lang="en-US" sz="3200" dirty="0"/>
              <a:t>Enhancements to systems are designed around the EASI standards</a:t>
            </a:r>
          </a:p>
          <a:p>
            <a:pPr marL="0" indent="0">
              <a:buNone/>
            </a:pPr>
            <a:r>
              <a:rPr lang="en-US" sz="3200" dirty="0"/>
              <a:t>New processes are developed taking advantage of EASI which leads to even more gains in productivity and efficiency</a:t>
            </a:r>
          </a:p>
          <a:p>
            <a:pPr marL="0" indent="0">
              <a:buNone/>
            </a:pPr>
            <a:r>
              <a:rPr lang="en-US" sz="3200" dirty="0"/>
              <a:t>The benefits gained are so recognizable that we have been encouraged to find other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5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  <a:defRPr/>
            </a:pPr>
            <a:r>
              <a:rPr lang="en-US" sz="2200" dirty="0"/>
              <a:t>Resistance to change</a:t>
            </a:r>
          </a:p>
          <a:p>
            <a:pPr marL="201168" lvl="1" indent="0">
              <a:buNone/>
              <a:defRPr/>
            </a:pPr>
            <a:endParaRPr lang="en-US" sz="800" dirty="0"/>
          </a:p>
          <a:p>
            <a:pPr marL="201168" lvl="1" indent="0">
              <a:buNone/>
              <a:defRPr/>
            </a:pPr>
            <a:r>
              <a:rPr lang="en-US" sz="2200" dirty="0"/>
              <a:t>Getting more mills and distributors involved</a:t>
            </a:r>
          </a:p>
          <a:p>
            <a:pPr marL="201168" lvl="1" indent="0">
              <a:buNone/>
              <a:defRPr/>
            </a:pPr>
            <a:endParaRPr lang="en-US" sz="800" dirty="0"/>
          </a:p>
          <a:p>
            <a:pPr marL="201168" lvl="1" indent="0">
              <a:buNone/>
              <a:defRPr/>
            </a:pPr>
            <a:r>
              <a:rPr lang="en-US" sz="2200" dirty="0"/>
              <a:t>Getting started with new EASI partners</a:t>
            </a:r>
          </a:p>
          <a:p>
            <a:pPr marL="201168" lvl="1" indent="0">
              <a:buNone/>
              <a:defRPr/>
            </a:pPr>
            <a:endParaRPr lang="en-US" sz="800" dirty="0"/>
          </a:p>
          <a:p>
            <a:pPr marL="201168" lvl="1" indent="0">
              <a:buNone/>
              <a:defRPr/>
            </a:pPr>
            <a:r>
              <a:rPr lang="en-US" sz="2200" dirty="0"/>
              <a:t>Helping employees understand what goes on behind the scenes</a:t>
            </a:r>
          </a:p>
          <a:p>
            <a:pPr marL="201168" lvl="1" indent="0">
              <a:buNone/>
              <a:defRPr/>
            </a:pPr>
            <a:endParaRPr lang="en-US" sz="800" dirty="0"/>
          </a:p>
          <a:p>
            <a:pPr marL="201168" lvl="1" indent="0">
              <a:buNone/>
              <a:defRPr/>
            </a:pPr>
            <a:r>
              <a:rPr lang="en-US" sz="2200" dirty="0"/>
              <a:t>Feedback regarding non-compliance </a:t>
            </a:r>
          </a:p>
          <a:p>
            <a:pPr marL="201168" lvl="1" indent="0">
              <a:buNone/>
              <a:defRPr/>
            </a:pPr>
            <a:endParaRPr lang="en-US" sz="800" dirty="0"/>
          </a:p>
          <a:p>
            <a:pPr marL="201168" lvl="1" indent="0">
              <a:buNone/>
              <a:defRPr/>
            </a:pPr>
            <a:r>
              <a:rPr lang="en-US" sz="2200" dirty="0"/>
              <a:t>Maintain interest and energy for members and potential members</a:t>
            </a:r>
          </a:p>
          <a:p>
            <a:r>
              <a:rPr lang="en-US" dirty="0"/>
              <a:t>  Recruiting volunteers to serve on the Steering and Technical Committee</a:t>
            </a:r>
          </a:p>
        </p:txBody>
      </p:sp>
    </p:spTree>
    <p:extLst>
      <p:ext uri="{BB962C8B-B14F-4D97-AF65-F5344CB8AC3E}">
        <p14:creationId xmlns:p14="http://schemas.microsoft.com/office/powerpoint/2010/main" val="361771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589" y="2244712"/>
            <a:ext cx="10058400" cy="1450757"/>
          </a:xfrm>
        </p:spPr>
        <p:txBody>
          <a:bodyPr/>
          <a:lstStyle/>
          <a:p>
            <a:r>
              <a:rPr lang="en-US" dirty="0"/>
              <a:t>A Wholesalers Perspective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3835" cy="18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Cartons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b="1" dirty="0"/>
              <a:t>2000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dirty="0"/>
              <a:t>No standard label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endParaRPr lang="en-US" sz="2300" dirty="0"/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300" dirty="0"/>
              <a:t>~ 50% had a bar code label </a:t>
            </a:r>
            <a:r>
              <a:rPr lang="en-US" sz="2300" i="1" dirty="0"/>
              <a:t>but </a:t>
            </a:r>
            <a:r>
              <a:rPr lang="en-US" sz="2300" dirty="0"/>
              <a:t>each mill had their own label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endParaRPr lang="en-US" sz="2300" dirty="0"/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300" dirty="0"/>
              <a:t>1 mill w/unique carton numbers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dirty="0"/>
              <a:t>Very limited ability to scan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endParaRPr lang="en-US" sz="2300" dirty="0"/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300" dirty="0"/>
              <a:t>What was scanned required customization in order to scan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dirty="0"/>
              <a:t>Most cartons were relabeled</a:t>
            </a:r>
          </a:p>
          <a:p>
            <a:pPr marL="585216" lvl="1" indent="0" fontAlgn="auto">
              <a:spcAft>
                <a:spcPts val="0"/>
              </a:spcAft>
              <a:buNone/>
              <a:defRPr/>
            </a:pPr>
            <a:endParaRPr lang="en-US" sz="2300" dirty="0"/>
          </a:p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en-US" sz="2300" dirty="0"/>
              <a:t>Label errors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b="1" dirty="0"/>
              <a:t>Today</a:t>
            </a:r>
          </a:p>
          <a:p>
            <a:pPr marL="0" indent="0">
              <a:buNone/>
            </a:pPr>
            <a:r>
              <a:rPr lang="en-US" sz="2300" dirty="0"/>
              <a:t>EASI standard label</a:t>
            </a:r>
          </a:p>
          <a:p>
            <a:pPr marL="201168" lvl="1" indent="0">
              <a:buNone/>
            </a:pPr>
            <a:endParaRPr lang="en-US" sz="2300" dirty="0"/>
          </a:p>
          <a:p>
            <a:pPr marL="201168" lvl="1" indent="0">
              <a:buNone/>
            </a:pPr>
            <a:r>
              <a:rPr lang="en-US" sz="2300" dirty="0"/>
              <a:t>Major suppliers  use GTIN, SSCC18 &amp; standard format</a:t>
            </a:r>
          </a:p>
          <a:p>
            <a:pPr marL="201168" lvl="1" indent="0">
              <a:buNone/>
            </a:pPr>
            <a:endParaRPr lang="en-US" sz="2300" dirty="0"/>
          </a:p>
          <a:p>
            <a:pPr marL="201168" lvl="1" indent="0">
              <a:buNone/>
            </a:pPr>
            <a:r>
              <a:rPr lang="en-US" sz="2300" dirty="0"/>
              <a:t>Many Exclusive &amp; Private Label vendors are compliant</a:t>
            </a:r>
          </a:p>
          <a:p>
            <a:pPr marL="201168" lvl="1" indent="0">
              <a:buNone/>
            </a:pPr>
            <a:endParaRPr lang="en-US" sz="2300" dirty="0"/>
          </a:p>
          <a:p>
            <a:pPr marL="201168" lvl="1" indent="0">
              <a:buNone/>
            </a:pPr>
            <a:r>
              <a:rPr lang="en-US" sz="2300" dirty="0"/>
              <a:t>Unique carton ID (SSCC18)</a:t>
            </a:r>
          </a:p>
          <a:p>
            <a:pPr marL="384048" lvl="2" indent="0">
              <a:buNone/>
            </a:pPr>
            <a:r>
              <a:rPr lang="en-US" sz="2300" dirty="0"/>
              <a:t>Scan at receipt</a:t>
            </a:r>
          </a:p>
          <a:p>
            <a:pPr marL="384048" lvl="2" indent="0">
              <a:buNone/>
            </a:pPr>
            <a:r>
              <a:rPr lang="en-US" sz="2300" dirty="0"/>
              <a:t>Often used in DC operation</a:t>
            </a:r>
          </a:p>
          <a:p>
            <a:pPr marL="384048" lvl="2" indent="0">
              <a:buNone/>
            </a:pPr>
            <a:r>
              <a:rPr lang="en-US" sz="2300" dirty="0"/>
              <a:t>Reconcile as received</a:t>
            </a:r>
          </a:p>
          <a:p>
            <a:pPr marL="0" indent="0">
              <a:buNone/>
            </a:pPr>
            <a:r>
              <a:rPr lang="en-US" sz="2300" dirty="0"/>
              <a:t>Minimal cartons are relabeled</a:t>
            </a:r>
          </a:p>
          <a:p>
            <a:pPr marL="0" indent="0">
              <a:buNone/>
            </a:pPr>
            <a:r>
              <a:rPr lang="en-US" sz="2300" dirty="0"/>
              <a:t>Labor and cost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PO’s, ASN’s and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2000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Most PO’s &amp; ASN’s were hand keyed &amp; faxed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Invoices were mailed &amp; manually matched &amp; reconciled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The few electronic ASN’s &amp; PO’s were customized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Data entry staff &amp; data entry  errors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Daily communication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200" dirty="0"/>
              <a:t>Between wholesalers &amp; mills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200" dirty="0"/>
              <a:t>Between A/P, Purchasing &amp; DC personnel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Today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PO’s, ASN’s &amp; Invoices are electronically transmitted, including direct ship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Files for Promotional Pricing, Return Authorizations, Account Statements &amp; Inventory Receipt Advice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No customized files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Reduced data entry = minimal data errors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Exception based processing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Minimal communication to resolve questions, confirm receipt of documents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200" dirty="0"/>
              <a:t>EASI website with all standards, resource links &amp; user support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0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 processing, posting and 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2000</a:t>
            </a:r>
          </a:p>
          <a:p>
            <a:pPr marL="0" indent="0">
              <a:buNone/>
            </a:pPr>
            <a:r>
              <a:rPr lang="en-US" dirty="0"/>
              <a:t>Excess handling of cartons</a:t>
            </a:r>
          </a:p>
          <a:p>
            <a:pPr marL="201168" lvl="1" indent="0">
              <a:buNone/>
            </a:pPr>
            <a:r>
              <a:rPr lang="en-US" sz="2000" dirty="0"/>
              <a:t>Labeling</a:t>
            </a:r>
          </a:p>
          <a:p>
            <a:pPr marL="201168" lvl="1" indent="0">
              <a:buNone/>
            </a:pPr>
            <a:r>
              <a:rPr lang="en-US" sz="2000" dirty="0"/>
              <a:t>Sort (&amp; re-sort) for put away</a:t>
            </a:r>
          </a:p>
          <a:p>
            <a:pPr marL="0" indent="0">
              <a:buNone/>
            </a:pPr>
            <a:r>
              <a:rPr lang="en-US" dirty="0"/>
              <a:t>Receipts held before posting</a:t>
            </a:r>
          </a:p>
          <a:p>
            <a:pPr marL="201168" lvl="1" indent="0">
              <a:buNone/>
            </a:pPr>
            <a:r>
              <a:rPr lang="en-US" sz="2000" dirty="0"/>
              <a:t>Reconcile variances</a:t>
            </a:r>
          </a:p>
          <a:p>
            <a:pPr marL="201168" lvl="1" indent="0">
              <a:buNone/>
            </a:pPr>
            <a:r>
              <a:rPr lang="en-US" sz="2000" dirty="0"/>
              <a:t>Often 2 days from receipt to  posting inventory</a:t>
            </a:r>
          </a:p>
          <a:p>
            <a:pPr marL="0" indent="0">
              <a:buNone/>
            </a:pPr>
            <a:r>
              <a:rPr lang="en-US" dirty="0"/>
              <a:t>Daily communication between A/P , Purchasing , DC’s &amp; mills regarding receipt/PO/invoice variances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Today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Significantly less carton handling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sz="2000" dirty="0"/>
              <a:t>No relabeling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sz="2000" dirty="0"/>
              <a:t>Put away  planned before receipt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sz="2000" dirty="0"/>
              <a:t>Cross dock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sz="2000" dirty="0"/>
              <a:t>Put away as truck unloaded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Post within hours of receipt so inventory is available sooner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SSCC18 reconciles ASN/PO as each carton is scanned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sz="2000" dirty="0"/>
              <a:t>Invoice variances electronically captured &amp; significantly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56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non EASI suppliers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Paperwork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000" dirty="0"/>
              <a:t>Chasing packing lists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000" dirty="0"/>
              <a:t>Faxing or e-mailing PO’s, packing lists &amp; invoices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Discrepancies between packing list v. PO v. invoice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4 times as many hours spent on ASN’s for those that are not EASI compliant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2 times as long to unload, label and put away non-EASI vendor receipts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If non EASI vendor does have a bar code on label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000" dirty="0"/>
              <a:t>Create cross reference to read bar code</a:t>
            </a:r>
          </a:p>
          <a:p>
            <a:pPr marL="585216" lvl="1" indent="0">
              <a:spcAft>
                <a:spcPts val="0"/>
              </a:spcAft>
              <a:buNone/>
              <a:defRPr/>
            </a:pPr>
            <a:r>
              <a:rPr lang="en-US" sz="2000" dirty="0"/>
              <a:t>May need to reconfigure scanning equipment for non-standard symbology</a:t>
            </a:r>
          </a:p>
          <a:p>
            <a:pPr marL="137160" indent="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To sum it up… It’s EASIer to do business with suppliers who use the EASI standards</a:t>
            </a:r>
          </a:p>
        </p:txBody>
      </p:sp>
    </p:spTree>
    <p:extLst>
      <p:ext uri="{BB962C8B-B14F-4D97-AF65-F5344CB8AC3E}">
        <p14:creationId xmlns:p14="http://schemas.microsoft.com/office/powerpoint/2010/main" val="283599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EASI and Your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EASI meetings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Ask questions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 heard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 a plan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Get started to become compliant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 to build on your plan</a:t>
            </a:r>
          </a:p>
          <a:p>
            <a:pPr marL="201168" lvl="1" indent="0"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Make use of the EASI web site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Reference materials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Support links to EASI Technical Committee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CPT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with other members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3835" cy="18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 History – 16 years of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Late 90’s – early 00’s</a:t>
            </a:r>
          </a:p>
          <a:p>
            <a:r>
              <a:rPr lang="en-US" dirty="0"/>
              <a:t>Industry maturing, growth slowing, margins declining, SKU’s exploding</a:t>
            </a:r>
          </a:p>
          <a:p>
            <a:r>
              <a:rPr lang="en-US" dirty="0"/>
              <a:t>Technology changing – affordable, less complicated</a:t>
            </a:r>
          </a:p>
          <a:p>
            <a:r>
              <a:rPr lang="en-US" dirty="0"/>
              <a:t>Wholesalers consolidating and adding branches, sales volume and complexity expanding</a:t>
            </a:r>
          </a:p>
          <a:p>
            <a:r>
              <a:rPr lang="en-US" dirty="0"/>
              <a:t>More focus on cost of doing business</a:t>
            </a:r>
          </a:p>
          <a:p>
            <a:r>
              <a:rPr lang="en-US" dirty="0"/>
              <a:t>Lack of standardization becoming an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 History </a:t>
            </a:r>
            <a:r>
              <a:rPr lang="en-US" sz="28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800" dirty="0"/>
              <a:t>Wholesalers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2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b="1" dirty="0"/>
              <a:t> </a:t>
            </a:r>
            <a:r>
              <a:rPr lang="en-US" dirty="0"/>
              <a:t>“We can’t take advantage of technology to improve efficiency and lower our costs because every supplier does things differently”.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dirty="0"/>
              <a:t>	Some begin internal standards and label the cases themselves.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Manufacturers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dirty="0"/>
              <a:t>“We want to automate processes but every wholesaler wants something different.  We can’t make them all happy”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6205"/>
          </a:xfrm>
        </p:spPr>
        <p:txBody>
          <a:bodyPr/>
          <a:lstStyle/>
          <a:p>
            <a:r>
              <a:rPr lang="en-US" dirty="0"/>
              <a:t>We needed to change something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6" y="1018097"/>
            <a:ext cx="10118785" cy="53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47306"/>
          </a:xfrm>
        </p:spPr>
        <p:txBody>
          <a:bodyPr/>
          <a:lstStyle/>
          <a:p>
            <a:r>
              <a:rPr lang="en-US" dirty="0"/>
              <a:t>Timing is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800" u="sng" dirty="0"/>
              <a:t>Long Beach, CA  January 2001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A small wholesaler/manufacturer group discusses standardization and decides it’s time to try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Agreed to contact respective trading partners and invite them to a meeting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Decided that an effort would be most likely to succeed with a “neutral” and experienced consultant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Agreed to meet the following month and agreed to the meeting objectives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 dirty="0"/>
              <a:t>Meeting Objectives</a:t>
            </a:r>
          </a:p>
          <a:p>
            <a:r>
              <a:rPr lang="en-US" dirty="0"/>
              <a:t>To determine if standards in this industry make sense and if there is a critical mass to support the effort</a:t>
            </a:r>
          </a:p>
          <a:p>
            <a:r>
              <a:rPr lang="en-US" dirty="0"/>
              <a:t>To create a standards organization and a process </a:t>
            </a:r>
          </a:p>
          <a:p>
            <a:r>
              <a:rPr lang="en-US" dirty="0"/>
              <a:t>To agree on the priorities</a:t>
            </a:r>
          </a:p>
          <a:p>
            <a:r>
              <a:rPr lang="en-US" dirty="0"/>
              <a:t>To set the cost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b="1" dirty="0"/>
              <a:t>And to sign-up participants!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93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00671"/>
            <a:ext cx="10058400" cy="1050489"/>
          </a:xfrm>
        </p:spPr>
        <p:txBody>
          <a:bodyPr/>
          <a:lstStyle/>
          <a:p>
            <a:r>
              <a:rPr lang="en-US" dirty="0"/>
              <a:t>And the timing was right!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751161"/>
            <a:ext cx="4937760" cy="45461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Founders Meeting Tampa, FL - February 2001</a:t>
            </a:r>
          </a:p>
          <a:p>
            <a:pPr>
              <a:buFont typeface="Wingdings" pitchFamily="2" charset="2"/>
              <a:buNone/>
            </a:pPr>
            <a:r>
              <a:rPr lang="en-US" sz="2800" u="sng" dirty="0"/>
              <a:t>Who showed up?</a:t>
            </a:r>
          </a:p>
          <a:p>
            <a:r>
              <a:rPr lang="en-US" dirty="0"/>
              <a:t>8 manufacturers</a:t>
            </a:r>
          </a:p>
          <a:p>
            <a:r>
              <a:rPr lang="en-US" dirty="0"/>
              <a:t>6 wholesalers</a:t>
            </a:r>
          </a:p>
          <a:p>
            <a:r>
              <a:rPr lang="en-US" dirty="0"/>
              <a:t>1 consultant</a:t>
            </a:r>
          </a:p>
          <a:p>
            <a:r>
              <a:rPr lang="en-US" dirty="0"/>
              <a:t>1 lawyer</a:t>
            </a:r>
          </a:p>
          <a:p>
            <a:endParaRPr lang="en-US" dirty="0"/>
          </a:p>
          <a:p>
            <a:r>
              <a:rPr lang="en-US" b="1" dirty="0"/>
              <a:t>ALL SUPPORTED THE EFFORT!</a:t>
            </a:r>
          </a:p>
          <a:p>
            <a:r>
              <a:rPr lang="en-US" b="1" dirty="0"/>
              <a:t>THE ORGANIZATION (TO BE NAMED LATER) WAS LAUNCHED!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751161"/>
            <a:ext cx="5272465" cy="4546121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dirty="0"/>
              <a:t>The Organization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dirty="0"/>
              <a:t>Tampa meeting attendees (mostly executives representing the wholesalers and manufacturers) would become the Steering Committee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dirty="0"/>
              <a:t>Each Steering Committee member would name staff to serve on the Technical Committee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dirty="0"/>
              <a:t>The Technical Committee would develop standards and make recommendations for Steering Committee approval</a:t>
            </a:r>
          </a:p>
          <a:p>
            <a:pPr marL="292608" indent="0">
              <a:spcAft>
                <a:spcPts val="0"/>
              </a:spcAft>
              <a:buNone/>
              <a:defRPr/>
            </a:pPr>
            <a:r>
              <a:rPr lang="en-US" sz="2400" dirty="0"/>
              <a:t>In addition to Operations, IT, Marketing and Supply Chain experts from the 16 companies the group partnered with </a:t>
            </a:r>
          </a:p>
          <a:p>
            <a:pPr marL="1110996" lvl="1" indent="-342900">
              <a:spcAft>
                <a:spcPts val="0"/>
              </a:spcAft>
              <a:defRPr/>
            </a:pPr>
            <a:r>
              <a:rPr lang="en-US" sz="2400" dirty="0"/>
              <a:t>Uniform Code Council (UCC) that establishes international standards</a:t>
            </a:r>
          </a:p>
          <a:p>
            <a:pPr marL="1110996" lvl="1" indent="-342900">
              <a:spcAft>
                <a:spcPts val="0"/>
              </a:spcAft>
              <a:defRPr/>
            </a:pPr>
            <a:r>
              <a:rPr lang="en-US" sz="2400" dirty="0"/>
              <a:t> VICS, (Voluntary Inter-industry Commerce Standards Association)</a:t>
            </a:r>
          </a:p>
          <a:p>
            <a:pPr marL="1110996" lvl="1" indent="-342900">
              <a:spcAft>
                <a:spcPts val="0"/>
              </a:spcAft>
              <a:defRPr/>
            </a:pPr>
            <a:r>
              <a:rPr lang="en-US" sz="2400" dirty="0"/>
              <a:t>Quad II, a specialist in bar code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6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simple; stick to basics</a:t>
            </a:r>
          </a:p>
          <a:p>
            <a:r>
              <a:rPr lang="en-US" dirty="0"/>
              <a:t>Use existing standards and expertise where practical ( UCC, VICS and Quad II)</a:t>
            </a:r>
          </a:p>
          <a:p>
            <a:r>
              <a:rPr lang="en-US" dirty="0"/>
              <a:t> Assume that this is a first phase</a:t>
            </a:r>
          </a:p>
          <a:p>
            <a:pPr lvl="1"/>
            <a:r>
              <a:rPr lang="en-US" dirty="0"/>
              <a:t>Narrow the focus to those areas with the greatest impact</a:t>
            </a:r>
          </a:p>
          <a:p>
            <a:pPr lvl="1"/>
            <a:r>
              <a:rPr lang="en-US" dirty="0"/>
              <a:t>The group agreed that the movement of product from the manufacturer to the wholesaler offered the greatest opportunity</a:t>
            </a:r>
            <a:r>
              <a:rPr lang="en-US" b="1" dirty="0">
                <a:solidFill>
                  <a:srgbClr val="0033CC"/>
                </a:solidFill>
              </a:rPr>
              <a:t>  </a:t>
            </a:r>
          </a:p>
          <a:p>
            <a:r>
              <a:rPr lang="en-US" dirty="0"/>
              <a:t>Consensus of group required to adopt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 off meeting - 2001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2 more companies joined the initiative and the group is now 16 companies strong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Consultant moderated the discussion</a:t>
            </a:r>
          </a:p>
          <a:p>
            <a:pPr lvl="1"/>
            <a:r>
              <a:rPr lang="en-US" dirty="0"/>
              <a:t>Manage the agenda </a:t>
            </a:r>
          </a:p>
          <a:p>
            <a:pPr lvl="1"/>
            <a:r>
              <a:rPr lang="en-US" dirty="0"/>
              <a:t>Ensure all attendees have a voice</a:t>
            </a:r>
          </a:p>
          <a:p>
            <a:pPr lvl="1"/>
            <a:r>
              <a:rPr lang="en-US" dirty="0"/>
              <a:t>Preserve meeting neutrality</a:t>
            </a:r>
          </a:p>
          <a:p>
            <a:pPr lvl="1"/>
            <a:r>
              <a:rPr lang="en-US" dirty="0"/>
              <a:t>Referee!</a:t>
            </a:r>
          </a:p>
          <a:p>
            <a:pPr lvl="1"/>
            <a:r>
              <a:rPr lang="en-US" dirty="0"/>
              <a:t>Protect interests of non-participants</a:t>
            </a:r>
          </a:p>
          <a:p>
            <a:pPr lvl="1"/>
            <a:r>
              <a:rPr lang="en-US" dirty="0"/>
              <a:t>Keep us legal</a:t>
            </a:r>
          </a:p>
          <a:p>
            <a:r>
              <a:rPr lang="en-US" dirty="0"/>
              <a:t>Key decisions and priorities established</a:t>
            </a:r>
          </a:p>
          <a:p>
            <a:pPr lvl="1"/>
            <a:r>
              <a:rPr lang="en-US" dirty="0"/>
              <a:t>Name of the organization will be EASI – Embellished Activewear Standards Initiative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priority is to set standards for the exchange of information related to the movement of product from the manufacturer to the distributor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783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385</TotalTime>
  <Words>1786</Words>
  <Application>Microsoft Office PowerPoint</Application>
  <PresentationFormat>Widescreen</PresentationFormat>
  <Paragraphs>305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Retrospect</vt:lpstr>
      <vt:lpstr>Introduction to EASI</vt:lpstr>
      <vt:lpstr> Agenda</vt:lpstr>
      <vt:lpstr>EASI History – 16 years of progress</vt:lpstr>
      <vt:lpstr>EASI History continued</vt:lpstr>
      <vt:lpstr>We needed to change something</vt:lpstr>
      <vt:lpstr>Timing is everything</vt:lpstr>
      <vt:lpstr>And the timing was right!</vt:lpstr>
      <vt:lpstr>The Approach</vt:lpstr>
      <vt:lpstr>Kick off meeting - 2001</vt:lpstr>
      <vt:lpstr>   Phase I – 2001    The Cornerstone Standards</vt:lpstr>
      <vt:lpstr>Phase I Cornerstone 1 Product Identification</vt:lpstr>
      <vt:lpstr>Phase I Cornerstone 2 Case Label and Phase I Cornerstone 3 Bar Codes</vt:lpstr>
      <vt:lpstr>Phase I Cornerstone 4 File Specifications</vt:lpstr>
      <vt:lpstr>     The new group accomplished a lot in 2001!</vt:lpstr>
      <vt:lpstr>Phase II 2002 and Phase III (2003)</vt:lpstr>
      <vt:lpstr>2004, 2005 and 2006</vt:lpstr>
      <vt:lpstr>2007 to Present</vt:lpstr>
      <vt:lpstr>17 Years of EASI Progress</vt:lpstr>
      <vt:lpstr>The EASI Advantage</vt:lpstr>
      <vt:lpstr>EASI Benefits</vt:lpstr>
      <vt:lpstr>EASI Challenges</vt:lpstr>
      <vt:lpstr>A Wholesalers Perspective</vt:lpstr>
      <vt:lpstr>Inbound Cartons</vt:lpstr>
      <vt:lpstr>PO’s, ASN’s and Invoices</vt:lpstr>
      <vt:lpstr>Receipt processing, posting and AP</vt:lpstr>
      <vt:lpstr>Challenges with non EASI suppliers</vt:lpstr>
      <vt:lpstr> EASI and Your Role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EASI</dc:title>
  <dc:creator>Debby Krissinger</dc:creator>
  <cp:lastModifiedBy>Jon Clarke</cp:lastModifiedBy>
  <cp:revision>31</cp:revision>
  <dcterms:created xsi:type="dcterms:W3CDTF">2017-04-17T21:40:01Z</dcterms:created>
  <dcterms:modified xsi:type="dcterms:W3CDTF">2018-03-31T18:02:40Z</dcterms:modified>
</cp:coreProperties>
</file>