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3"/>
  </p:notesMasterIdLst>
  <p:sldIdLst>
    <p:sldId id="422" r:id="rId2"/>
    <p:sldId id="423" r:id="rId3"/>
    <p:sldId id="424" r:id="rId4"/>
    <p:sldId id="425" r:id="rId5"/>
    <p:sldId id="426" r:id="rId6"/>
    <p:sldId id="427" r:id="rId7"/>
    <p:sldId id="393" r:id="rId8"/>
    <p:sldId id="387"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5" r:id="rId22"/>
    <p:sldId id="386" r:id="rId23"/>
    <p:sldId id="384" r:id="rId24"/>
    <p:sldId id="398" r:id="rId25"/>
    <p:sldId id="399" r:id="rId26"/>
    <p:sldId id="400" r:id="rId27"/>
    <p:sldId id="401" r:id="rId28"/>
    <p:sldId id="402" r:id="rId29"/>
    <p:sldId id="389" r:id="rId30"/>
    <p:sldId id="390" r:id="rId31"/>
    <p:sldId id="391" r:id="rId32"/>
    <p:sldId id="394" r:id="rId33"/>
    <p:sldId id="403" r:id="rId34"/>
    <p:sldId id="421" r:id="rId35"/>
    <p:sldId id="404" r:id="rId36"/>
    <p:sldId id="405" r:id="rId37"/>
    <p:sldId id="406" r:id="rId38"/>
    <p:sldId id="407" r:id="rId39"/>
    <p:sldId id="408" r:id="rId40"/>
    <p:sldId id="419" r:id="rId41"/>
    <p:sldId id="410" r:id="rId42"/>
    <p:sldId id="411" r:id="rId43"/>
    <p:sldId id="412" r:id="rId44"/>
    <p:sldId id="413" r:id="rId45"/>
    <p:sldId id="414" r:id="rId46"/>
    <p:sldId id="415" r:id="rId47"/>
    <p:sldId id="416" r:id="rId48"/>
    <p:sldId id="417" r:id="rId49"/>
    <p:sldId id="418" r:id="rId50"/>
    <p:sldId id="409" r:id="rId51"/>
    <p:sldId id="420"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18" d="100"/>
          <a:sy n="118" d="100"/>
        </p:scale>
        <p:origin x="-72"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endParaRPr lang="en-US" dirty="0"/>
          </a:p>
        </p:txBody>
      </p:sp>
      <p:sp>
        <p:nvSpPr>
          <p:cNvPr id="3075"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endParaRPr lang="en-US" dirty="0"/>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endParaRPr lang="en-US" dirty="0"/>
          </a:p>
        </p:txBody>
      </p:sp>
      <p:sp>
        <p:nvSpPr>
          <p:cNvPr id="3079"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fld id="{44D6B68F-7084-4DB3-9320-023378454D3F}" type="slidenum">
              <a:rPr lang="en-US"/>
              <a:pPr/>
              <a:t>‹#›</a:t>
            </a:fld>
            <a:endParaRPr lang="en-US" dirty="0"/>
          </a:p>
        </p:txBody>
      </p:sp>
    </p:spTree>
    <p:extLst>
      <p:ext uri="{BB962C8B-B14F-4D97-AF65-F5344CB8AC3E}">
        <p14:creationId xmlns:p14="http://schemas.microsoft.com/office/powerpoint/2010/main" val="30512340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D4AB2-6289-4933-BCDF-1ECE33C4EFFD}"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17</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18</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19</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20</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21</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22</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23</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39</a:t>
            </a:fld>
            <a:endParaRPr lang="en-US" dirty="0"/>
          </a:p>
        </p:txBody>
      </p:sp>
    </p:spTree>
    <p:extLst>
      <p:ext uri="{BB962C8B-B14F-4D97-AF65-F5344CB8AC3E}">
        <p14:creationId xmlns:p14="http://schemas.microsoft.com/office/powerpoint/2010/main" val="242567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51</a:t>
            </a:fld>
            <a:endParaRPr lang="en-US" dirty="0"/>
          </a:p>
        </p:txBody>
      </p:sp>
    </p:spTree>
    <p:extLst>
      <p:ext uri="{BB962C8B-B14F-4D97-AF65-F5344CB8AC3E}">
        <p14:creationId xmlns:p14="http://schemas.microsoft.com/office/powerpoint/2010/main" val="63745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D4AB2-6289-4933-BCDF-1ECE33C4EFFD}" type="slidenum">
              <a:rPr lang="en-US"/>
              <a:pPr/>
              <a:t>7</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8</a:t>
            </a:fld>
            <a:endParaRPr lang="en-US" dirty="0"/>
          </a:p>
        </p:txBody>
      </p:sp>
    </p:spTree>
    <p:extLst>
      <p:ext uri="{BB962C8B-B14F-4D97-AF65-F5344CB8AC3E}">
        <p14:creationId xmlns:p14="http://schemas.microsoft.com/office/powerpoint/2010/main" val="247417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r>
              <a:rPr lang="en-CA" dirty="0"/>
              <a:t>Only show those items that are either open or partial.  Do not include any items that have been cancelled or closed out. </a:t>
            </a:r>
          </a:p>
          <a:p>
            <a:pPr marL="165261" indent="-165261">
              <a:buFontTx/>
              <a:buChar char="-"/>
            </a:pPr>
            <a:r>
              <a:rPr lang="en-CA" dirty="0"/>
              <a:t>Quantity shipped may depend on implementation and how orders are stored in Seller’s system</a:t>
            </a:r>
          </a:p>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11</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12</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13</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14</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15</a:t>
            </a:fld>
            <a:endParaRPr lang="en-US" dirty="0"/>
          </a:p>
        </p:txBody>
      </p:sp>
    </p:spTree>
    <p:extLst>
      <p:ext uri="{BB962C8B-B14F-4D97-AF65-F5344CB8AC3E}">
        <p14:creationId xmlns:p14="http://schemas.microsoft.com/office/powerpoint/2010/main" val="317861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a:buFontTx/>
              <a:buChar char="-"/>
            </a:pPr>
            <a:endParaRPr lang="en-CA"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16</a:t>
            </a:fld>
            <a:endParaRPr lang="en-US" dirty="0"/>
          </a:p>
        </p:txBody>
      </p:sp>
    </p:spTree>
    <p:extLst>
      <p:ext uri="{BB962C8B-B14F-4D97-AF65-F5344CB8AC3E}">
        <p14:creationId xmlns:p14="http://schemas.microsoft.com/office/powerpoint/2010/main" val="317861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ADDEF5-3F54-4465-BD3A-BC6CDD3C45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B50EE5-8ABB-4C9C-A360-97A68EE746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0CFC0C-9271-450D-86E4-04DBE9DDCA97}"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B0079-5876-4D21-BCAE-9A3809B624C5}"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B28A8-E4F4-481A-9F20-C4BA0EFBB4E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C7D5C9-3B24-46AD-83B1-48E9179F35E6}"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27D1A2-AEBE-4335-9111-7B4DCA4650E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FFA240-68C0-46BA-915B-2930165EBF7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57A161-34B3-4BD8-82FF-CB55E58B26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7E3EAF-1556-477E-8AAF-3936B9D358EE}"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A7FD9C-44B9-443B-B753-137328C719BE}"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962D728-70BB-409C-815A-A9E3BC8A9B5B}"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asistandards.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jpeg"/><Relationship Id="rId4" Type="http://schemas.openxmlformats.org/officeDocument/2006/relationships/image" Target="../media/image1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 Id="rId9"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jpeg"/><Relationship Id="rId4" Type="http://schemas.openxmlformats.org/officeDocument/2006/relationships/image" Target="../media/image15.wmf"/></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jpeg"/><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jpg"/><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2.xlsx"/><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9.wmf"/><Relationship Id="rId5" Type="http://schemas.openxmlformats.org/officeDocument/2006/relationships/package" Target="../embeddings/Microsoft_Excel_Worksheet3.xlsx"/><Relationship Id="rId4" Type="http://schemas.openxmlformats.org/officeDocument/2006/relationships/image" Target="../media/image18.wmf"/></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jpg"/><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jpg"/><Relationship Id="rId5" Type="http://schemas.openxmlformats.org/officeDocument/2006/relationships/image" Target="../media/image9.emf"/><Relationship Id="rId4" Type="http://schemas.openxmlformats.org/officeDocument/2006/relationships/oleObject" Target="../embeddings/Microsoft_Excel_97-2003_Worksheet3.xls"/></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772400" cy="990601"/>
          </a:xfrm>
        </p:spPr>
        <p:txBody>
          <a:bodyPr/>
          <a:lstStyle/>
          <a:p>
            <a:r>
              <a:rPr lang="en-US" dirty="0" smtClean="0"/>
              <a:t>2014 Meeting</a:t>
            </a:r>
            <a:endParaRPr lang="en-US" dirty="0"/>
          </a:p>
        </p:txBody>
      </p:sp>
      <p:sp>
        <p:nvSpPr>
          <p:cNvPr id="2051" name="Rectangle 3"/>
          <p:cNvSpPr>
            <a:spLocks noGrp="1" noChangeArrowheads="1"/>
          </p:cNvSpPr>
          <p:nvPr>
            <p:ph type="subTitle" idx="1"/>
          </p:nvPr>
        </p:nvSpPr>
        <p:spPr>
          <a:xfrm>
            <a:off x="228600" y="4114800"/>
            <a:ext cx="3238500" cy="685800"/>
          </a:xfrm>
        </p:spPr>
        <p:txBody>
          <a:bodyPr/>
          <a:lstStyle/>
          <a:p>
            <a:pPr>
              <a:lnSpc>
                <a:spcPct val="80000"/>
              </a:lnSpc>
            </a:pPr>
            <a:r>
              <a:rPr lang="en-US" sz="2000" dirty="0" smtClean="0"/>
              <a:t>    Welcome to Louisville!	</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590800"/>
            <a:ext cx="5364480" cy="3352800"/>
          </a:xfrm>
          <a:prstGeom prst="rect">
            <a:avLst/>
          </a:prstGeom>
        </p:spPr>
      </p:pic>
      <p:pic>
        <p:nvPicPr>
          <p:cNvPr id="82946" name="Picture 2" descr="Inline imag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2514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581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endParaRPr lang="en-US" sz="1800" dirty="0"/>
          </a:p>
          <a:p>
            <a:pPr marL="301943" lvl="1" indent="0">
              <a:buNone/>
            </a:pPr>
            <a:r>
              <a:rPr lang="en-US" sz="2000" b="1" dirty="0" smtClean="0"/>
              <a:t>Benefits for the Seller</a:t>
            </a:r>
            <a:endParaRPr lang="en-US" sz="2000" b="1" dirty="0"/>
          </a:p>
          <a:p>
            <a:pPr lvl="1"/>
            <a:r>
              <a:rPr lang="en-CA" sz="2000" dirty="0"/>
              <a:t>Minimizes phone calls from wholesalers regarding expected ship </a:t>
            </a:r>
            <a:r>
              <a:rPr lang="en-CA" sz="2000" dirty="0" smtClean="0"/>
              <a:t>dates</a:t>
            </a:r>
          </a:p>
          <a:p>
            <a:pPr lvl="1"/>
            <a:endParaRPr lang="en-CA" sz="2000" dirty="0"/>
          </a:p>
          <a:p>
            <a:pPr marL="301943" lvl="1" indent="0">
              <a:buNone/>
            </a:pPr>
            <a:r>
              <a:rPr lang="en-US" sz="2000" b="1" dirty="0"/>
              <a:t>Benefits for the </a:t>
            </a:r>
            <a:r>
              <a:rPr lang="en-US" sz="2000" b="1" dirty="0" smtClean="0"/>
              <a:t>Purchaser</a:t>
            </a:r>
            <a:endParaRPr lang="en-US" sz="2000" b="1" dirty="0"/>
          </a:p>
          <a:p>
            <a:pPr lvl="1"/>
            <a:r>
              <a:rPr lang="en-CA" sz="2000" dirty="0"/>
              <a:t>Minimizes phone calls to Manufacturer regarding expected ship dates</a:t>
            </a:r>
            <a:endParaRPr lang="en-CA" sz="2000" dirty="0" smtClean="0"/>
          </a:p>
          <a:p>
            <a:pPr lvl="1"/>
            <a:r>
              <a:rPr lang="en-CA" sz="2000" dirty="0"/>
              <a:t>Enables Wholesaler to sell items in anticipation of shipment by </a:t>
            </a:r>
            <a:r>
              <a:rPr lang="en-CA" sz="2000" dirty="0" smtClean="0"/>
              <a:t>Manufacturer</a:t>
            </a:r>
            <a:endParaRPr lang="en-US" sz="2000" dirty="0" smtClean="0"/>
          </a:p>
        </p:txBody>
      </p:sp>
      <p:sp>
        <p:nvSpPr>
          <p:cNvPr id="2" name="Title 1"/>
          <p:cNvSpPr>
            <a:spLocks noGrp="1"/>
          </p:cNvSpPr>
          <p:nvPr>
            <p:ph type="title"/>
          </p:nvPr>
        </p:nvSpPr>
        <p:spPr/>
        <p:txBody>
          <a:bodyPr/>
          <a:lstStyle/>
          <a:p>
            <a:r>
              <a:rPr lang="en-US" dirty="0" smtClean="0"/>
              <a:t>870 Reconciliation</a:t>
            </a:r>
            <a:endParaRPr lang="en-US" dirty="0"/>
          </a:p>
        </p:txBody>
      </p:sp>
      <p:pic>
        <p:nvPicPr>
          <p:cNvPr id="5"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99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endParaRPr lang="en-US" sz="1800" dirty="0"/>
          </a:p>
          <a:p>
            <a:pPr marL="301943" lvl="1" indent="0">
              <a:buNone/>
            </a:pPr>
            <a:r>
              <a:rPr lang="en-US" sz="2000" b="1" dirty="0" smtClean="0"/>
              <a:t>Key fields for Reconciliation</a:t>
            </a:r>
            <a:endParaRPr lang="en-US" sz="2000" b="1" dirty="0"/>
          </a:p>
          <a:p>
            <a:pPr lvl="1"/>
            <a:r>
              <a:rPr lang="en-CA" sz="2000" dirty="0" smtClean="0"/>
              <a:t>Item Identification – GTIN Product ID</a:t>
            </a:r>
          </a:p>
          <a:p>
            <a:pPr lvl="1"/>
            <a:r>
              <a:rPr lang="en-CA" sz="2000" dirty="0" smtClean="0"/>
              <a:t>Line Item Status – Open or Partial</a:t>
            </a:r>
          </a:p>
          <a:p>
            <a:pPr lvl="1"/>
            <a:r>
              <a:rPr lang="en-CA" sz="2000" dirty="0" smtClean="0"/>
              <a:t>Quantity Ordered – Quantity in each on the purchase order</a:t>
            </a:r>
          </a:p>
          <a:p>
            <a:pPr lvl="1"/>
            <a:r>
              <a:rPr lang="en-CA" sz="2000" dirty="0" smtClean="0"/>
              <a:t>Quantity Shipped – Quantity shipped for this line</a:t>
            </a:r>
          </a:p>
          <a:p>
            <a:pPr lvl="1"/>
            <a:r>
              <a:rPr lang="en-CA" sz="2000" dirty="0" smtClean="0"/>
              <a:t>Quantity To Be Shipped – Remaining quantity in each as defined by the manufacturer</a:t>
            </a:r>
          </a:p>
          <a:p>
            <a:pPr lvl="1"/>
            <a:r>
              <a:rPr lang="en-CA" sz="2000" dirty="0" smtClean="0"/>
              <a:t>Expected Date to be Shipped – Expected date that last quantity for this line will be shipped</a:t>
            </a:r>
          </a:p>
          <a:p>
            <a:pPr lvl="1"/>
            <a:endParaRPr lang="en-CA" sz="2000" dirty="0"/>
          </a:p>
          <a:p>
            <a:pPr lvl="1"/>
            <a:r>
              <a:rPr lang="en-CA" sz="2000" dirty="0" smtClean="0"/>
              <a:t>The seller can provide multiple expected dates and quantities per line.  For the purposes of reconciliation, this information isn’t used.</a:t>
            </a:r>
            <a:endParaRPr lang="en-US" sz="2000" dirty="0" smtClean="0"/>
          </a:p>
        </p:txBody>
      </p:sp>
      <p:sp>
        <p:nvSpPr>
          <p:cNvPr id="2" name="Title 1"/>
          <p:cNvSpPr>
            <a:spLocks noGrp="1"/>
          </p:cNvSpPr>
          <p:nvPr>
            <p:ph type="title"/>
          </p:nvPr>
        </p:nvSpPr>
        <p:spPr/>
        <p:txBody>
          <a:bodyPr/>
          <a:lstStyle/>
          <a:p>
            <a:r>
              <a:rPr lang="en-US" dirty="0" smtClean="0"/>
              <a:t>870 Reconciliation</a:t>
            </a:r>
            <a:endParaRPr lang="en-US" dirty="0"/>
          </a:p>
        </p:txBody>
      </p:sp>
      <p:pic>
        <p:nvPicPr>
          <p:cNvPr id="5"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594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endParaRPr lang="en-US" sz="1800" dirty="0"/>
          </a:p>
          <a:p>
            <a:pPr marL="301943" lvl="1" indent="0">
              <a:buNone/>
            </a:pPr>
            <a:r>
              <a:rPr lang="en-US" sz="2000" b="1" dirty="0" smtClean="0"/>
              <a:t>What can we do with this information?</a:t>
            </a:r>
          </a:p>
          <a:p>
            <a:pPr lvl="1"/>
            <a:r>
              <a:rPr lang="en-US" sz="2000" dirty="0" smtClean="0"/>
              <a:t>Reconcile open purchase orders in Purchaser’s system to open quantities from Seller in 870 Order Status</a:t>
            </a:r>
          </a:p>
          <a:p>
            <a:pPr lvl="1"/>
            <a:endParaRPr lang="en-US" sz="2000" dirty="0" smtClean="0"/>
          </a:p>
          <a:p>
            <a:pPr lvl="1"/>
            <a:r>
              <a:rPr lang="en-US" sz="2000" dirty="0" smtClean="0"/>
              <a:t>Identify quantity discrepancies where changes or cancellations were only made in either the Purchaser’s or the Seller’s system.</a:t>
            </a:r>
          </a:p>
          <a:p>
            <a:pPr lvl="1"/>
            <a:endParaRPr lang="en-US" sz="2000" dirty="0"/>
          </a:p>
          <a:p>
            <a:pPr lvl="1"/>
            <a:r>
              <a:rPr lang="en-US" sz="2000" dirty="0" smtClean="0"/>
              <a:t>Manage these discrepancies while reducing the need for phone calls or emails between the Purchaser and the Seller</a:t>
            </a:r>
          </a:p>
          <a:p>
            <a:pPr lvl="1"/>
            <a:endParaRPr lang="en-US" sz="2000" dirty="0" smtClean="0"/>
          </a:p>
          <a:p>
            <a:pPr lvl="1"/>
            <a:r>
              <a:rPr lang="en-US" sz="2000" dirty="0" smtClean="0"/>
              <a:t>Ensure accurate information on expected incoming quantities for the Customer Service Representatives and Salespeople for the Purchaser.</a:t>
            </a:r>
          </a:p>
          <a:p>
            <a:pPr lvl="1"/>
            <a:endParaRPr lang="en-US" sz="2000" dirty="0"/>
          </a:p>
        </p:txBody>
      </p:sp>
      <p:sp>
        <p:nvSpPr>
          <p:cNvPr id="2" name="Title 1"/>
          <p:cNvSpPr>
            <a:spLocks noGrp="1"/>
          </p:cNvSpPr>
          <p:nvPr>
            <p:ph type="title"/>
          </p:nvPr>
        </p:nvSpPr>
        <p:spPr/>
        <p:txBody>
          <a:bodyPr/>
          <a:lstStyle/>
          <a:p>
            <a:r>
              <a:rPr lang="en-US" dirty="0" smtClean="0"/>
              <a:t>870 Reconciliation</a:t>
            </a:r>
            <a:endParaRPr lang="en-US" dirty="0"/>
          </a:p>
        </p:txBody>
      </p:sp>
      <p:pic>
        <p:nvPicPr>
          <p:cNvPr id="5"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5662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fontScale="92500" lnSpcReduction="20000"/>
          </a:bodyPr>
          <a:lstStyle/>
          <a:p>
            <a:endParaRPr lang="en-US" sz="1800" dirty="0"/>
          </a:p>
          <a:p>
            <a:pPr marL="301943" lvl="1" indent="0">
              <a:buNone/>
            </a:pPr>
            <a:r>
              <a:rPr lang="en-US" sz="2000" b="1" dirty="0" smtClean="0"/>
              <a:t>How do we do it?</a:t>
            </a:r>
          </a:p>
          <a:p>
            <a:pPr lvl="1"/>
            <a:r>
              <a:rPr lang="en-US" sz="2000" dirty="0" smtClean="0"/>
              <a:t>On the Purchaser’s system, we need to identify all open purchase order lines including the following information:</a:t>
            </a:r>
          </a:p>
          <a:p>
            <a:pPr lvl="2"/>
            <a:r>
              <a:rPr lang="en-US" sz="1800" dirty="0" smtClean="0"/>
              <a:t>Purchase Order quantity</a:t>
            </a:r>
          </a:p>
          <a:p>
            <a:pPr lvl="2"/>
            <a:r>
              <a:rPr lang="en-US" sz="1800" dirty="0" smtClean="0"/>
              <a:t>Received quantity</a:t>
            </a:r>
          </a:p>
          <a:p>
            <a:pPr lvl="2"/>
            <a:r>
              <a:rPr lang="en-US" sz="1800" dirty="0" smtClean="0"/>
              <a:t>Cancelled quantity</a:t>
            </a:r>
          </a:p>
          <a:p>
            <a:pPr lvl="2"/>
            <a:r>
              <a:rPr lang="en-US" sz="1800" dirty="0" smtClean="0"/>
              <a:t>Open PO Quantity (PO – Rec – Cancelled)</a:t>
            </a:r>
          </a:p>
          <a:p>
            <a:pPr lvl="2"/>
            <a:r>
              <a:rPr lang="en-US" sz="1800" dirty="0" smtClean="0"/>
              <a:t>Open ASN Quantity </a:t>
            </a:r>
          </a:p>
          <a:p>
            <a:pPr lvl="1"/>
            <a:endParaRPr lang="en-US" sz="2000" dirty="0" smtClean="0"/>
          </a:p>
          <a:p>
            <a:pPr lvl="1"/>
            <a:r>
              <a:rPr lang="en-US" sz="2000" dirty="0" smtClean="0"/>
              <a:t>We also need to read in the most recent 870 file since this will be compared to the current state of open purchase orders.  Therefore timing is important and can affect the results.</a:t>
            </a:r>
          </a:p>
          <a:p>
            <a:pPr lvl="1"/>
            <a:endParaRPr lang="en-US" sz="2000" dirty="0"/>
          </a:p>
          <a:p>
            <a:pPr lvl="1"/>
            <a:r>
              <a:rPr lang="en-US" sz="2000" dirty="0" smtClean="0"/>
              <a:t>By comparing the calculated Open PO Quantity to the 870 To Be Shipped quantity we can determine whether or not the Purchaser and Seller are in synch.  This can be done at the PO level to start and then drill down to the lines as needed.</a:t>
            </a:r>
          </a:p>
          <a:p>
            <a:pPr lvl="1"/>
            <a:endParaRPr lang="en-US" sz="2000" dirty="0"/>
          </a:p>
        </p:txBody>
      </p:sp>
      <p:sp>
        <p:nvSpPr>
          <p:cNvPr id="2" name="Title 1"/>
          <p:cNvSpPr>
            <a:spLocks noGrp="1"/>
          </p:cNvSpPr>
          <p:nvPr>
            <p:ph type="title"/>
          </p:nvPr>
        </p:nvSpPr>
        <p:spPr/>
        <p:txBody>
          <a:bodyPr/>
          <a:lstStyle/>
          <a:p>
            <a:r>
              <a:rPr lang="en-US" dirty="0" smtClean="0"/>
              <a:t>870 Reconciliation</a:t>
            </a:r>
            <a:endParaRPr lang="en-US" dirty="0"/>
          </a:p>
        </p:txBody>
      </p:sp>
      <p:pic>
        <p:nvPicPr>
          <p:cNvPr id="5"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650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pPr marL="301943" lvl="1" indent="0">
              <a:buNone/>
            </a:pPr>
            <a:endParaRPr lang="en-US" sz="2000" b="1" dirty="0"/>
          </a:p>
          <a:p>
            <a:pPr marL="301943" lvl="1" indent="0">
              <a:buNone/>
            </a:pPr>
            <a:r>
              <a:rPr lang="en-US" sz="2000" b="1" dirty="0" smtClean="0"/>
              <a:t>What could we find?</a:t>
            </a:r>
          </a:p>
          <a:p>
            <a:pPr lvl="1"/>
            <a:r>
              <a:rPr lang="en-US" sz="2000" dirty="0" smtClean="0"/>
              <a:t>Open PO with no open quantities</a:t>
            </a:r>
          </a:p>
          <a:p>
            <a:pPr lvl="1"/>
            <a:r>
              <a:rPr lang="en-US" sz="2000" dirty="0" smtClean="0"/>
              <a:t>No Receipt and Not Open for Vendor</a:t>
            </a:r>
          </a:p>
          <a:p>
            <a:pPr lvl="1"/>
            <a:r>
              <a:rPr lang="en-US" sz="2000" dirty="0" smtClean="0"/>
              <a:t>Partial Receipt and Not Open for Vendor</a:t>
            </a:r>
          </a:p>
          <a:p>
            <a:pPr lvl="1"/>
            <a:endParaRPr lang="en-US" sz="2000" dirty="0" smtClean="0"/>
          </a:p>
          <a:p>
            <a:pPr lvl="1"/>
            <a:r>
              <a:rPr lang="en-US" sz="2000" dirty="0" smtClean="0"/>
              <a:t>Currently in Sync</a:t>
            </a:r>
          </a:p>
          <a:p>
            <a:pPr lvl="1"/>
            <a:r>
              <a:rPr lang="en-US" sz="2000" dirty="0" smtClean="0"/>
              <a:t>Open Qty Mismatch</a:t>
            </a:r>
          </a:p>
          <a:p>
            <a:pPr lvl="1"/>
            <a:r>
              <a:rPr lang="en-US" sz="2000" dirty="0" smtClean="0"/>
              <a:t>Expecting Shipment</a:t>
            </a:r>
          </a:p>
          <a:p>
            <a:pPr lvl="1"/>
            <a:endParaRPr lang="en-US" sz="2000" dirty="0" smtClean="0"/>
          </a:p>
          <a:p>
            <a:pPr lvl="1"/>
            <a:r>
              <a:rPr lang="en-US" sz="2000" dirty="0" smtClean="0"/>
              <a:t>PO Doesn’t Exist</a:t>
            </a:r>
          </a:p>
          <a:p>
            <a:pPr lvl="1"/>
            <a:r>
              <a:rPr lang="en-US" sz="2000" dirty="0" smtClean="0"/>
              <a:t>PO Already Closed</a:t>
            </a:r>
          </a:p>
          <a:p>
            <a:pPr lvl="1"/>
            <a:endParaRPr lang="en-US" sz="2000" dirty="0"/>
          </a:p>
          <a:p>
            <a:pPr marL="301943" lvl="1" indent="0">
              <a:buNone/>
            </a:pPr>
            <a:endParaRPr lang="en-US" sz="2000" b="1" dirty="0" smtClean="0"/>
          </a:p>
          <a:p>
            <a:pPr lvl="1"/>
            <a:endParaRPr lang="en-US" sz="2000" dirty="0"/>
          </a:p>
        </p:txBody>
      </p:sp>
      <p:sp>
        <p:nvSpPr>
          <p:cNvPr id="2" name="Title 1"/>
          <p:cNvSpPr>
            <a:spLocks noGrp="1"/>
          </p:cNvSpPr>
          <p:nvPr>
            <p:ph type="title"/>
          </p:nvPr>
        </p:nvSpPr>
        <p:spPr/>
        <p:txBody>
          <a:bodyPr/>
          <a:lstStyle/>
          <a:p>
            <a:r>
              <a:rPr lang="en-US" dirty="0" smtClean="0"/>
              <a:t>870 Reconciliation</a:t>
            </a:r>
            <a:endParaRPr lang="en-US" dirty="0"/>
          </a:p>
        </p:txBody>
      </p:sp>
      <p:pic>
        <p:nvPicPr>
          <p:cNvPr id="5"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710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pPr marL="301943" lvl="1" indent="0">
              <a:buNone/>
            </a:pPr>
            <a:endParaRPr lang="en-US" sz="2000" b="1" dirty="0" smtClean="0"/>
          </a:p>
          <a:p>
            <a:pPr marL="301943" lvl="1" indent="0">
              <a:buNone/>
            </a:pPr>
            <a:r>
              <a:rPr lang="en-US" sz="2000" b="1" dirty="0" smtClean="0"/>
              <a:t>Open </a:t>
            </a:r>
            <a:r>
              <a:rPr lang="en-US" sz="2000" b="1" dirty="0"/>
              <a:t>PO with no open quantities</a:t>
            </a:r>
          </a:p>
          <a:p>
            <a:pPr lvl="1"/>
            <a:endParaRPr lang="en-US" sz="2000" dirty="0" smtClean="0"/>
          </a:p>
          <a:p>
            <a:pPr lvl="1"/>
            <a:endParaRPr lang="en-US" sz="2000" dirty="0" smtClean="0"/>
          </a:p>
          <a:p>
            <a:pPr lvl="1"/>
            <a:r>
              <a:rPr lang="en-US" sz="2000" dirty="0" smtClean="0"/>
              <a:t>Purchase order status is still open in Purchaser System</a:t>
            </a:r>
          </a:p>
          <a:p>
            <a:pPr lvl="1"/>
            <a:r>
              <a:rPr lang="en-US" sz="2000" dirty="0" smtClean="0"/>
              <a:t>Purchase order is NOT included in the 870 file from the Supplier</a:t>
            </a:r>
          </a:p>
          <a:p>
            <a:pPr lvl="1"/>
            <a:r>
              <a:rPr lang="en-US" sz="2000" dirty="0" smtClean="0"/>
              <a:t>There are no open quantities for the purchase order</a:t>
            </a:r>
          </a:p>
          <a:p>
            <a:pPr lvl="1"/>
            <a:endParaRPr lang="en-US" sz="2000" dirty="0"/>
          </a:p>
          <a:p>
            <a:pPr marL="301943" lvl="1" indent="0">
              <a:buNone/>
            </a:pPr>
            <a:r>
              <a:rPr lang="en-US" sz="2000" b="1" dirty="0" smtClean="0"/>
              <a:t>Action</a:t>
            </a:r>
          </a:p>
          <a:p>
            <a:pPr lvl="1"/>
            <a:r>
              <a:rPr lang="en-US" sz="2000" dirty="0" smtClean="0"/>
              <a:t>Close purchase order receipt status so that it is no longer reported on in the comparison to the 870</a:t>
            </a:r>
          </a:p>
          <a:p>
            <a:pPr lvl="1"/>
            <a:endParaRPr lang="en-US" sz="2000" dirty="0"/>
          </a:p>
          <a:p>
            <a:pPr marL="301943" lvl="1" indent="0">
              <a:buNone/>
            </a:pPr>
            <a:endParaRPr lang="en-US" sz="2000" b="1" dirty="0" smtClean="0"/>
          </a:p>
          <a:p>
            <a:pPr lvl="1"/>
            <a:endParaRPr lang="en-US" sz="2000" dirty="0"/>
          </a:p>
        </p:txBody>
      </p:sp>
      <p:sp>
        <p:nvSpPr>
          <p:cNvPr id="2" name="Title 1"/>
          <p:cNvSpPr>
            <a:spLocks noGrp="1"/>
          </p:cNvSpPr>
          <p:nvPr>
            <p:ph type="title"/>
          </p:nvPr>
        </p:nvSpPr>
        <p:spPr/>
        <p:txBody>
          <a:bodyPr/>
          <a:lstStyle/>
          <a:p>
            <a:r>
              <a:rPr lang="en-US" dirty="0" smtClean="0"/>
              <a:t>870 Reconciliation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619082"/>
              </p:ext>
            </p:extLst>
          </p:nvPr>
        </p:nvGraphicFramePr>
        <p:xfrm>
          <a:off x="838200" y="2667000"/>
          <a:ext cx="7213599" cy="381000"/>
        </p:xfrm>
        <a:graphic>
          <a:graphicData uri="http://schemas.openxmlformats.org/drawingml/2006/table">
            <a:tbl>
              <a:tblPr>
                <a:tableStyleId>{5C22544A-7EE6-4342-B048-85BDC9FD1C3A}</a:tableStyleId>
              </a:tblPr>
              <a:tblGrid>
                <a:gridCol w="951244"/>
                <a:gridCol w="532697"/>
                <a:gridCol w="520013"/>
                <a:gridCol w="697579"/>
                <a:gridCol w="827582"/>
                <a:gridCol w="661885"/>
                <a:gridCol w="761810"/>
                <a:gridCol w="789532"/>
                <a:gridCol w="1154176"/>
                <a:gridCol w="317081"/>
              </a:tblGrid>
              <a:tr h="190500">
                <a:tc>
                  <a:txBody>
                    <a:bodyPr/>
                    <a:lstStyle/>
                    <a:p>
                      <a:pPr algn="l" fontAlgn="b"/>
                      <a:r>
                        <a:rPr lang="en-CA" sz="1100" b="1" u="none" strike="noStrike" dirty="0">
                          <a:effectLst/>
                        </a:rPr>
                        <a:t>PO Number</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Rec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Cancel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ASN</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870 Ord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Ship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To Be Shipped</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Diff</a:t>
                      </a:r>
                      <a:endParaRPr lang="en-CA" sz="1100" b="1" i="0" u="none" strike="noStrike" dirty="0">
                        <a:solidFill>
                          <a:srgbClr val="000000"/>
                        </a:solidFill>
                        <a:effectLst/>
                        <a:latin typeface="Calibri"/>
                      </a:endParaRPr>
                    </a:p>
                  </a:txBody>
                  <a:tcPr marL="9525" marR="9525" marT="9525" marB="0" anchor="b"/>
                </a:tc>
              </a:tr>
              <a:tr h="190500">
                <a:tc>
                  <a:txBody>
                    <a:bodyPr/>
                    <a:lstStyle/>
                    <a:p>
                      <a:pPr algn="l" fontAlgn="b"/>
                      <a:r>
                        <a:rPr lang="en-CA" sz="1100" u="none" strike="noStrike" dirty="0">
                          <a:effectLst/>
                        </a:rPr>
                        <a:t>P1537438</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2568</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2568</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r>
            </a:tbl>
          </a:graphicData>
        </a:graphic>
      </p:graphicFrame>
      <p:pic>
        <p:nvPicPr>
          <p:cNvPr id="7"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655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pPr marL="301943" lvl="1" indent="0">
              <a:buNone/>
            </a:pPr>
            <a:endParaRPr lang="en-US" sz="2000" b="1" dirty="0" smtClean="0"/>
          </a:p>
          <a:p>
            <a:pPr marL="301943" lvl="1" indent="0">
              <a:buNone/>
            </a:pPr>
            <a:r>
              <a:rPr lang="en-US" sz="2000" b="1" dirty="0" smtClean="0"/>
              <a:t>No </a:t>
            </a:r>
            <a:r>
              <a:rPr lang="en-US" sz="2000" b="1" dirty="0"/>
              <a:t>Receipt and Not Open for Vendor</a:t>
            </a:r>
          </a:p>
          <a:p>
            <a:pPr lvl="1"/>
            <a:endParaRPr lang="en-US" sz="2000" dirty="0" smtClean="0"/>
          </a:p>
          <a:p>
            <a:pPr lvl="1"/>
            <a:endParaRPr lang="en-US" sz="2000" dirty="0" smtClean="0"/>
          </a:p>
          <a:p>
            <a:pPr lvl="1"/>
            <a:r>
              <a:rPr lang="en-US" sz="2000" dirty="0" smtClean="0"/>
              <a:t>Purchase </a:t>
            </a:r>
            <a:r>
              <a:rPr lang="en-US" sz="2000" dirty="0"/>
              <a:t>order is NOT included in the 870 file from the Supplier</a:t>
            </a:r>
          </a:p>
          <a:p>
            <a:pPr lvl="1"/>
            <a:r>
              <a:rPr lang="en-US" sz="2000" dirty="0" smtClean="0"/>
              <a:t>No quantities have been received or cancelled yet</a:t>
            </a:r>
          </a:p>
          <a:p>
            <a:pPr lvl="1"/>
            <a:endParaRPr lang="en-US" sz="2000" dirty="0"/>
          </a:p>
          <a:p>
            <a:pPr marL="301943" lvl="1" indent="0">
              <a:buNone/>
            </a:pPr>
            <a:r>
              <a:rPr lang="en-US" sz="2000" b="1" dirty="0" smtClean="0"/>
              <a:t>Action</a:t>
            </a:r>
            <a:endParaRPr lang="en-US" sz="2000" b="1" dirty="0"/>
          </a:p>
          <a:p>
            <a:pPr lvl="1"/>
            <a:r>
              <a:rPr lang="en-US" sz="2000" dirty="0" smtClean="0"/>
              <a:t>Investigate possibility that PO was never received by the Supplier</a:t>
            </a:r>
          </a:p>
          <a:p>
            <a:pPr lvl="1"/>
            <a:r>
              <a:rPr lang="en-US" sz="2000" dirty="0" smtClean="0"/>
              <a:t>Check PO date information – if old, may just want to cancel</a:t>
            </a:r>
          </a:p>
          <a:p>
            <a:pPr lvl="1"/>
            <a:endParaRPr lang="en-US" sz="2000" dirty="0"/>
          </a:p>
        </p:txBody>
      </p:sp>
      <p:sp>
        <p:nvSpPr>
          <p:cNvPr id="2" name="Title 1"/>
          <p:cNvSpPr>
            <a:spLocks noGrp="1"/>
          </p:cNvSpPr>
          <p:nvPr>
            <p:ph type="title"/>
          </p:nvPr>
        </p:nvSpPr>
        <p:spPr/>
        <p:txBody>
          <a:bodyPr/>
          <a:lstStyle/>
          <a:p>
            <a:r>
              <a:rPr lang="en-US" dirty="0" smtClean="0"/>
              <a:t>870 Reconciliation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64357748"/>
              </p:ext>
            </p:extLst>
          </p:nvPr>
        </p:nvGraphicFramePr>
        <p:xfrm>
          <a:off x="838200" y="2667000"/>
          <a:ext cx="7213599" cy="381000"/>
        </p:xfrm>
        <a:graphic>
          <a:graphicData uri="http://schemas.openxmlformats.org/drawingml/2006/table">
            <a:tbl>
              <a:tblPr>
                <a:tableStyleId>{5C22544A-7EE6-4342-B048-85BDC9FD1C3A}</a:tableStyleId>
              </a:tblPr>
              <a:tblGrid>
                <a:gridCol w="951244"/>
                <a:gridCol w="532697"/>
                <a:gridCol w="520013"/>
                <a:gridCol w="697579"/>
                <a:gridCol w="827582"/>
                <a:gridCol w="672212"/>
                <a:gridCol w="751483"/>
                <a:gridCol w="789532"/>
                <a:gridCol w="1154176"/>
                <a:gridCol w="317081"/>
              </a:tblGrid>
              <a:tr h="190500">
                <a:tc>
                  <a:txBody>
                    <a:bodyPr/>
                    <a:lstStyle/>
                    <a:p>
                      <a:pPr algn="l" fontAlgn="b"/>
                      <a:r>
                        <a:rPr lang="en-CA" sz="1100" b="1" u="none" strike="noStrike" dirty="0">
                          <a:effectLst/>
                        </a:rPr>
                        <a:t>PO Number</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Rec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Cancel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ASN</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870 Ord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Ship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To Be Shipped</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Diff</a:t>
                      </a:r>
                      <a:endParaRPr lang="en-CA" sz="1100" b="1" i="0" u="none" strike="noStrike" dirty="0">
                        <a:solidFill>
                          <a:srgbClr val="000000"/>
                        </a:solidFill>
                        <a:effectLst/>
                        <a:latin typeface="Calibri"/>
                      </a:endParaRPr>
                    </a:p>
                  </a:txBody>
                  <a:tcPr marL="9525" marR="9525" marT="9525" marB="0" anchor="b"/>
                </a:tc>
              </a:tr>
              <a:tr h="190500">
                <a:tc>
                  <a:txBody>
                    <a:bodyPr/>
                    <a:lstStyle/>
                    <a:p>
                      <a:pPr algn="l" fontAlgn="b"/>
                      <a:r>
                        <a:rPr lang="en-CA" sz="1100" u="none" strike="noStrike" dirty="0">
                          <a:effectLst/>
                        </a:rPr>
                        <a:t>P1537438</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949</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949</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949</a:t>
                      </a:r>
                      <a:endParaRPr lang="en-CA" sz="1100" b="0" i="0" u="none" strike="noStrike" dirty="0">
                        <a:solidFill>
                          <a:srgbClr val="000000"/>
                        </a:solidFill>
                        <a:effectLst/>
                        <a:latin typeface="Calibri"/>
                      </a:endParaRPr>
                    </a:p>
                  </a:txBody>
                  <a:tcPr marL="9525" marR="9525" marT="9525" marB="0" anchor="b"/>
                </a:tc>
              </a:tr>
            </a:tbl>
          </a:graphicData>
        </a:graphic>
      </p:graphicFrame>
      <p:pic>
        <p:nvPicPr>
          <p:cNvPr id="6"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889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pPr marL="301943" lvl="1" indent="0">
              <a:buNone/>
            </a:pPr>
            <a:endParaRPr lang="en-US" sz="2000" b="1" dirty="0" smtClean="0"/>
          </a:p>
          <a:p>
            <a:pPr marL="301943" lvl="1" indent="0">
              <a:buNone/>
            </a:pPr>
            <a:r>
              <a:rPr lang="en-US" sz="2000" b="1" dirty="0" smtClean="0"/>
              <a:t>Partial </a:t>
            </a:r>
            <a:r>
              <a:rPr lang="en-US" sz="2000" b="1" dirty="0"/>
              <a:t>Receipt and Not Open for Vendor</a:t>
            </a:r>
          </a:p>
          <a:p>
            <a:pPr lvl="1"/>
            <a:endParaRPr lang="en-US" sz="2000" dirty="0" smtClean="0"/>
          </a:p>
          <a:p>
            <a:pPr lvl="1"/>
            <a:endParaRPr lang="en-US" sz="2000" dirty="0" smtClean="0"/>
          </a:p>
          <a:p>
            <a:pPr lvl="1"/>
            <a:r>
              <a:rPr lang="en-US" sz="2000" dirty="0" smtClean="0"/>
              <a:t>Purchase </a:t>
            </a:r>
            <a:r>
              <a:rPr lang="en-US" sz="2000" dirty="0"/>
              <a:t>order is NOT included in the 870 file from the Supplier</a:t>
            </a:r>
          </a:p>
          <a:p>
            <a:pPr lvl="1"/>
            <a:r>
              <a:rPr lang="en-US" sz="2000" dirty="0" smtClean="0"/>
              <a:t>Partial </a:t>
            </a:r>
            <a:r>
              <a:rPr lang="en-US" sz="2000" dirty="0"/>
              <a:t>quantities have been received </a:t>
            </a:r>
            <a:r>
              <a:rPr lang="en-US" sz="2000" dirty="0" smtClean="0"/>
              <a:t>and/or cancelled</a:t>
            </a:r>
          </a:p>
          <a:p>
            <a:pPr lvl="1"/>
            <a:r>
              <a:rPr lang="en-US" sz="2000" dirty="0" smtClean="0"/>
              <a:t>There are still outstanding quantities on the PO</a:t>
            </a:r>
          </a:p>
          <a:p>
            <a:pPr lvl="1"/>
            <a:endParaRPr lang="en-US" sz="2000" dirty="0"/>
          </a:p>
          <a:p>
            <a:pPr marL="301943" lvl="1" indent="0">
              <a:buNone/>
            </a:pPr>
            <a:r>
              <a:rPr lang="en-US" sz="2000" b="1" dirty="0" smtClean="0"/>
              <a:t>Action</a:t>
            </a:r>
          </a:p>
          <a:p>
            <a:pPr lvl="1"/>
            <a:r>
              <a:rPr lang="en-US" sz="2000" dirty="0" smtClean="0"/>
              <a:t>Check </a:t>
            </a:r>
            <a:r>
              <a:rPr lang="en-US" sz="2000" dirty="0"/>
              <a:t>PO date information – if old, may just want to </a:t>
            </a:r>
            <a:r>
              <a:rPr lang="en-US" sz="2000" dirty="0" smtClean="0"/>
              <a:t>cancel the remaining quantities</a:t>
            </a:r>
            <a:endParaRPr lang="en-US" sz="2000" dirty="0"/>
          </a:p>
          <a:p>
            <a:pPr marL="301943" lvl="1" indent="0">
              <a:buNone/>
            </a:pPr>
            <a:endParaRPr lang="en-US" sz="2000" b="1" dirty="0"/>
          </a:p>
          <a:p>
            <a:pPr marL="301943" lvl="1" indent="0">
              <a:buNone/>
            </a:pPr>
            <a:endParaRPr lang="en-US" sz="2000" b="1" dirty="0"/>
          </a:p>
          <a:p>
            <a:pPr marL="301943" lvl="1" indent="0">
              <a:buNone/>
            </a:pPr>
            <a:endParaRPr lang="en-US" sz="2000" b="1" dirty="0" smtClean="0"/>
          </a:p>
          <a:p>
            <a:pPr lvl="1"/>
            <a:endParaRPr lang="en-US" sz="2000" dirty="0"/>
          </a:p>
        </p:txBody>
      </p:sp>
      <p:sp>
        <p:nvSpPr>
          <p:cNvPr id="2" name="Title 1"/>
          <p:cNvSpPr>
            <a:spLocks noGrp="1"/>
          </p:cNvSpPr>
          <p:nvPr>
            <p:ph type="title"/>
          </p:nvPr>
        </p:nvSpPr>
        <p:spPr/>
        <p:txBody>
          <a:bodyPr/>
          <a:lstStyle/>
          <a:p>
            <a:r>
              <a:rPr lang="en-US" dirty="0" smtClean="0"/>
              <a:t>870 Reconciliation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36799107"/>
              </p:ext>
            </p:extLst>
          </p:nvPr>
        </p:nvGraphicFramePr>
        <p:xfrm>
          <a:off x="838200" y="2667000"/>
          <a:ext cx="7213599" cy="381000"/>
        </p:xfrm>
        <a:graphic>
          <a:graphicData uri="http://schemas.openxmlformats.org/drawingml/2006/table">
            <a:tbl>
              <a:tblPr>
                <a:tableStyleId>{5C22544A-7EE6-4342-B048-85BDC9FD1C3A}</a:tableStyleId>
              </a:tblPr>
              <a:tblGrid>
                <a:gridCol w="951244"/>
                <a:gridCol w="532697"/>
                <a:gridCol w="520013"/>
                <a:gridCol w="697579"/>
                <a:gridCol w="827582"/>
                <a:gridCol w="672212"/>
                <a:gridCol w="751483"/>
                <a:gridCol w="789532"/>
                <a:gridCol w="1154176"/>
                <a:gridCol w="317081"/>
              </a:tblGrid>
              <a:tr h="190500">
                <a:tc>
                  <a:txBody>
                    <a:bodyPr/>
                    <a:lstStyle/>
                    <a:p>
                      <a:pPr algn="l" fontAlgn="b"/>
                      <a:r>
                        <a:rPr lang="en-CA" sz="1100" b="1" u="none" strike="noStrike" dirty="0">
                          <a:effectLst/>
                        </a:rPr>
                        <a:t>PO Number</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Rec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Cancel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ASN</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870 Ord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Ship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To Be Shipped</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Diff</a:t>
                      </a:r>
                      <a:endParaRPr lang="en-CA" sz="1100" b="1" i="0" u="none" strike="noStrike" dirty="0">
                        <a:solidFill>
                          <a:srgbClr val="000000"/>
                        </a:solidFill>
                        <a:effectLst/>
                        <a:latin typeface="Calibri"/>
                      </a:endParaRPr>
                    </a:p>
                  </a:txBody>
                  <a:tcPr marL="9525" marR="9525" marT="9525" marB="0" anchor="b"/>
                </a:tc>
              </a:tr>
              <a:tr h="190500">
                <a:tc>
                  <a:txBody>
                    <a:bodyPr/>
                    <a:lstStyle/>
                    <a:p>
                      <a:pPr algn="l" fontAlgn="b"/>
                      <a:r>
                        <a:rPr lang="en-CA" sz="1100" u="none" strike="noStrike" dirty="0">
                          <a:effectLst/>
                        </a:rPr>
                        <a:t>P1537438</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1900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1704</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196</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196</a:t>
                      </a:r>
                      <a:endParaRPr lang="en-CA" sz="1100" b="0" i="0" u="none" strike="noStrike" dirty="0">
                        <a:solidFill>
                          <a:srgbClr val="000000"/>
                        </a:solidFill>
                        <a:effectLst/>
                        <a:latin typeface="Calibri"/>
                      </a:endParaRPr>
                    </a:p>
                  </a:txBody>
                  <a:tcPr marL="9525" marR="9525" marT="9525" marB="0" anchor="b"/>
                </a:tc>
              </a:tr>
            </a:tbl>
          </a:graphicData>
        </a:graphic>
      </p:graphicFrame>
      <p:pic>
        <p:nvPicPr>
          <p:cNvPr id="6"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05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pPr marL="301943" lvl="1" indent="0">
              <a:buNone/>
            </a:pPr>
            <a:endParaRPr lang="en-US" sz="2000" b="1" dirty="0" smtClean="0"/>
          </a:p>
          <a:p>
            <a:pPr marL="301943" lvl="1" indent="0">
              <a:buNone/>
            </a:pPr>
            <a:r>
              <a:rPr lang="en-US" sz="2000" b="1" dirty="0" smtClean="0"/>
              <a:t>Currently </a:t>
            </a:r>
            <a:r>
              <a:rPr lang="en-US" sz="2000" b="1" dirty="0"/>
              <a:t>in Sync</a:t>
            </a:r>
          </a:p>
          <a:p>
            <a:pPr lvl="1"/>
            <a:endParaRPr lang="en-US" sz="2000" dirty="0" smtClean="0"/>
          </a:p>
          <a:p>
            <a:pPr lvl="1"/>
            <a:endParaRPr lang="en-US" sz="2000" dirty="0" smtClean="0"/>
          </a:p>
          <a:p>
            <a:pPr lvl="1"/>
            <a:r>
              <a:rPr lang="en-US" sz="2000" dirty="0" smtClean="0"/>
              <a:t>Open PO Quantity matches the 870 To Be Shipped Quantity</a:t>
            </a:r>
          </a:p>
          <a:p>
            <a:pPr lvl="1"/>
            <a:endParaRPr lang="en-US" sz="2000" dirty="0" smtClean="0"/>
          </a:p>
          <a:p>
            <a:pPr marL="301943" lvl="1" indent="0">
              <a:buNone/>
            </a:pPr>
            <a:r>
              <a:rPr lang="en-US" sz="2000" b="1" dirty="0" smtClean="0"/>
              <a:t>Action</a:t>
            </a:r>
            <a:endParaRPr lang="en-US" sz="2000" b="1" dirty="0"/>
          </a:p>
          <a:p>
            <a:pPr lvl="1"/>
            <a:r>
              <a:rPr lang="en-US" sz="2000" dirty="0" smtClean="0"/>
              <a:t>Nothing!  Everything matches!</a:t>
            </a:r>
          </a:p>
          <a:p>
            <a:pPr lvl="1"/>
            <a:endParaRPr lang="en-US" sz="2000" dirty="0"/>
          </a:p>
        </p:txBody>
      </p:sp>
      <p:sp>
        <p:nvSpPr>
          <p:cNvPr id="2" name="Title 1"/>
          <p:cNvSpPr>
            <a:spLocks noGrp="1"/>
          </p:cNvSpPr>
          <p:nvPr>
            <p:ph type="title"/>
          </p:nvPr>
        </p:nvSpPr>
        <p:spPr/>
        <p:txBody>
          <a:bodyPr/>
          <a:lstStyle/>
          <a:p>
            <a:r>
              <a:rPr lang="en-US" dirty="0" smtClean="0"/>
              <a:t>870 Reconciliation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7695427"/>
              </p:ext>
            </p:extLst>
          </p:nvPr>
        </p:nvGraphicFramePr>
        <p:xfrm>
          <a:off x="838200" y="2667000"/>
          <a:ext cx="7213599" cy="381000"/>
        </p:xfrm>
        <a:graphic>
          <a:graphicData uri="http://schemas.openxmlformats.org/drawingml/2006/table">
            <a:tbl>
              <a:tblPr>
                <a:tableStyleId>{5C22544A-7EE6-4342-B048-85BDC9FD1C3A}</a:tableStyleId>
              </a:tblPr>
              <a:tblGrid>
                <a:gridCol w="951244"/>
                <a:gridCol w="532697"/>
                <a:gridCol w="520013"/>
                <a:gridCol w="697579"/>
                <a:gridCol w="827582"/>
                <a:gridCol w="672212"/>
                <a:gridCol w="751483"/>
                <a:gridCol w="789532"/>
                <a:gridCol w="1154176"/>
                <a:gridCol w="317081"/>
              </a:tblGrid>
              <a:tr h="190500">
                <a:tc>
                  <a:txBody>
                    <a:bodyPr/>
                    <a:lstStyle/>
                    <a:p>
                      <a:pPr algn="l" fontAlgn="b"/>
                      <a:r>
                        <a:rPr lang="en-CA" sz="1100" b="1" u="none" strike="noStrike" dirty="0">
                          <a:effectLst/>
                        </a:rPr>
                        <a:t>PO Number</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Rec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Cancel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ASN</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870 Ord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Ship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To Be Shipped</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Diff</a:t>
                      </a:r>
                      <a:endParaRPr lang="en-CA" sz="1100" b="1" i="0" u="none" strike="noStrike" dirty="0">
                        <a:solidFill>
                          <a:srgbClr val="000000"/>
                        </a:solidFill>
                        <a:effectLst/>
                        <a:latin typeface="Calibri"/>
                      </a:endParaRPr>
                    </a:p>
                  </a:txBody>
                  <a:tcPr marL="9525" marR="9525" marT="9525" marB="0" anchor="b"/>
                </a:tc>
              </a:tr>
              <a:tr h="190500">
                <a:tc>
                  <a:txBody>
                    <a:bodyPr/>
                    <a:lstStyle/>
                    <a:p>
                      <a:pPr algn="l" fontAlgn="b"/>
                      <a:r>
                        <a:rPr lang="en-CA" sz="1100" u="none" strike="noStrike" dirty="0" smtClean="0">
                          <a:effectLst/>
                        </a:rPr>
                        <a:t>P1537438</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9282</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8838</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264</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180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180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180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r>
            </a:tbl>
          </a:graphicData>
        </a:graphic>
      </p:graphicFrame>
      <p:pic>
        <p:nvPicPr>
          <p:cNvPr id="6"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1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pPr marL="301943" lvl="1" indent="0">
              <a:buNone/>
            </a:pPr>
            <a:endParaRPr lang="en-US" sz="2000" b="1" dirty="0" smtClean="0"/>
          </a:p>
          <a:p>
            <a:pPr marL="301943" lvl="1" indent="0">
              <a:buNone/>
            </a:pPr>
            <a:r>
              <a:rPr lang="en-US" sz="2000" b="1" dirty="0" smtClean="0"/>
              <a:t>Open </a:t>
            </a:r>
            <a:r>
              <a:rPr lang="en-US" sz="2000" b="1" dirty="0"/>
              <a:t>Qty Mismatch</a:t>
            </a:r>
          </a:p>
          <a:p>
            <a:pPr lvl="1"/>
            <a:endParaRPr lang="en-US" sz="2000" dirty="0" smtClean="0"/>
          </a:p>
          <a:p>
            <a:pPr lvl="1"/>
            <a:endParaRPr lang="en-US" sz="2000" dirty="0" smtClean="0"/>
          </a:p>
          <a:p>
            <a:pPr lvl="1"/>
            <a:r>
              <a:rPr lang="en-US" sz="2000" dirty="0" smtClean="0"/>
              <a:t>Purchase order is included in the 870 file</a:t>
            </a:r>
          </a:p>
          <a:p>
            <a:pPr lvl="1"/>
            <a:r>
              <a:rPr lang="en-US" sz="2000" dirty="0" smtClean="0"/>
              <a:t>Open PO quantity doesn’t match the To Be Shipped quantity in the 870 for some lines</a:t>
            </a:r>
          </a:p>
          <a:p>
            <a:pPr lvl="1"/>
            <a:endParaRPr lang="en-US" sz="2000" dirty="0"/>
          </a:p>
          <a:p>
            <a:pPr marL="301943" lvl="1" indent="0">
              <a:buNone/>
            </a:pPr>
            <a:r>
              <a:rPr lang="en-US" sz="2000" b="1" dirty="0" smtClean="0"/>
              <a:t>Action</a:t>
            </a:r>
          </a:p>
          <a:p>
            <a:pPr lvl="1"/>
            <a:r>
              <a:rPr lang="en-US" sz="2000" dirty="0" smtClean="0"/>
              <a:t>Could be due to lines/quantities cancelled by the Supplier</a:t>
            </a:r>
          </a:p>
          <a:p>
            <a:pPr lvl="1"/>
            <a:r>
              <a:rPr lang="en-US" sz="2000" dirty="0" smtClean="0"/>
              <a:t>Could also be due to purchase order updates not communicated to the Supplier</a:t>
            </a:r>
          </a:p>
          <a:p>
            <a:pPr lvl="1"/>
            <a:r>
              <a:rPr lang="en-US" sz="2000" dirty="0" smtClean="0"/>
              <a:t>Investigate line details and adjust as needed to match</a:t>
            </a:r>
            <a:endParaRPr lang="en-US" sz="2000" dirty="0"/>
          </a:p>
          <a:p>
            <a:pPr marL="301943" lvl="1" indent="0">
              <a:buNone/>
            </a:pPr>
            <a:endParaRPr lang="en-US" sz="2000" b="1" dirty="0" smtClean="0"/>
          </a:p>
          <a:p>
            <a:pPr lvl="1"/>
            <a:endParaRPr lang="en-US" sz="2000" dirty="0"/>
          </a:p>
        </p:txBody>
      </p:sp>
      <p:sp>
        <p:nvSpPr>
          <p:cNvPr id="2" name="Title 1"/>
          <p:cNvSpPr>
            <a:spLocks noGrp="1"/>
          </p:cNvSpPr>
          <p:nvPr>
            <p:ph type="title"/>
          </p:nvPr>
        </p:nvSpPr>
        <p:spPr/>
        <p:txBody>
          <a:bodyPr/>
          <a:lstStyle/>
          <a:p>
            <a:r>
              <a:rPr lang="en-US" dirty="0" smtClean="0"/>
              <a:t>870 Reconciliation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75963882"/>
              </p:ext>
            </p:extLst>
          </p:nvPr>
        </p:nvGraphicFramePr>
        <p:xfrm>
          <a:off x="838200" y="2667000"/>
          <a:ext cx="7213599" cy="381000"/>
        </p:xfrm>
        <a:graphic>
          <a:graphicData uri="http://schemas.openxmlformats.org/drawingml/2006/table">
            <a:tbl>
              <a:tblPr>
                <a:tableStyleId>{5C22544A-7EE6-4342-B048-85BDC9FD1C3A}</a:tableStyleId>
              </a:tblPr>
              <a:tblGrid>
                <a:gridCol w="951244"/>
                <a:gridCol w="532697"/>
                <a:gridCol w="520013"/>
                <a:gridCol w="697579"/>
                <a:gridCol w="827582"/>
                <a:gridCol w="672212"/>
                <a:gridCol w="751483"/>
                <a:gridCol w="789532"/>
                <a:gridCol w="1154176"/>
                <a:gridCol w="317081"/>
              </a:tblGrid>
              <a:tr h="190500">
                <a:tc>
                  <a:txBody>
                    <a:bodyPr/>
                    <a:lstStyle/>
                    <a:p>
                      <a:pPr algn="l" fontAlgn="b"/>
                      <a:r>
                        <a:rPr lang="en-CA" sz="1100" b="1" u="none" strike="noStrike" dirty="0">
                          <a:effectLst/>
                        </a:rPr>
                        <a:t>PO Number</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Rec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Cancel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ASN</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870 Ord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Ship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To Be Shipped</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Diff</a:t>
                      </a:r>
                      <a:endParaRPr lang="en-CA" sz="1100" b="1" i="0" u="none" strike="noStrike" dirty="0">
                        <a:solidFill>
                          <a:srgbClr val="000000"/>
                        </a:solidFill>
                        <a:effectLst/>
                        <a:latin typeface="Calibri"/>
                      </a:endParaRPr>
                    </a:p>
                  </a:txBody>
                  <a:tcPr marL="9525" marR="9525" marT="9525" marB="0" anchor="b"/>
                </a:tc>
              </a:tr>
              <a:tr h="190500">
                <a:tc>
                  <a:txBody>
                    <a:bodyPr/>
                    <a:lstStyle/>
                    <a:p>
                      <a:pPr algn="l" fontAlgn="b"/>
                      <a:r>
                        <a:rPr lang="en-CA" sz="1100" u="none" strike="noStrike" dirty="0">
                          <a:effectLst/>
                        </a:rPr>
                        <a:t>P1537438</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27696</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27024</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384</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288</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336</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336</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-48</a:t>
                      </a:r>
                      <a:endParaRPr lang="en-CA" sz="1100" b="0" i="0" u="none" strike="noStrike" dirty="0">
                        <a:solidFill>
                          <a:srgbClr val="000000"/>
                        </a:solidFill>
                        <a:effectLst/>
                        <a:latin typeface="Calibri"/>
                      </a:endParaRPr>
                    </a:p>
                  </a:txBody>
                  <a:tcPr marL="9525" marR="9525" marT="9525" marB="0" anchor="b"/>
                </a:tc>
              </a:tr>
            </a:tbl>
          </a:graphicData>
        </a:graphic>
      </p:graphicFrame>
      <p:pic>
        <p:nvPicPr>
          <p:cNvPr id="6"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7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subTitle" idx="4294967295"/>
          </p:nvPr>
        </p:nvSpPr>
        <p:spPr>
          <a:xfrm>
            <a:off x="152400" y="1447800"/>
            <a:ext cx="8991600" cy="5334000"/>
          </a:xfrm>
        </p:spPr>
        <p:txBody>
          <a:bodyPr>
            <a:normAutofit/>
          </a:bodyPr>
          <a:lstStyle/>
          <a:p>
            <a:pPr marL="0" indent="0" algn="ctr">
              <a:lnSpc>
                <a:spcPct val="90000"/>
              </a:lnSpc>
              <a:buFont typeface="Wingdings" pitchFamily="2" charset="2"/>
              <a:buNone/>
            </a:pPr>
            <a:r>
              <a:rPr lang="en-US" sz="4400" b="1" dirty="0" smtClean="0">
                <a:effectLst>
                  <a:outerShdw blurRad="38100" dist="38100" dir="2700000" algn="tl">
                    <a:srgbClr val="C0C0C0"/>
                  </a:outerShdw>
                </a:effectLst>
              </a:rPr>
              <a:t>2014 Annual Meeting</a:t>
            </a:r>
          </a:p>
          <a:p>
            <a:pPr marL="0" indent="0" algn="ctr">
              <a:lnSpc>
                <a:spcPct val="90000"/>
              </a:lnSpc>
              <a:buFont typeface="Wingdings" pitchFamily="2" charset="2"/>
              <a:buNone/>
            </a:pPr>
            <a:r>
              <a:rPr lang="en-US" sz="4400" b="1" dirty="0" smtClean="0">
                <a:effectLst>
                  <a:outerShdw blurRad="38100" dist="38100" dir="2700000" algn="tl">
                    <a:srgbClr val="C0C0C0"/>
                  </a:outerShdw>
                </a:effectLst>
              </a:rPr>
              <a:t>Secretary/Treasurer’s Report</a:t>
            </a:r>
          </a:p>
          <a:p>
            <a:pPr marL="0" indent="0" algn="ctr">
              <a:lnSpc>
                <a:spcPct val="90000"/>
              </a:lnSpc>
              <a:buFont typeface="Wingdings" pitchFamily="2" charset="2"/>
              <a:buNone/>
            </a:pPr>
            <a:r>
              <a:rPr lang="en-US" sz="4400" b="1" dirty="0" smtClean="0">
                <a:effectLst>
                  <a:outerShdw blurRad="38100" dist="38100" dir="2700000" algn="tl">
                    <a:srgbClr val="C0C0C0"/>
                  </a:outerShdw>
                </a:effectLst>
              </a:rPr>
              <a:t>--------</a:t>
            </a:r>
          </a:p>
          <a:p>
            <a:pPr marL="0" indent="0" algn="ctr">
              <a:lnSpc>
                <a:spcPct val="90000"/>
              </a:lnSpc>
              <a:buFont typeface="Wingdings" pitchFamily="2" charset="2"/>
              <a:buNone/>
            </a:pPr>
            <a:r>
              <a:rPr lang="en-US" b="1" dirty="0" smtClean="0">
                <a:effectLst>
                  <a:outerShdw blurRad="38100" dist="38100" dir="2700000" algn="tl">
                    <a:srgbClr val="C0C0C0"/>
                  </a:outerShdw>
                </a:effectLst>
              </a:rPr>
              <a:t>Anti-Trust Guidelines Review</a:t>
            </a:r>
          </a:p>
          <a:p>
            <a:pPr marL="0" indent="0" algn="ctr">
              <a:lnSpc>
                <a:spcPct val="90000"/>
              </a:lnSpc>
              <a:buFont typeface="Wingdings" pitchFamily="2" charset="2"/>
              <a:buNone/>
            </a:pPr>
            <a:r>
              <a:rPr lang="en-US" b="1" dirty="0" smtClean="0">
                <a:effectLst>
                  <a:outerShdw blurRad="38100" dist="38100" dir="2700000" algn="tl">
                    <a:srgbClr val="C0C0C0"/>
                  </a:outerShdw>
                </a:effectLst>
              </a:rPr>
              <a:t>-------</a:t>
            </a:r>
          </a:p>
          <a:p>
            <a:pPr marL="0" indent="0" algn="ctr">
              <a:lnSpc>
                <a:spcPct val="90000"/>
              </a:lnSpc>
              <a:buFont typeface="Wingdings" pitchFamily="2" charset="2"/>
              <a:buNone/>
            </a:pPr>
            <a:r>
              <a:rPr lang="en-US" b="1" dirty="0" smtClean="0">
                <a:effectLst>
                  <a:outerShdw blurRad="38100" dist="38100" dir="2700000" algn="tl">
                    <a:srgbClr val="C0C0C0"/>
                  </a:outerShdw>
                </a:effectLst>
              </a:rPr>
              <a:t>Steering Committee Members &amp; Ballot</a:t>
            </a:r>
          </a:p>
          <a:p>
            <a:pPr marL="0" indent="0" algn="ctr">
              <a:lnSpc>
                <a:spcPct val="90000"/>
              </a:lnSpc>
              <a:buFont typeface="Wingdings" pitchFamily="2" charset="2"/>
              <a:buNone/>
            </a:pPr>
            <a:endParaRPr lang="en-US" b="1" dirty="0" smtClean="0">
              <a:effectLst>
                <a:outerShdw blurRad="38100" dist="38100" dir="2700000" algn="tl">
                  <a:srgbClr val="C0C0C0"/>
                </a:outerShdw>
              </a:effectLst>
            </a:endParaRPr>
          </a:p>
          <a:p>
            <a:pPr marL="0" indent="0" algn="ctr">
              <a:lnSpc>
                <a:spcPct val="90000"/>
              </a:lnSpc>
              <a:buFont typeface="Wingdings" pitchFamily="2" charset="2"/>
              <a:buNone/>
            </a:pPr>
            <a:r>
              <a:rPr lang="en-US" sz="1800" b="1" dirty="0" smtClean="0">
                <a:effectLst>
                  <a:outerShdw blurRad="38100" dist="38100" dir="2700000" algn="tl">
                    <a:srgbClr val="C0C0C0"/>
                  </a:outerShdw>
                </a:effectLst>
              </a:rPr>
              <a:t>April 14, 2014</a:t>
            </a:r>
          </a:p>
          <a:p>
            <a:pPr marL="0" indent="0" algn="ctr">
              <a:lnSpc>
                <a:spcPct val="90000"/>
              </a:lnSpc>
              <a:buFont typeface="Wingdings" pitchFamily="2" charset="2"/>
              <a:buNone/>
            </a:pPr>
            <a:r>
              <a:rPr lang="en-US" sz="1800" b="1" dirty="0" smtClean="0">
                <a:effectLst>
                  <a:outerShdw blurRad="38100" dist="38100" dir="2700000" algn="tl">
                    <a:srgbClr val="C0C0C0"/>
                  </a:outerShdw>
                </a:effectLst>
              </a:rPr>
              <a:t>Nick Freitag, Secretary/Treasurer</a:t>
            </a:r>
          </a:p>
          <a:p>
            <a:pPr marL="0" indent="0" algn="ctr">
              <a:lnSpc>
                <a:spcPct val="90000"/>
              </a:lnSpc>
              <a:buFont typeface="Wingdings" pitchFamily="2" charset="2"/>
              <a:buNone/>
            </a:pPr>
            <a:r>
              <a:rPr lang="en-US" sz="2800" b="1" dirty="0" smtClean="0">
                <a:effectLst>
                  <a:outerShdw blurRad="38100" dist="38100" dir="2700000" algn="tl">
                    <a:srgbClr val="C0C0C0"/>
                  </a:outerShdw>
                </a:effectLst>
              </a:rPr>
              <a:t>treasurer@easistandards.com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1"/>
            <a:ext cx="2895600" cy="9815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3142130" cy="148590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pPr marL="301943" lvl="1" indent="0">
              <a:buNone/>
            </a:pPr>
            <a:endParaRPr lang="en-US" sz="2000" b="1" dirty="0" smtClean="0"/>
          </a:p>
          <a:p>
            <a:pPr marL="301943" lvl="1" indent="0">
              <a:buNone/>
            </a:pPr>
            <a:r>
              <a:rPr lang="en-US" sz="2000" b="1" dirty="0" smtClean="0"/>
              <a:t>Expecting </a:t>
            </a:r>
            <a:r>
              <a:rPr lang="en-US" sz="2000" b="1" dirty="0"/>
              <a:t>Shipment</a:t>
            </a:r>
          </a:p>
          <a:p>
            <a:pPr lvl="1"/>
            <a:endParaRPr lang="en-US" sz="2000" dirty="0" smtClean="0"/>
          </a:p>
          <a:p>
            <a:pPr lvl="1"/>
            <a:endParaRPr lang="en-US" sz="2000" dirty="0" smtClean="0"/>
          </a:p>
          <a:p>
            <a:pPr lvl="1"/>
            <a:r>
              <a:rPr lang="en-US" sz="2000" dirty="0" smtClean="0"/>
              <a:t>Purchaser has open ASN quantities</a:t>
            </a:r>
          </a:p>
          <a:p>
            <a:pPr lvl="1"/>
            <a:r>
              <a:rPr lang="en-US" sz="2000" dirty="0" smtClean="0"/>
              <a:t>Open PO quantity matches 870 To Be Shipped Quantity</a:t>
            </a:r>
          </a:p>
          <a:p>
            <a:pPr marL="301943" lvl="1" indent="0">
              <a:buNone/>
            </a:pPr>
            <a:endParaRPr lang="en-US" sz="2000" dirty="0" smtClean="0"/>
          </a:p>
          <a:p>
            <a:pPr marL="301943" lvl="1" indent="0">
              <a:buNone/>
            </a:pPr>
            <a:r>
              <a:rPr lang="en-US" sz="2000" b="1" dirty="0" smtClean="0"/>
              <a:t>Action</a:t>
            </a:r>
            <a:endParaRPr lang="en-US" sz="2000" dirty="0" smtClean="0"/>
          </a:p>
          <a:p>
            <a:pPr lvl="1"/>
            <a:r>
              <a:rPr lang="en-US" sz="2000" dirty="0" smtClean="0"/>
              <a:t>These should only be a concern if the line item expected dates are too far in the past.</a:t>
            </a:r>
            <a:endParaRPr lang="en-US" sz="2000" dirty="0"/>
          </a:p>
          <a:p>
            <a:pPr marL="301943" lvl="1" indent="0">
              <a:buNone/>
            </a:pPr>
            <a:endParaRPr lang="en-US" sz="2000" b="1" dirty="0" smtClean="0"/>
          </a:p>
          <a:p>
            <a:pPr lvl="1"/>
            <a:endParaRPr lang="en-US" sz="2000" dirty="0"/>
          </a:p>
        </p:txBody>
      </p:sp>
      <p:sp>
        <p:nvSpPr>
          <p:cNvPr id="2" name="Title 1"/>
          <p:cNvSpPr>
            <a:spLocks noGrp="1"/>
          </p:cNvSpPr>
          <p:nvPr>
            <p:ph type="title"/>
          </p:nvPr>
        </p:nvSpPr>
        <p:spPr/>
        <p:txBody>
          <a:bodyPr/>
          <a:lstStyle/>
          <a:p>
            <a:r>
              <a:rPr lang="en-US" dirty="0" smtClean="0"/>
              <a:t>870 Reconciliation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65119905"/>
              </p:ext>
            </p:extLst>
          </p:nvPr>
        </p:nvGraphicFramePr>
        <p:xfrm>
          <a:off x="838200" y="2667000"/>
          <a:ext cx="7213599" cy="381000"/>
        </p:xfrm>
        <a:graphic>
          <a:graphicData uri="http://schemas.openxmlformats.org/drawingml/2006/table">
            <a:tbl>
              <a:tblPr>
                <a:tableStyleId>{5C22544A-7EE6-4342-B048-85BDC9FD1C3A}</a:tableStyleId>
              </a:tblPr>
              <a:tblGrid>
                <a:gridCol w="951244"/>
                <a:gridCol w="532697"/>
                <a:gridCol w="520013"/>
                <a:gridCol w="697579"/>
                <a:gridCol w="827582"/>
                <a:gridCol w="672212"/>
                <a:gridCol w="751483"/>
                <a:gridCol w="789532"/>
                <a:gridCol w="1154176"/>
                <a:gridCol w="317081"/>
              </a:tblGrid>
              <a:tr h="190500">
                <a:tc>
                  <a:txBody>
                    <a:bodyPr/>
                    <a:lstStyle/>
                    <a:p>
                      <a:pPr algn="l" fontAlgn="b"/>
                      <a:r>
                        <a:rPr lang="en-CA" sz="1100" b="1" u="none" strike="noStrike" dirty="0">
                          <a:effectLst/>
                        </a:rPr>
                        <a:t>PO Number</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Rec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Cancel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PO Qty</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Open ASN</a:t>
                      </a:r>
                      <a:endParaRPr lang="en-CA" sz="1100" b="1" i="0" u="none" strike="noStrike" dirty="0">
                        <a:solidFill>
                          <a:srgbClr val="000000"/>
                        </a:solidFill>
                        <a:effectLst/>
                        <a:latin typeface="Calibri"/>
                      </a:endParaRPr>
                    </a:p>
                  </a:txBody>
                  <a:tcPr marL="9525" marR="9525" marT="9525" marB="0" anchor="b"/>
                </a:tc>
                <a:tc>
                  <a:txBody>
                    <a:bodyPr/>
                    <a:lstStyle/>
                    <a:p>
                      <a:pPr algn="l" fontAlgn="b"/>
                      <a:r>
                        <a:rPr lang="en-CA" sz="1100" b="1" u="none" strike="noStrike" dirty="0">
                          <a:effectLst/>
                        </a:rPr>
                        <a:t>870 Ord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Ship Qty</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870 To Be Shipped</a:t>
                      </a:r>
                      <a:endParaRPr lang="en-CA" sz="1100" b="1"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l" fontAlgn="b"/>
                      <a:r>
                        <a:rPr lang="en-CA" sz="1100" b="1" u="none" strike="noStrike" dirty="0">
                          <a:effectLst/>
                        </a:rPr>
                        <a:t>Diff</a:t>
                      </a:r>
                      <a:endParaRPr lang="en-CA" sz="1100" b="1" i="0" u="none" strike="noStrike" dirty="0">
                        <a:solidFill>
                          <a:srgbClr val="000000"/>
                        </a:solidFill>
                        <a:effectLst/>
                        <a:latin typeface="Calibri"/>
                      </a:endParaRPr>
                    </a:p>
                  </a:txBody>
                  <a:tcPr marL="9525" marR="9525" marT="9525" marB="0" anchor="b"/>
                </a:tc>
              </a:tr>
              <a:tr h="190500">
                <a:tc>
                  <a:txBody>
                    <a:bodyPr/>
                    <a:lstStyle/>
                    <a:p>
                      <a:pPr algn="l" fontAlgn="b"/>
                      <a:r>
                        <a:rPr lang="en-CA" sz="1100" u="none" strike="noStrike" dirty="0">
                          <a:effectLst/>
                        </a:rPr>
                        <a:t>P1537438</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13632</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11448</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120</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2064</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216</a:t>
                      </a:r>
                      <a:endParaRPr lang="en-CA" sz="1100" b="0" i="0" u="none" strike="noStrike" dirty="0">
                        <a:solidFill>
                          <a:srgbClr val="000000"/>
                        </a:solidFill>
                        <a:effectLst/>
                        <a:latin typeface="Calibri"/>
                      </a:endParaRPr>
                    </a:p>
                  </a:txBody>
                  <a:tcPr marL="9525" marR="9525" marT="9525" marB="0" anchor="b"/>
                </a:tc>
                <a:tc>
                  <a:txBody>
                    <a:bodyPr/>
                    <a:lstStyle/>
                    <a:p>
                      <a:pPr algn="r" fontAlgn="b"/>
                      <a:r>
                        <a:rPr lang="en-CA" sz="1100" u="none" strike="noStrike" dirty="0">
                          <a:effectLst/>
                        </a:rPr>
                        <a:t>2064</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2064</a:t>
                      </a:r>
                      <a:endParaRPr lang="en-CA" sz="1100" b="0" i="0" u="none" strike="noStrike" dirty="0">
                        <a:solidFill>
                          <a:srgbClr val="000000"/>
                        </a:solidFill>
                        <a:effectLst/>
                        <a:latin typeface="Calibri"/>
                      </a:endParaRPr>
                    </a:p>
                  </a:txBody>
                  <a:tcPr marL="9525" marR="9525" marT="9525" marB="0" anchor="b">
                    <a:solidFill>
                      <a:schemeClr val="bg2">
                        <a:lumMod val="90000"/>
                      </a:schemeClr>
                    </a:solidFill>
                  </a:tcPr>
                </a:tc>
                <a:tc>
                  <a:txBody>
                    <a:bodyPr/>
                    <a:lstStyle/>
                    <a:p>
                      <a:pPr algn="r" fontAlgn="b"/>
                      <a:r>
                        <a:rPr lang="en-CA" sz="1100" u="none" strike="noStrike" dirty="0">
                          <a:effectLst/>
                        </a:rPr>
                        <a:t>0</a:t>
                      </a:r>
                      <a:endParaRPr lang="en-CA" sz="1100" b="0" i="0" u="none" strike="noStrike" dirty="0">
                        <a:solidFill>
                          <a:srgbClr val="000000"/>
                        </a:solidFill>
                        <a:effectLst/>
                        <a:latin typeface="Calibri"/>
                      </a:endParaRPr>
                    </a:p>
                  </a:txBody>
                  <a:tcPr marL="9525" marR="9525" marT="9525" marB="0" anchor="b"/>
                </a:tc>
              </a:tr>
            </a:tbl>
          </a:graphicData>
        </a:graphic>
      </p:graphicFrame>
      <p:pic>
        <p:nvPicPr>
          <p:cNvPr id="6"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728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pPr marL="301943" lvl="1" indent="0">
              <a:buNone/>
            </a:pPr>
            <a:endParaRPr lang="en-US" sz="2000" b="1" dirty="0" smtClean="0"/>
          </a:p>
          <a:p>
            <a:pPr marL="301943" lvl="1" indent="0">
              <a:buNone/>
            </a:pPr>
            <a:r>
              <a:rPr lang="en-US" sz="2000" b="1" dirty="0" smtClean="0"/>
              <a:t>PO Doesn’t Exist</a:t>
            </a:r>
            <a:endParaRPr lang="en-US" sz="2000" b="1" dirty="0"/>
          </a:p>
          <a:p>
            <a:pPr lvl="1"/>
            <a:endParaRPr lang="en-US" sz="2000" dirty="0" smtClean="0"/>
          </a:p>
          <a:p>
            <a:pPr lvl="1"/>
            <a:r>
              <a:rPr lang="en-US" sz="2000" dirty="0" smtClean="0"/>
              <a:t>PO from 870 does not exist in the Purchaser’s system</a:t>
            </a:r>
          </a:p>
          <a:p>
            <a:pPr lvl="1"/>
            <a:endParaRPr lang="en-US" sz="2000" dirty="0" smtClean="0"/>
          </a:p>
          <a:p>
            <a:pPr marL="301943" lvl="1" indent="0">
              <a:buNone/>
            </a:pPr>
            <a:r>
              <a:rPr lang="en-US" sz="2000" b="1" dirty="0" smtClean="0"/>
              <a:t>Action</a:t>
            </a:r>
          </a:p>
          <a:p>
            <a:pPr marL="301943" lvl="1" indent="0">
              <a:buNone/>
            </a:pPr>
            <a:endParaRPr lang="en-US" sz="2000" b="1" dirty="0"/>
          </a:p>
          <a:p>
            <a:pPr lvl="1"/>
            <a:r>
              <a:rPr lang="en-US" sz="2000" dirty="0" smtClean="0"/>
              <a:t>Contact Supplier to determine source of order.  It likely needs to be cancelled in the Supplier’s system.</a:t>
            </a:r>
            <a:endParaRPr lang="en-US" sz="2000" dirty="0"/>
          </a:p>
          <a:p>
            <a:pPr marL="301943" lvl="1" indent="0">
              <a:buNone/>
            </a:pPr>
            <a:endParaRPr lang="en-US" sz="2000" b="1" dirty="0" smtClean="0"/>
          </a:p>
          <a:p>
            <a:pPr lvl="1"/>
            <a:endParaRPr lang="en-US" sz="2000" dirty="0"/>
          </a:p>
        </p:txBody>
      </p:sp>
      <p:sp>
        <p:nvSpPr>
          <p:cNvPr id="2" name="Title 1"/>
          <p:cNvSpPr>
            <a:spLocks noGrp="1"/>
          </p:cNvSpPr>
          <p:nvPr>
            <p:ph type="title"/>
          </p:nvPr>
        </p:nvSpPr>
        <p:spPr/>
        <p:txBody>
          <a:bodyPr/>
          <a:lstStyle/>
          <a:p>
            <a:r>
              <a:rPr lang="en-US" dirty="0" smtClean="0"/>
              <a:t>870 Reconciliation</a:t>
            </a:r>
            <a:endParaRPr lang="en-US" dirty="0"/>
          </a:p>
        </p:txBody>
      </p:sp>
      <p:pic>
        <p:nvPicPr>
          <p:cNvPr id="5"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872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pPr marL="301943" lvl="1" indent="0">
              <a:buNone/>
            </a:pPr>
            <a:endParaRPr lang="en-US" sz="2000" b="1" dirty="0" smtClean="0"/>
          </a:p>
          <a:p>
            <a:pPr marL="301943" lvl="1" indent="0">
              <a:buNone/>
            </a:pPr>
            <a:r>
              <a:rPr lang="en-US" sz="2000" b="1" dirty="0" smtClean="0"/>
              <a:t>PO </a:t>
            </a:r>
            <a:r>
              <a:rPr lang="en-US" sz="2000" b="1" dirty="0"/>
              <a:t>Already Closed</a:t>
            </a:r>
          </a:p>
          <a:p>
            <a:pPr lvl="1"/>
            <a:endParaRPr lang="en-US" sz="2000" dirty="0" smtClean="0"/>
          </a:p>
          <a:p>
            <a:pPr lvl="1"/>
            <a:r>
              <a:rPr lang="en-US" sz="2000" dirty="0" smtClean="0"/>
              <a:t>PO from 870 exists but is already closed</a:t>
            </a:r>
          </a:p>
          <a:p>
            <a:pPr lvl="1"/>
            <a:endParaRPr lang="en-US" sz="2000" dirty="0" smtClean="0"/>
          </a:p>
          <a:p>
            <a:pPr marL="301943" lvl="1" indent="0">
              <a:buNone/>
            </a:pPr>
            <a:r>
              <a:rPr lang="en-US" sz="2000" b="1" dirty="0" smtClean="0"/>
              <a:t>Action</a:t>
            </a:r>
          </a:p>
          <a:p>
            <a:pPr marL="301943" lvl="1" indent="0">
              <a:buNone/>
            </a:pPr>
            <a:endParaRPr lang="en-US" sz="2000" b="1" dirty="0" smtClean="0"/>
          </a:p>
          <a:p>
            <a:pPr lvl="1"/>
            <a:r>
              <a:rPr lang="en-US" sz="2000" dirty="0" smtClean="0"/>
              <a:t>Contact Supplier to cancel any remaining quantities as the Purchaser is no longer expecting to receive them.</a:t>
            </a:r>
            <a:endParaRPr lang="en-US" sz="2000" dirty="0"/>
          </a:p>
          <a:p>
            <a:pPr marL="301943" lvl="1" indent="0">
              <a:buNone/>
            </a:pPr>
            <a:endParaRPr lang="en-US" sz="2000" b="1" dirty="0" smtClean="0"/>
          </a:p>
          <a:p>
            <a:pPr lvl="1"/>
            <a:endParaRPr lang="en-US" sz="2000" dirty="0"/>
          </a:p>
        </p:txBody>
      </p:sp>
      <p:sp>
        <p:nvSpPr>
          <p:cNvPr id="2" name="Title 1"/>
          <p:cNvSpPr>
            <a:spLocks noGrp="1"/>
          </p:cNvSpPr>
          <p:nvPr>
            <p:ph type="title"/>
          </p:nvPr>
        </p:nvSpPr>
        <p:spPr>
          <a:xfrm>
            <a:off x="457200" y="249936"/>
            <a:ext cx="8229600" cy="1252728"/>
          </a:xfrm>
        </p:spPr>
        <p:txBody>
          <a:bodyPr>
            <a:normAutofit fontScale="90000"/>
          </a:bodyPr>
          <a:lstStyle/>
          <a:p>
            <a:r>
              <a:rPr lang="en-US" dirty="0" smtClean="0"/>
              <a:t>870 Reconciliation</a:t>
            </a:r>
            <a:br>
              <a:rPr lang="en-US" dirty="0" smtClean="0"/>
            </a:br>
            <a:r>
              <a:rPr lang="en-US" dirty="0" smtClean="0"/>
              <a:t>Presenter – Joelle Hotte</a:t>
            </a:r>
            <a:endParaRPr lang="en-US" dirty="0"/>
          </a:p>
        </p:txBody>
      </p:sp>
      <p:pic>
        <p:nvPicPr>
          <p:cNvPr id="5"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957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pPr marL="301943" lvl="1" indent="0">
              <a:buNone/>
            </a:pPr>
            <a:r>
              <a:rPr lang="en-US" sz="2000" b="1" dirty="0" smtClean="0"/>
              <a:t>Summary</a:t>
            </a:r>
            <a:endParaRPr lang="en-US" sz="2000" b="1" dirty="0"/>
          </a:p>
          <a:p>
            <a:pPr lvl="1"/>
            <a:endParaRPr lang="en-US" sz="2000" dirty="0" smtClean="0"/>
          </a:p>
          <a:p>
            <a:pPr lvl="1"/>
            <a:r>
              <a:rPr lang="en-US" sz="2000" dirty="0" smtClean="0"/>
              <a:t>Using the 870 allows the Purchaser to effectively compare the Open Orders from the Supplier to the Open Purchase Orders from the Purchaser</a:t>
            </a:r>
          </a:p>
          <a:p>
            <a:pPr lvl="1"/>
            <a:endParaRPr lang="en-US" sz="2000" dirty="0" smtClean="0"/>
          </a:p>
          <a:p>
            <a:pPr lvl="1"/>
            <a:r>
              <a:rPr lang="en-US" sz="2000" dirty="0" smtClean="0"/>
              <a:t>By investigating and dealing with discrepancies, this ensure more accurate information for both parties and reduces unexpected shipments</a:t>
            </a:r>
          </a:p>
          <a:p>
            <a:pPr lvl="1"/>
            <a:endParaRPr lang="en-US" sz="2000" dirty="0" smtClean="0"/>
          </a:p>
          <a:p>
            <a:pPr lvl="1"/>
            <a:r>
              <a:rPr lang="en-US" sz="2000" dirty="0" smtClean="0"/>
              <a:t>Implementing a reconciliation process gives the purchaser the tools to verify their open orders and any changes that were requested from the Supplier</a:t>
            </a:r>
          </a:p>
          <a:p>
            <a:pPr lvl="1"/>
            <a:endParaRPr lang="en-US" sz="2000" dirty="0"/>
          </a:p>
        </p:txBody>
      </p:sp>
      <p:sp>
        <p:nvSpPr>
          <p:cNvPr id="2" name="Title 1"/>
          <p:cNvSpPr>
            <a:spLocks noGrp="1"/>
          </p:cNvSpPr>
          <p:nvPr>
            <p:ph type="title"/>
          </p:nvPr>
        </p:nvSpPr>
        <p:spPr/>
        <p:txBody>
          <a:bodyPr/>
          <a:lstStyle/>
          <a:p>
            <a:r>
              <a:rPr lang="en-US" dirty="0" smtClean="0"/>
              <a:t>870 Reconciliation</a:t>
            </a:r>
            <a:endParaRPr lang="en-US" dirty="0"/>
          </a:p>
        </p:txBody>
      </p:sp>
      <p:pic>
        <p:nvPicPr>
          <p:cNvPr id="5"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225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New EASI Website</a:t>
            </a:r>
          </a:p>
          <a:p>
            <a:pPr marL="0" indent="0">
              <a:buNone/>
            </a:pPr>
            <a:r>
              <a:rPr lang="en-US" dirty="0" smtClean="0">
                <a:hlinkClick r:id="rId2"/>
              </a:rPr>
              <a:t>www.easistandards.com</a:t>
            </a:r>
            <a:endParaRPr lang="en-US" dirty="0" smtClean="0"/>
          </a:p>
          <a:p>
            <a:pPr marL="0" indent="0">
              <a:buNone/>
            </a:pPr>
            <a:endParaRPr lang="en-US" sz="900" dirty="0" smtClean="0"/>
          </a:p>
          <a:p>
            <a:r>
              <a:rPr lang="en-US" dirty="0" smtClean="0"/>
              <a:t>Moved the site from Mindtouch to Wix</a:t>
            </a:r>
          </a:p>
          <a:p>
            <a:pPr lvl="1"/>
            <a:r>
              <a:rPr lang="en-US" dirty="0" smtClean="0"/>
              <a:t>Reduction in Cost:  From $1200 to $150 per year</a:t>
            </a:r>
          </a:p>
          <a:p>
            <a:pPr lvl="1"/>
            <a:r>
              <a:rPr lang="en-US" dirty="0" smtClean="0"/>
              <a:t>More typical web platform</a:t>
            </a:r>
          </a:p>
          <a:p>
            <a:pPr lvl="2"/>
            <a:r>
              <a:rPr lang="en-US" dirty="0" smtClean="0"/>
              <a:t>Familiar Structure and Modern Functionality</a:t>
            </a:r>
          </a:p>
          <a:p>
            <a:pPr lvl="2"/>
            <a:r>
              <a:rPr lang="en-US" dirty="0"/>
              <a:t>Easy Site Maintenance and Changes</a:t>
            </a:r>
          </a:p>
          <a:p>
            <a:pPr lvl="2"/>
            <a:r>
              <a:rPr lang="en-US" dirty="0" smtClean="0"/>
              <a:t>Less Collaborative Environment</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EASI Website   </a:t>
            </a:r>
            <a:br>
              <a:rPr lang="en-US" dirty="0" smtClean="0"/>
            </a:br>
            <a:r>
              <a:rPr lang="en-US" dirty="0" smtClean="0"/>
              <a:t>Presenter -Jon Clarke</a:t>
            </a:r>
            <a:endParaRPr lang="en-US" dirty="0"/>
          </a:p>
        </p:txBody>
      </p:sp>
      <p:pic>
        <p:nvPicPr>
          <p:cNvPr id="4"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949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EASI Website   </a:t>
            </a:r>
            <a:br>
              <a:rPr lang="en-US" dirty="0" smtClean="0"/>
            </a:br>
            <a:r>
              <a:rPr lang="en-US" dirty="0" smtClean="0"/>
              <a:t>Presenter -Jon Clarke</a:t>
            </a:r>
            <a:endParaRPr lang="en-US" dirty="0"/>
          </a:p>
        </p:txBody>
      </p:sp>
      <p:sp>
        <p:nvSpPr>
          <p:cNvPr id="6" name="Content Placeholder 1"/>
          <p:cNvSpPr txBox="1">
            <a:spLocks/>
          </p:cNvSpPr>
          <p:nvPr/>
        </p:nvSpPr>
        <p:spPr>
          <a:xfrm>
            <a:off x="1024467" y="2827867"/>
            <a:ext cx="7408333"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a:t>More typical web platform</a:t>
            </a:r>
          </a:p>
          <a:p>
            <a:pPr lvl="1" fontAlgn="auto">
              <a:spcAft>
                <a:spcPts val="0"/>
              </a:spcAft>
            </a:pPr>
            <a:r>
              <a:rPr lang="en-US" dirty="0" smtClean="0"/>
              <a:t>Extensions and Plug Ins Available</a:t>
            </a:r>
          </a:p>
          <a:p>
            <a:pPr lvl="1" fontAlgn="auto">
              <a:spcAft>
                <a:spcPts val="0"/>
              </a:spcAft>
            </a:pPr>
            <a:r>
              <a:rPr lang="en-US" dirty="0" smtClean="0"/>
              <a:t>Mobile Capabilities</a:t>
            </a:r>
          </a:p>
          <a:p>
            <a:pPr lvl="1" fontAlgn="auto">
              <a:spcAft>
                <a:spcPts val="0"/>
              </a:spcAft>
            </a:pPr>
            <a:r>
              <a:rPr lang="en-US" dirty="0" smtClean="0"/>
              <a:t>SEO Friendly</a:t>
            </a:r>
          </a:p>
          <a:p>
            <a:pPr lvl="1" fontAlgn="auto">
              <a:spcAft>
                <a:spcPts val="0"/>
              </a:spcAft>
            </a:pPr>
            <a:r>
              <a:rPr lang="en-US" dirty="0" smtClean="0"/>
              <a:t>Search Term Analytics</a:t>
            </a:r>
          </a:p>
          <a:p>
            <a:pPr marL="0" indent="0" fontAlgn="auto">
              <a:spcAft>
                <a:spcPts val="0"/>
              </a:spcAft>
              <a:buFont typeface="Symbol" pitchFamily="18" charset="2"/>
              <a:buNone/>
            </a:pPr>
            <a:endParaRPr lang="en-US" dirty="0" smtClean="0"/>
          </a:p>
          <a:p>
            <a:pPr marL="0" indent="0" fontAlgn="auto">
              <a:spcAft>
                <a:spcPts val="0"/>
              </a:spcAft>
              <a:buFont typeface="Symbol" pitchFamily="18" charset="2"/>
              <a:buNone/>
            </a:pP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864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EASI Website   </a:t>
            </a:r>
            <a:br>
              <a:rPr lang="en-US" dirty="0" smtClean="0"/>
            </a:br>
            <a:r>
              <a:rPr lang="en-US" dirty="0" smtClean="0"/>
              <a:t>Presenter -Jon Clarke</a:t>
            </a:r>
            <a:endParaRPr lang="en-US" dirty="0"/>
          </a:p>
        </p:txBody>
      </p:sp>
      <p:sp>
        <p:nvSpPr>
          <p:cNvPr id="6" name="Content Placeholder 1"/>
          <p:cNvSpPr txBox="1">
            <a:spLocks/>
          </p:cNvSpPr>
          <p:nvPr/>
        </p:nvSpPr>
        <p:spPr>
          <a:xfrm>
            <a:off x="1024467" y="2827867"/>
            <a:ext cx="7408333" cy="3450696"/>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fontAlgn="auto">
              <a:spcAft>
                <a:spcPts val="0"/>
              </a:spcAft>
            </a:pPr>
            <a:r>
              <a:rPr lang="en-US" dirty="0" smtClean="0"/>
              <a:t>Next Steps</a:t>
            </a:r>
          </a:p>
          <a:p>
            <a:pPr lvl="1" fontAlgn="auto">
              <a:spcAft>
                <a:spcPts val="0"/>
              </a:spcAft>
            </a:pPr>
            <a:r>
              <a:rPr lang="en-US" dirty="0" smtClean="0"/>
              <a:t>Mobile Formatting</a:t>
            </a:r>
          </a:p>
          <a:p>
            <a:pPr lvl="1" fontAlgn="auto">
              <a:spcAft>
                <a:spcPts val="0"/>
              </a:spcAft>
            </a:pPr>
            <a:r>
              <a:rPr lang="en-US" dirty="0" smtClean="0"/>
              <a:t>Include New Logo</a:t>
            </a:r>
          </a:p>
          <a:p>
            <a:pPr lvl="1" fontAlgn="auto">
              <a:spcAft>
                <a:spcPts val="0"/>
              </a:spcAft>
            </a:pPr>
            <a:r>
              <a:rPr lang="en-US" dirty="0" smtClean="0"/>
              <a:t>Online Forms/Payments?</a:t>
            </a:r>
          </a:p>
          <a:p>
            <a:pPr lvl="1" fontAlgn="auto">
              <a:spcAft>
                <a:spcPts val="0"/>
              </a:spcAft>
            </a:pPr>
            <a:r>
              <a:rPr lang="en-US" dirty="0" smtClean="0"/>
              <a:t>Page Comments?</a:t>
            </a:r>
          </a:p>
          <a:p>
            <a:pPr lvl="1" fontAlgn="auto">
              <a:spcAft>
                <a:spcPts val="0"/>
              </a:spcAft>
            </a:pPr>
            <a:r>
              <a:rPr lang="en-US" dirty="0" smtClean="0"/>
              <a:t>Presentation Gallery?</a:t>
            </a:r>
          </a:p>
          <a:p>
            <a:pPr lvl="1" fontAlgn="auto">
              <a:spcAft>
                <a:spcPts val="0"/>
              </a:spcAft>
            </a:pPr>
            <a:r>
              <a:rPr lang="en-US" dirty="0" smtClean="0"/>
              <a:t>Additional Content? </a:t>
            </a:r>
          </a:p>
          <a:p>
            <a:pPr lvl="1" fontAlgn="auto">
              <a:spcAft>
                <a:spcPts val="0"/>
              </a:spcAft>
            </a:pPr>
            <a:r>
              <a:rPr lang="en-US" dirty="0" smtClean="0"/>
              <a:t>Online Compliance Matrix?</a:t>
            </a:r>
          </a:p>
          <a:p>
            <a:pPr lvl="1" fontAlgn="auto">
              <a:spcAft>
                <a:spcPts val="0"/>
              </a:spcAft>
            </a:pPr>
            <a:r>
              <a:rPr lang="en-US" dirty="0" smtClean="0"/>
              <a:t>Images?</a:t>
            </a:r>
          </a:p>
          <a:p>
            <a:pPr lvl="1" fontAlgn="auto">
              <a:spcAft>
                <a:spcPts val="0"/>
              </a:spcAft>
            </a:pPr>
            <a:r>
              <a:rPr lang="en-US" dirty="0" smtClean="0"/>
              <a:t>?  </a:t>
            </a:r>
          </a:p>
          <a:p>
            <a:pPr marL="0" indent="0" fontAlgn="auto">
              <a:spcAft>
                <a:spcPts val="0"/>
              </a:spcAft>
              <a:buFont typeface="Symbol" pitchFamily="18" charset="2"/>
              <a:buNone/>
            </a:pPr>
            <a:endParaRPr lang="en-US" dirty="0" smtClean="0"/>
          </a:p>
          <a:p>
            <a:pPr marL="0" indent="0" fontAlgn="auto">
              <a:spcAft>
                <a:spcPts val="0"/>
              </a:spcAft>
              <a:buFont typeface="Symbol" pitchFamily="18" charset="2"/>
              <a:buNone/>
            </a:pP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256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EASI Website   </a:t>
            </a:r>
            <a:br>
              <a:rPr lang="en-US" dirty="0" smtClean="0"/>
            </a:br>
            <a:r>
              <a:rPr lang="en-US" dirty="0" smtClean="0"/>
              <a:t>Presenter -Jon Clarke</a:t>
            </a:r>
            <a:endParaRPr lang="en-US" dirty="0"/>
          </a:p>
        </p:txBody>
      </p:sp>
      <p:sp>
        <p:nvSpPr>
          <p:cNvPr id="6" name="Content Placeholder 1"/>
          <p:cNvSpPr txBox="1">
            <a:spLocks/>
          </p:cNvSpPr>
          <p:nvPr/>
        </p:nvSpPr>
        <p:spPr>
          <a:xfrm>
            <a:off x="1024467" y="2827867"/>
            <a:ext cx="7408333"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auto">
              <a:spcAft>
                <a:spcPts val="0"/>
              </a:spcAft>
              <a:buNone/>
            </a:pPr>
            <a:r>
              <a:rPr lang="en-US" dirty="0" smtClean="0"/>
              <a:t>Website Analytics</a:t>
            </a:r>
          </a:p>
          <a:p>
            <a:pPr fontAlgn="auto">
              <a:spcAft>
                <a:spcPts val="0"/>
              </a:spcAft>
            </a:pPr>
            <a:r>
              <a:rPr lang="en-US" dirty="0" smtClean="0"/>
              <a:t>4,000 visits in the last year </a:t>
            </a:r>
            <a:r>
              <a:rPr lang="en-US" dirty="0" smtClean="0">
                <a:solidFill>
                  <a:srgbClr val="00B050"/>
                </a:solidFill>
              </a:rPr>
              <a:t>(+4%)</a:t>
            </a:r>
          </a:p>
          <a:p>
            <a:pPr fontAlgn="auto">
              <a:spcAft>
                <a:spcPts val="0"/>
              </a:spcAft>
            </a:pPr>
            <a:r>
              <a:rPr lang="en-US" dirty="0" smtClean="0"/>
              <a:t>10,543 page views </a:t>
            </a:r>
            <a:r>
              <a:rPr lang="en-US" dirty="0" smtClean="0">
                <a:solidFill>
                  <a:srgbClr val="FF0000"/>
                </a:solidFill>
              </a:rPr>
              <a:t>(-1%)  </a:t>
            </a:r>
            <a:r>
              <a:rPr lang="en-US" sz="1200" dirty="0"/>
              <a:t>[fewer pages now</a:t>
            </a:r>
            <a:r>
              <a:rPr lang="en-US" sz="1200" dirty="0" smtClean="0"/>
              <a:t>]</a:t>
            </a:r>
            <a:endParaRPr lang="en-US" sz="1200" dirty="0"/>
          </a:p>
          <a:p>
            <a:pPr fontAlgn="auto">
              <a:spcAft>
                <a:spcPts val="0"/>
              </a:spcAft>
            </a:pPr>
            <a:r>
              <a:rPr lang="en-US" dirty="0" smtClean="0"/>
              <a:t>New Visits </a:t>
            </a:r>
            <a:r>
              <a:rPr lang="en-US" dirty="0" smtClean="0">
                <a:solidFill>
                  <a:srgbClr val="00B050"/>
                </a:solidFill>
              </a:rPr>
              <a:t>(+7%)</a:t>
            </a:r>
          </a:p>
          <a:p>
            <a:pPr fontAlgn="auto">
              <a:spcAft>
                <a:spcPts val="0"/>
              </a:spcAft>
            </a:pPr>
            <a:r>
              <a:rPr lang="en-US" dirty="0" smtClean="0"/>
              <a:t>Mobile not a huge factor (5%)</a:t>
            </a:r>
          </a:p>
          <a:p>
            <a:pPr fontAlgn="auto">
              <a:spcAft>
                <a:spcPts val="0"/>
              </a:spcAft>
            </a:pPr>
            <a:r>
              <a:rPr lang="en-US" dirty="0" smtClean="0"/>
              <a:t>Direct and Organic Search still the top feeders</a:t>
            </a:r>
          </a:p>
          <a:p>
            <a:pPr fontAlgn="auto">
              <a:spcAft>
                <a:spcPts val="0"/>
              </a:spcAft>
            </a:pPr>
            <a:r>
              <a:rPr lang="en-US" dirty="0" smtClean="0"/>
              <a:t>Top Pages: 856, Labels, 850, 940, 870, 810</a:t>
            </a:r>
          </a:p>
          <a:p>
            <a:pPr fontAlgn="auto">
              <a:spcAft>
                <a:spcPts val="0"/>
              </a:spcAft>
            </a:pPr>
            <a:endParaRPr lang="en-US" dirty="0" smtClean="0"/>
          </a:p>
          <a:p>
            <a:pPr fontAlgn="auto">
              <a:spcAft>
                <a:spcPts val="0"/>
              </a:spcAft>
            </a:pPr>
            <a:endParaRPr lang="en-US" dirty="0" smtClean="0"/>
          </a:p>
          <a:p>
            <a:pPr marL="0" indent="0" fontAlgn="auto">
              <a:spcAft>
                <a:spcPts val="0"/>
              </a:spcAft>
              <a:buFont typeface="Symbol" pitchFamily="18" charset="2"/>
              <a:buNone/>
            </a:pPr>
            <a:endParaRPr lang="en-US" dirty="0" smtClean="0"/>
          </a:p>
          <a:p>
            <a:pPr marL="0" indent="0" fontAlgn="auto">
              <a:spcAft>
                <a:spcPts val="0"/>
              </a:spcAft>
              <a:buFont typeface="Symbol" pitchFamily="18" charset="2"/>
              <a:buNone/>
            </a:pP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33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EASI Newsletters</a:t>
            </a:r>
            <a:br>
              <a:rPr lang="en-US" dirty="0" smtClean="0"/>
            </a:br>
            <a:r>
              <a:rPr lang="en-US" dirty="0" smtClean="0"/>
              <a:t>Presenter -Jon Clarke</a:t>
            </a:r>
            <a:endParaRPr lang="en-US" dirty="0"/>
          </a:p>
        </p:txBody>
      </p:sp>
      <p:sp>
        <p:nvSpPr>
          <p:cNvPr id="6" name="Content Placeholder 1"/>
          <p:cNvSpPr txBox="1">
            <a:spLocks/>
          </p:cNvSpPr>
          <p:nvPr/>
        </p:nvSpPr>
        <p:spPr>
          <a:xfrm>
            <a:off x="1024467" y="2827867"/>
            <a:ext cx="7408333" cy="3450696"/>
          </a:xfrm>
          <a:prstGeom prst="rect">
            <a:avLst/>
          </a:prstGeom>
        </p:spPr>
        <p:txBody>
          <a:bodyPr vert="horz" lIns="91440" tIns="45720" rIns="91440" bIns="45720" rtlCol="0">
            <a:normAutofit fontScale="92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auto">
              <a:spcAft>
                <a:spcPts val="0"/>
              </a:spcAft>
              <a:buNone/>
            </a:pPr>
            <a:r>
              <a:rPr lang="en-US" dirty="0" smtClean="0"/>
              <a:t>Newsletter Performance</a:t>
            </a:r>
          </a:p>
          <a:p>
            <a:pPr fontAlgn="auto">
              <a:spcAft>
                <a:spcPts val="0"/>
              </a:spcAft>
            </a:pPr>
            <a:r>
              <a:rPr lang="en-US" dirty="0" smtClean="0"/>
              <a:t>41 New Subscribers </a:t>
            </a:r>
            <a:r>
              <a:rPr lang="en-US" dirty="0" smtClean="0">
                <a:solidFill>
                  <a:srgbClr val="00B050"/>
                </a:solidFill>
              </a:rPr>
              <a:t>(+35%) </a:t>
            </a:r>
            <a:r>
              <a:rPr lang="en-US" dirty="0"/>
              <a:t>[160 Current]</a:t>
            </a:r>
          </a:p>
          <a:p>
            <a:pPr fontAlgn="auto">
              <a:spcAft>
                <a:spcPts val="0"/>
              </a:spcAft>
            </a:pPr>
            <a:r>
              <a:rPr lang="en-US" dirty="0" smtClean="0"/>
              <a:t>28% Average Open Rate  (Industry Avg 16%)</a:t>
            </a:r>
          </a:p>
          <a:p>
            <a:pPr fontAlgn="auto">
              <a:spcAft>
                <a:spcPts val="0"/>
              </a:spcAft>
            </a:pPr>
            <a:endParaRPr lang="en-US" dirty="0" smtClean="0"/>
          </a:p>
          <a:p>
            <a:pPr marL="0" indent="0" fontAlgn="auto">
              <a:spcAft>
                <a:spcPts val="0"/>
              </a:spcAft>
              <a:buNone/>
            </a:pPr>
            <a:r>
              <a:rPr lang="en-US" dirty="0" smtClean="0"/>
              <a:t>Newsletter Tasks</a:t>
            </a:r>
          </a:p>
          <a:p>
            <a:pPr fontAlgn="auto">
              <a:spcAft>
                <a:spcPts val="0"/>
              </a:spcAft>
            </a:pPr>
            <a:r>
              <a:rPr lang="en-US" dirty="0" smtClean="0"/>
              <a:t>Consolidate to 1 List (from 3)</a:t>
            </a:r>
          </a:p>
          <a:p>
            <a:pPr fontAlgn="auto">
              <a:spcAft>
                <a:spcPts val="0"/>
              </a:spcAft>
            </a:pPr>
            <a:r>
              <a:rPr lang="en-US" dirty="0" smtClean="0"/>
              <a:t>Increase importance on Homepage or add temporary light box (to gain subscribers)</a:t>
            </a:r>
          </a:p>
          <a:p>
            <a:pPr fontAlgn="auto">
              <a:spcAft>
                <a:spcPts val="0"/>
              </a:spcAft>
            </a:pPr>
            <a:r>
              <a:rPr lang="en-US" dirty="0" smtClean="0"/>
              <a:t>Ensure Successful Deliveries and Member Subscriptions</a:t>
            </a:r>
          </a:p>
          <a:p>
            <a:pPr fontAlgn="auto">
              <a:spcAft>
                <a:spcPts val="0"/>
              </a:spcAft>
            </a:pPr>
            <a:r>
              <a:rPr lang="en-US" dirty="0"/>
              <a:t>?</a:t>
            </a:r>
            <a:endParaRPr lang="en-US" dirty="0" smtClean="0"/>
          </a:p>
          <a:p>
            <a:pPr fontAlgn="auto">
              <a:spcAft>
                <a:spcPts val="0"/>
              </a:spcAft>
            </a:pPr>
            <a:endParaRPr lang="en-US" dirty="0" smtClean="0"/>
          </a:p>
          <a:p>
            <a:pPr fontAlgn="auto">
              <a:spcAft>
                <a:spcPts val="0"/>
              </a:spcAft>
            </a:pPr>
            <a:endParaRPr lang="en-US" dirty="0" smtClean="0"/>
          </a:p>
          <a:p>
            <a:pPr marL="0" indent="0" fontAlgn="auto">
              <a:spcAft>
                <a:spcPts val="0"/>
              </a:spcAft>
              <a:buFont typeface="Symbol" pitchFamily="18" charset="2"/>
              <a:buNone/>
            </a:pPr>
            <a:endParaRPr lang="en-US" dirty="0" smtClean="0"/>
          </a:p>
          <a:p>
            <a:pPr marL="0" indent="0" fontAlgn="auto">
              <a:spcAft>
                <a:spcPts val="0"/>
              </a:spcAft>
              <a:buFont typeface="Symbol" pitchFamily="18" charset="2"/>
              <a:buNone/>
            </a:pP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140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EASI Step by Step </a:t>
            </a:r>
            <a:br>
              <a:rPr lang="en-US" dirty="0" smtClean="0"/>
            </a:br>
            <a:r>
              <a:rPr lang="en-US" dirty="0" smtClean="0"/>
              <a:t>Presenter – Diana Priebe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291943141"/>
              </p:ext>
            </p:extLst>
          </p:nvPr>
        </p:nvGraphicFramePr>
        <p:xfrm>
          <a:off x="4117975" y="4014788"/>
          <a:ext cx="914400" cy="771525"/>
        </p:xfrm>
        <a:graphic>
          <a:graphicData uri="http://schemas.openxmlformats.org/presentationml/2006/ole">
            <mc:AlternateContent xmlns:mc="http://schemas.openxmlformats.org/markup-compatibility/2006">
              <mc:Choice xmlns:v="urn:schemas-microsoft-com:vml" Requires="v">
                <p:oleObj spid="_x0000_s2081"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4117975" y="4014788"/>
                        <a:ext cx="914400" cy="771525"/>
                      </a:xfrm>
                      <a:prstGeom prst="rect">
                        <a:avLst/>
                      </a:prstGeom>
                    </p:spPr>
                  </p:pic>
                </p:oleObj>
              </mc:Fallback>
            </mc:AlternateContent>
          </a:graphicData>
        </a:graphic>
      </p:graphicFrame>
      <p:pic>
        <p:nvPicPr>
          <p:cNvPr id="6" name="Picture 1" descr="EASI Logo - 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678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9" name="Rectangle 2"/>
          <p:cNvSpPr>
            <a:spLocks noGrp="1" noChangeArrowheads="1"/>
          </p:cNvSpPr>
          <p:nvPr>
            <p:ph type="subTitle" idx="4294967295"/>
          </p:nvPr>
        </p:nvSpPr>
        <p:spPr>
          <a:xfrm>
            <a:off x="762000" y="2749550"/>
            <a:ext cx="8382000" cy="2433638"/>
          </a:xfrm>
        </p:spPr>
        <p:txBody>
          <a:bodyPr/>
          <a:lstStyle/>
          <a:p>
            <a:pPr marL="0" indent="0" algn="ctr">
              <a:lnSpc>
                <a:spcPct val="90000"/>
              </a:lnSpc>
              <a:buFont typeface="Wingdings" pitchFamily="2" charset="2"/>
              <a:buNone/>
            </a:pPr>
            <a:endParaRPr lang="en-US" sz="4400" b="1" i="1" dirty="0" smtClean="0">
              <a:cs typeface="Times New Roman" pitchFamily="18" charset="0"/>
            </a:endParaRPr>
          </a:p>
          <a:p>
            <a:pPr marL="0" indent="0" algn="ctr">
              <a:lnSpc>
                <a:spcPct val="90000"/>
              </a:lnSpc>
              <a:buFont typeface="Wingdings" pitchFamily="2" charset="2"/>
              <a:buNone/>
            </a:pPr>
            <a:endParaRPr lang="en-US" sz="4400" b="1" dirty="0" smtClean="0">
              <a:solidFill>
                <a:schemeClr val="accent1"/>
              </a:solidFill>
              <a:cs typeface="Times New Roman" pitchFamily="18" charset="0"/>
            </a:endParaRPr>
          </a:p>
        </p:txBody>
      </p:sp>
      <p:graphicFrame>
        <p:nvGraphicFramePr>
          <p:cNvPr id="77838" name="Object 14"/>
          <p:cNvGraphicFramePr>
            <a:graphicFrameLocks noChangeAspect="1"/>
          </p:cNvGraphicFramePr>
          <p:nvPr/>
        </p:nvGraphicFramePr>
        <p:xfrm>
          <a:off x="0" y="0"/>
          <a:ext cx="9144000" cy="6859588"/>
        </p:xfrm>
        <a:graphic>
          <a:graphicData uri="http://schemas.openxmlformats.org/presentationml/2006/ole">
            <mc:AlternateContent xmlns:mc="http://schemas.openxmlformats.org/markup-compatibility/2006">
              <mc:Choice xmlns:v="urn:schemas-microsoft-com:vml" Requires="v">
                <p:oleObj spid="_x0000_s9220" name="Document" r:id="rId3" imgW="5476030" imgH="5133051" progId="Word.Document.8">
                  <p:embed/>
                </p:oleObj>
              </mc:Choice>
              <mc:Fallback>
                <p:oleObj name="Document" r:id="rId3" imgW="5476030" imgH="513305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800600"/>
          </a:xfrm>
        </p:spPr>
        <p:txBody>
          <a:bodyPr>
            <a:normAutofit/>
          </a:bodyPr>
          <a:lstStyle/>
          <a:p>
            <a:pPr marL="0" indent="0">
              <a:buNone/>
            </a:pPr>
            <a:r>
              <a:rPr lang="en-US" dirty="0" smtClean="0"/>
              <a:t>The Technical </a:t>
            </a:r>
            <a:r>
              <a:rPr lang="en-US" dirty="0"/>
              <a:t>C</a:t>
            </a:r>
            <a:r>
              <a:rPr lang="en-US" dirty="0" smtClean="0"/>
              <a:t>ommittee would like to propose a new XML standard for the 846 ( Inventory availability).</a:t>
            </a:r>
          </a:p>
          <a:p>
            <a:pPr marL="0" indent="0">
              <a:buNone/>
            </a:pPr>
            <a:r>
              <a:rPr lang="en-US" dirty="0" smtClean="0"/>
              <a:t>Background –</a:t>
            </a:r>
          </a:p>
          <a:p>
            <a:pPr marL="301943" lvl="1" indent="0">
              <a:buNone/>
            </a:pPr>
            <a:r>
              <a:rPr lang="en-US" dirty="0" smtClean="0"/>
              <a:t>The Technical </a:t>
            </a:r>
            <a:r>
              <a:rPr lang="en-US" dirty="0"/>
              <a:t>C</a:t>
            </a:r>
            <a:r>
              <a:rPr lang="en-US" dirty="0" smtClean="0"/>
              <a:t>ommittee was asked to :- </a:t>
            </a:r>
            <a:endParaRPr lang="en-US" dirty="0"/>
          </a:p>
          <a:p>
            <a:pPr lvl="2"/>
            <a:r>
              <a:rPr lang="en-US" dirty="0"/>
              <a:t>To establish the initial standards for sharing data via Rest web services using </a:t>
            </a:r>
            <a:r>
              <a:rPr lang="en-US" dirty="0" smtClean="0"/>
              <a:t>xml.</a:t>
            </a:r>
            <a:endParaRPr lang="en-US" dirty="0"/>
          </a:p>
          <a:p>
            <a:pPr lvl="2"/>
            <a:r>
              <a:rPr lang="en-US" dirty="0"/>
              <a:t>To specifically design an inventory request/response </a:t>
            </a:r>
            <a:r>
              <a:rPr lang="en-US" dirty="0" smtClean="0"/>
              <a:t>service.</a:t>
            </a:r>
          </a:p>
          <a:p>
            <a:pPr marL="45720" indent="0">
              <a:buNone/>
            </a:pPr>
            <a:r>
              <a:rPr lang="en-US" dirty="0" smtClean="0"/>
              <a:t> How Does it work - </a:t>
            </a:r>
          </a:p>
          <a:p>
            <a:pPr lvl="2"/>
            <a:r>
              <a:rPr lang="en-US" dirty="0" smtClean="0"/>
              <a:t>As </a:t>
            </a:r>
            <a:r>
              <a:rPr lang="en-US" dirty="0"/>
              <a:t>a business process, a distributor will make a request for the inventory status for a few items and a manufacturer will return the current inventory for the requested items.</a:t>
            </a:r>
          </a:p>
          <a:p>
            <a:pPr lvl="1"/>
            <a:endParaRPr lang="en-US" dirty="0" smtClean="0"/>
          </a:p>
        </p:txBody>
      </p:sp>
      <p:sp>
        <p:nvSpPr>
          <p:cNvPr id="3" name="Title 2"/>
          <p:cNvSpPr>
            <a:spLocks noGrp="1"/>
          </p:cNvSpPr>
          <p:nvPr>
            <p:ph type="title"/>
          </p:nvPr>
        </p:nvSpPr>
        <p:spPr/>
        <p:txBody>
          <a:bodyPr>
            <a:normAutofit fontScale="90000"/>
          </a:bodyPr>
          <a:lstStyle/>
          <a:p>
            <a:r>
              <a:rPr lang="en-US" dirty="0" smtClean="0"/>
              <a:t>XML Standard</a:t>
            </a:r>
            <a:br>
              <a:rPr lang="en-US" dirty="0" smtClean="0"/>
            </a:br>
            <a:r>
              <a:rPr lang="en-US" dirty="0" smtClean="0"/>
              <a:t>Presenter – Terry Birch</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050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990600"/>
            <a:ext cx="2895600" cy="838200"/>
          </a:xfrm>
        </p:spPr>
        <p:txBody>
          <a:bodyPr>
            <a:normAutofit fontScale="90000"/>
          </a:bodyPr>
          <a:lstStyle/>
          <a:p>
            <a:r>
              <a:rPr lang="en-US" dirty="0" smtClean="0"/>
              <a:t>Inventory Status Request </a:t>
            </a:r>
            <a:endParaRPr lang="en-US" dirty="0"/>
          </a:p>
        </p:txBody>
      </p:sp>
      <p:graphicFrame>
        <p:nvGraphicFramePr>
          <p:cNvPr id="14" name="Content Placeholder 13"/>
          <p:cNvGraphicFramePr>
            <a:graphicFrameLocks noGrp="1" noChangeAspect="1"/>
          </p:cNvGraphicFramePr>
          <p:nvPr>
            <p:ph idx="1"/>
            <p:extLst>
              <p:ext uri="{D42A27DB-BD31-4B8C-83A1-F6EECF244321}">
                <p14:modId xmlns:p14="http://schemas.microsoft.com/office/powerpoint/2010/main" val="1794672539"/>
              </p:ext>
            </p:extLst>
          </p:nvPr>
        </p:nvGraphicFramePr>
        <p:xfrm>
          <a:off x="2209800" y="1524000"/>
          <a:ext cx="914400" cy="771525"/>
        </p:xfrm>
        <a:graphic>
          <a:graphicData uri="http://schemas.openxmlformats.org/presentationml/2006/ole">
            <mc:AlternateContent xmlns:mc="http://schemas.openxmlformats.org/markup-compatibility/2006">
              <mc:Choice xmlns:v="urn:schemas-microsoft-com:vml" Requires="v">
                <p:oleObj spid="_x0000_s1127"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2209800" y="1524000"/>
                        <a:ext cx="914400" cy="771525"/>
                      </a:xfrm>
                      <a:prstGeom prst="rect">
                        <a:avLst/>
                      </a:prstGeom>
                    </p:spPr>
                  </p:pic>
                </p:oleObj>
              </mc:Fallback>
            </mc:AlternateContent>
          </a:graphicData>
        </a:graphic>
      </p:graphicFrame>
      <p:sp>
        <p:nvSpPr>
          <p:cNvPr id="15" name="Title 2"/>
          <p:cNvSpPr txBox="1">
            <a:spLocks/>
          </p:cNvSpPr>
          <p:nvPr/>
        </p:nvSpPr>
        <p:spPr>
          <a:xfrm>
            <a:off x="304800" y="2895600"/>
            <a:ext cx="2895600" cy="838200"/>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32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dirty="0" smtClean="0"/>
              <a:t>Inventory Status Response </a:t>
            </a:r>
            <a:endParaRPr lang="en-US" dirty="0"/>
          </a:p>
        </p:txBody>
      </p:sp>
      <p:graphicFrame>
        <p:nvGraphicFramePr>
          <p:cNvPr id="17" name="Object 16"/>
          <p:cNvGraphicFramePr>
            <a:graphicFrameLocks noChangeAspect="1"/>
          </p:cNvGraphicFramePr>
          <p:nvPr>
            <p:extLst>
              <p:ext uri="{D42A27DB-BD31-4B8C-83A1-F6EECF244321}">
                <p14:modId xmlns:p14="http://schemas.microsoft.com/office/powerpoint/2010/main" val="437673632"/>
              </p:ext>
            </p:extLst>
          </p:nvPr>
        </p:nvGraphicFramePr>
        <p:xfrm>
          <a:off x="2286000" y="3348037"/>
          <a:ext cx="914400" cy="771525"/>
        </p:xfrm>
        <a:graphic>
          <a:graphicData uri="http://schemas.openxmlformats.org/presentationml/2006/ole">
            <mc:AlternateContent xmlns:mc="http://schemas.openxmlformats.org/markup-compatibility/2006">
              <mc:Choice xmlns:v="urn:schemas-microsoft-com:vml" Requires="v">
                <p:oleObj spid="_x0000_s1128" name="Packager Shell Object" showAsIcon="1" r:id="rId5" imgW="914400" imgH="771480" progId="Package">
                  <p:embed/>
                </p:oleObj>
              </mc:Choice>
              <mc:Fallback>
                <p:oleObj name="Packager Shell Object" showAsIcon="1" r:id="rId5" imgW="914400" imgH="771480" progId="Package">
                  <p:embed/>
                  <p:pic>
                    <p:nvPicPr>
                      <p:cNvPr id="0" name=""/>
                      <p:cNvPicPr/>
                      <p:nvPr/>
                    </p:nvPicPr>
                    <p:blipFill>
                      <a:blip r:embed="rId6"/>
                      <a:stretch>
                        <a:fillRect/>
                      </a:stretch>
                    </p:blipFill>
                    <p:spPr>
                      <a:xfrm>
                        <a:off x="2286000" y="3348037"/>
                        <a:ext cx="914400" cy="771525"/>
                      </a:xfrm>
                      <a:prstGeom prst="rect">
                        <a:avLst/>
                      </a:prstGeom>
                    </p:spPr>
                  </p:pic>
                </p:oleObj>
              </mc:Fallback>
            </mc:AlternateContent>
          </a:graphicData>
        </a:graphic>
      </p:graphicFrame>
      <p:sp>
        <p:nvSpPr>
          <p:cNvPr id="18" name="Title 2"/>
          <p:cNvSpPr txBox="1">
            <a:spLocks/>
          </p:cNvSpPr>
          <p:nvPr/>
        </p:nvSpPr>
        <p:spPr>
          <a:xfrm>
            <a:off x="304800" y="4572000"/>
            <a:ext cx="2895600" cy="8382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32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dirty="0" smtClean="0"/>
              <a:t>EASI File</a:t>
            </a:r>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val="753530913"/>
              </p:ext>
            </p:extLst>
          </p:nvPr>
        </p:nvGraphicFramePr>
        <p:xfrm>
          <a:off x="2362200" y="4876800"/>
          <a:ext cx="647700" cy="685800"/>
        </p:xfrm>
        <a:graphic>
          <a:graphicData uri="http://schemas.openxmlformats.org/presentationml/2006/ole">
            <mc:AlternateContent xmlns:mc="http://schemas.openxmlformats.org/markup-compatibility/2006">
              <mc:Choice xmlns:v="urn:schemas-microsoft-com:vml" Requires="v">
                <p:oleObj spid="_x0000_s1129" name="Packager Shell Object" showAsIcon="1" r:id="rId7" imgW="647280" imgH="685800" progId="Package">
                  <p:embed/>
                </p:oleObj>
              </mc:Choice>
              <mc:Fallback>
                <p:oleObj name="Packager Shell Object" showAsIcon="1" r:id="rId7" imgW="647280" imgH="685800" progId="Package">
                  <p:embed/>
                  <p:pic>
                    <p:nvPicPr>
                      <p:cNvPr id="0" name=""/>
                      <p:cNvPicPr/>
                      <p:nvPr/>
                    </p:nvPicPr>
                    <p:blipFill>
                      <a:blip r:embed="rId8"/>
                      <a:stretch>
                        <a:fillRect/>
                      </a:stretch>
                    </p:blipFill>
                    <p:spPr>
                      <a:xfrm>
                        <a:off x="2362200" y="4876800"/>
                        <a:ext cx="647700" cy="685800"/>
                      </a:xfrm>
                      <a:prstGeom prst="rect">
                        <a:avLst/>
                      </a:prstGeom>
                    </p:spPr>
                  </p:pic>
                </p:oleObj>
              </mc:Fallback>
            </mc:AlternateContent>
          </a:graphicData>
        </a:graphic>
      </p:graphicFrame>
      <p:pic>
        <p:nvPicPr>
          <p:cNvPr id="8" name="Picture 1" descr="EASI Logo - Smal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063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81200"/>
            <a:ext cx="8077199" cy="4144963"/>
          </a:xfrm>
        </p:spPr>
        <p:txBody>
          <a:bodyPr>
            <a:normAutofit fontScale="62500" lnSpcReduction="20000"/>
          </a:bodyPr>
          <a:lstStyle/>
          <a:p>
            <a:pPr marL="0" indent="0">
              <a:buNone/>
            </a:pPr>
            <a:r>
              <a:rPr lang="en-US" dirty="0"/>
              <a:t>Currently on the 810 document, the purchase order number is a required field and is at the header </a:t>
            </a:r>
            <a:r>
              <a:rPr lang="en-US" dirty="0" smtClean="0"/>
              <a:t>level.</a:t>
            </a:r>
            <a:endParaRPr lang="en-US" dirty="0"/>
          </a:p>
          <a:p>
            <a:pPr marL="0" indent="0">
              <a:buNone/>
            </a:pPr>
            <a:r>
              <a:rPr lang="en-US" dirty="0"/>
              <a:t> </a:t>
            </a:r>
          </a:p>
          <a:p>
            <a:pPr marL="0" indent="0">
              <a:buNone/>
            </a:pPr>
            <a:r>
              <a:rPr lang="en-US" dirty="0"/>
              <a:t>15	Buyers Purchase Order Number	Buyer's original Purchase Order Number	C0020287	R	AN	1/22	 </a:t>
            </a:r>
          </a:p>
          <a:p>
            <a:pPr marL="0" indent="0">
              <a:buNone/>
            </a:pPr>
            <a:r>
              <a:rPr lang="en-US" dirty="0" smtClean="0"/>
              <a:t>For </a:t>
            </a:r>
            <a:r>
              <a:rPr lang="en-US" dirty="0"/>
              <a:t>any mills  </a:t>
            </a:r>
            <a:r>
              <a:rPr lang="en-US" dirty="0" smtClean="0"/>
              <a:t>who consolidate </a:t>
            </a:r>
            <a:r>
              <a:rPr lang="en-US" dirty="0"/>
              <a:t>orders when shipping/invoicing and/or for daily consolidated invoices for drop ships, they currently cannot use this standard to provide an 810 document.  </a:t>
            </a:r>
          </a:p>
          <a:p>
            <a:pPr marL="0" indent="0">
              <a:buNone/>
            </a:pPr>
            <a:endParaRPr lang="en-US" dirty="0"/>
          </a:p>
          <a:p>
            <a:pPr marL="0" indent="0">
              <a:buNone/>
            </a:pPr>
            <a:r>
              <a:rPr lang="en-US" dirty="0"/>
              <a:t>Proposal:</a:t>
            </a:r>
          </a:p>
          <a:p>
            <a:pPr marL="0" indent="0">
              <a:buNone/>
            </a:pPr>
            <a:r>
              <a:rPr lang="en-US" dirty="0"/>
              <a:t> </a:t>
            </a:r>
          </a:p>
          <a:p>
            <a:pPr lvl="1"/>
            <a:r>
              <a:rPr lang="en-US" dirty="0"/>
              <a:t>Change the existing header field to be optional</a:t>
            </a:r>
            <a:r>
              <a:rPr lang="en-US" dirty="0" smtClean="0"/>
              <a:t>. </a:t>
            </a:r>
            <a:endParaRPr lang="en-US" dirty="0"/>
          </a:p>
          <a:p>
            <a:pPr lvl="1"/>
            <a:r>
              <a:rPr lang="en-US" dirty="0"/>
              <a:t>Add a new field at the detail level to store the Buyers Purchase Order Number as optional.  This will allow lines from multiple purchase </a:t>
            </a:r>
            <a:r>
              <a:rPr lang="en-US" dirty="0" smtClean="0"/>
              <a:t>orders to be  </a:t>
            </a:r>
            <a:r>
              <a:rPr lang="en-US" dirty="0"/>
              <a:t>included </a:t>
            </a:r>
            <a:r>
              <a:rPr lang="en-US" dirty="0" smtClean="0"/>
              <a:t>on </a:t>
            </a:r>
            <a:r>
              <a:rPr lang="en-US" dirty="0"/>
              <a:t>one invoice.  This is especially of value for consolidated drop ship invoices as it minimizes the number of invoices that need to be created and managed</a:t>
            </a:r>
            <a:r>
              <a:rPr lang="en-US" dirty="0" smtClean="0"/>
              <a:t>. </a:t>
            </a:r>
            <a:endParaRPr lang="en-US" dirty="0"/>
          </a:p>
          <a:p>
            <a:pPr lvl="1"/>
            <a:r>
              <a:rPr lang="en-US" dirty="0"/>
              <a:t>By implementing this change it will allow the mill to create the 810 to match the way that they ship/invoice their customer.  It will also allow the customer to adopt the 810 for one-to-one invoices as well as consolidated invoices.</a:t>
            </a:r>
          </a:p>
          <a:p>
            <a:endParaRPr lang="en-US" dirty="0"/>
          </a:p>
        </p:txBody>
      </p:sp>
      <p:sp>
        <p:nvSpPr>
          <p:cNvPr id="3" name="Title 2"/>
          <p:cNvSpPr>
            <a:spLocks noGrp="1"/>
          </p:cNvSpPr>
          <p:nvPr>
            <p:ph type="title"/>
          </p:nvPr>
        </p:nvSpPr>
        <p:spPr/>
        <p:txBody>
          <a:bodyPr>
            <a:normAutofit fontScale="90000"/>
          </a:bodyPr>
          <a:lstStyle/>
          <a:p>
            <a:r>
              <a:rPr lang="en-US" dirty="0" smtClean="0"/>
              <a:t>810  - Proposal to adopt a PO level version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73000469"/>
              </p:ext>
            </p:extLst>
          </p:nvPr>
        </p:nvGraphicFramePr>
        <p:xfrm>
          <a:off x="990600" y="5715000"/>
          <a:ext cx="1371600" cy="771525"/>
        </p:xfrm>
        <a:graphic>
          <a:graphicData uri="http://schemas.openxmlformats.org/presentationml/2006/ole">
            <mc:AlternateContent xmlns:mc="http://schemas.openxmlformats.org/markup-compatibility/2006">
              <mc:Choice xmlns:v="urn:schemas-microsoft-com:vml" Requires="v">
                <p:oleObj spid="_x0000_s5141" name="Worksheet" showAsIcon="1" r:id="rId3" imgW="914400" imgH="771480" progId="Excel.Sheet.8">
                  <p:embed/>
                </p:oleObj>
              </mc:Choice>
              <mc:Fallback>
                <p:oleObj name="Worksheet" showAsIcon="1" r:id="rId3" imgW="914400" imgH="771480" progId="Excel.Sheet.8">
                  <p:embed/>
                  <p:pic>
                    <p:nvPicPr>
                      <p:cNvPr id="0" name=""/>
                      <p:cNvPicPr/>
                      <p:nvPr/>
                    </p:nvPicPr>
                    <p:blipFill>
                      <a:blip r:embed="rId4"/>
                      <a:stretch>
                        <a:fillRect/>
                      </a:stretch>
                    </p:blipFill>
                    <p:spPr>
                      <a:xfrm>
                        <a:off x="990600" y="5715000"/>
                        <a:ext cx="1371600" cy="771525"/>
                      </a:xfrm>
                      <a:prstGeom prst="rect">
                        <a:avLst/>
                      </a:prstGeom>
                    </p:spPr>
                  </p:pic>
                </p:oleObj>
              </mc:Fallback>
            </mc:AlternateContent>
          </a:graphicData>
        </a:graphic>
      </p:graphicFrame>
      <p:pic>
        <p:nvPicPr>
          <p:cNvPr id="6" name="Picture 1" descr="EASI Logo - 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901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1"/>
            <a:ext cx="8458199" cy="2057400"/>
          </a:xfrm>
        </p:spPr>
        <p:txBody>
          <a:bodyPr/>
          <a:lstStyle/>
          <a:p>
            <a:pPr marL="0" indent="0">
              <a:buNone/>
            </a:pPr>
            <a:r>
              <a:rPr lang="en-US" dirty="0" smtClean="0"/>
              <a:t>The intent of this standard is to provide confirmation to the Mill/Manufacturer of the shipments which have been physically received in to the Distributor’s warehouse and is available for sale .   It will assist the mills in identifying what is truly in transit to the warehouse.</a:t>
            </a:r>
          </a:p>
          <a:p>
            <a:pPr marL="0" indent="0">
              <a:buNone/>
            </a:pPr>
            <a:endParaRPr lang="en-US" dirty="0"/>
          </a:p>
          <a:p>
            <a:pPr marL="0" indent="0">
              <a:buNone/>
            </a:pPr>
            <a:endParaRPr lang="en-US" dirty="0" smtClean="0"/>
          </a:p>
          <a:p>
            <a:pPr marL="0" indent="0">
              <a:buNone/>
            </a:pPr>
            <a:endParaRPr lang="en-US" dirty="0"/>
          </a:p>
        </p:txBody>
      </p:sp>
      <p:sp>
        <p:nvSpPr>
          <p:cNvPr id="3" name="Title 2"/>
          <p:cNvSpPr>
            <a:spLocks noGrp="1"/>
          </p:cNvSpPr>
          <p:nvPr>
            <p:ph type="title"/>
          </p:nvPr>
        </p:nvSpPr>
        <p:spPr>
          <a:xfrm>
            <a:off x="457200" y="338328"/>
            <a:ext cx="8229600" cy="804672"/>
          </a:xfrm>
        </p:spPr>
        <p:txBody>
          <a:bodyPr>
            <a:normAutofit fontScale="90000"/>
          </a:bodyPr>
          <a:lstStyle/>
          <a:p>
            <a:r>
              <a:rPr lang="en-US" dirty="0" smtClean="0"/>
              <a:t>Inventory Receipt Advice</a:t>
            </a:r>
            <a:br>
              <a:rPr lang="en-US" dirty="0" smtClean="0"/>
            </a:br>
            <a:endParaRPr lang="en-US" dirty="0"/>
          </a:p>
        </p:txBody>
      </p:sp>
      <p:pic>
        <p:nvPicPr>
          <p:cNvPr id="5"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4648200"/>
            <a:ext cx="8822161" cy="1752600"/>
          </a:xfrm>
          <a:prstGeom prst="rect">
            <a:avLst/>
          </a:prstGeom>
        </p:spPr>
      </p:pic>
    </p:spTree>
    <p:extLst>
      <p:ext uri="{BB962C8B-B14F-4D97-AF65-F5344CB8AC3E}">
        <p14:creationId xmlns:p14="http://schemas.microsoft.com/office/powerpoint/2010/main" val="3246656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0"/>
            <a:ext cx="8458199" cy="3809999"/>
          </a:xfrm>
        </p:spPr>
        <p:txBody>
          <a:bodyPr>
            <a:normAutofit fontScale="92500"/>
          </a:bodyPr>
          <a:lstStyle/>
          <a:p>
            <a:pPr marL="0" indent="0">
              <a:buNone/>
            </a:pPr>
            <a:r>
              <a:rPr lang="en-US" dirty="0" smtClean="0"/>
              <a:t>861 Discussion Points</a:t>
            </a:r>
          </a:p>
          <a:p>
            <a:r>
              <a:rPr lang="en-US" dirty="0" smtClean="0"/>
              <a:t>Does a summary advice work for the group?</a:t>
            </a:r>
          </a:p>
          <a:p>
            <a:r>
              <a:rPr lang="en-US" dirty="0" smtClean="0"/>
              <a:t>Should a carton level IRA standard be pursued?  </a:t>
            </a:r>
          </a:p>
          <a:p>
            <a:pPr lvl="1"/>
            <a:r>
              <a:rPr lang="en-US" dirty="0" smtClean="0"/>
              <a:t>Another standard or a v2.0 861?</a:t>
            </a:r>
          </a:p>
          <a:p>
            <a:r>
              <a:rPr lang="en-US" dirty="0" smtClean="0"/>
              <a:t>Clarify the group’s understanding of the word “receipt” </a:t>
            </a:r>
          </a:p>
          <a:p>
            <a:pPr lvl="1"/>
            <a:r>
              <a:rPr lang="en-US" dirty="0" smtClean="0"/>
              <a:t>ATS/Posted to Inventory</a:t>
            </a:r>
          </a:p>
          <a:p>
            <a:pPr lvl="1"/>
            <a:r>
              <a:rPr lang="en-US" dirty="0" smtClean="0"/>
              <a:t>Potential Issue - Do members post ASN’s completely or in batches?</a:t>
            </a:r>
          </a:p>
          <a:p>
            <a:r>
              <a:rPr lang="en-US" dirty="0" smtClean="0"/>
              <a:t>Shortages/Overages – Use Acknowledgement Code “E”?</a:t>
            </a:r>
          </a:p>
          <a:p>
            <a:r>
              <a:rPr lang="en-US" dirty="0" smtClean="0"/>
              <a:t>What scenarios would prompt an “Rejected” advice?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3" name="Title 2"/>
          <p:cNvSpPr>
            <a:spLocks noGrp="1"/>
          </p:cNvSpPr>
          <p:nvPr>
            <p:ph type="title"/>
          </p:nvPr>
        </p:nvSpPr>
        <p:spPr>
          <a:xfrm>
            <a:off x="457200" y="338328"/>
            <a:ext cx="8229600" cy="804672"/>
          </a:xfrm>
        </p:spPr>
        <p:txBody>
          <a:bodyPr>
            <a:normAutofit fontScale="90000"/>
          </a:bodyPr>
          <a:lstStyle/>
          <a:p>
            <a:r>
              <a:rPr lang="en-US" dirty="0" smtClean="0"/>
              <a:t>Inventory Receipt Advice</a:t>
            </a:r>
            <a:br>
              <a:rPr lang="en-US" dirty="0" smtClean="0"/>
            </a:br>
            <a:endParaRPr lang="en-US" dirty="0"/>
          </a:p>
        </p:txBody>
      </p:sp>
      <p:pic>
        <p:nvPicPr>
          <p:cNvPr id="5"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816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90800"/>
            <a:ext cx="7408333" cy="3535363"/>
          </a:xfrm>
        </p:spPr>
        <p:txBody>
          <a:bodyPr>
            <a:normAutofit/>
          </a:bodyPr>
          <a:lstStyle/>
          <a:p>
            <a:r>
              <a:rPr lang="en-US" sz="1700" dirty="0"/>
              <a:t>The EASI Standard Product Locator URL Link convention is designed to be implemented on Manufacturer product locator websites to link site visitors to Wholesaler/Distributor product detail web pages.  The intention of the standard is to reduce the required steps for end customers to locate product availability across the Distribution channel and place the order for the product from their desired Distributor.</a:t>
            </a:r>
          </a:p>
          <a:p>
            <a:pPr lvl="1"/>
            <a:endParaRPr lang="en-US" sz="1500" b="1" i="1" dirty="0" smtClean="0"/>
          </a:p>
          <a:p>
            <a:pPr lvl="1"/>
            <a:r>
              <a:rPr lang="en-US" sz="1500" b="1" i="1" dirty="0" smtClean="0"/>
              <a:t>The </a:t>
            </a:r>
            <a:r>
              <a:rPr lang="en-US" sz="1500" b="1" i="1" dirty="0"/>
              <a:t>purpose of the Product Locator URL Link standard is to improve the end customer’s experience and increase sales by removing unnecessary steps within a common purchasing path.</a:t>
            </a:r>
          </a:p>
          <a:p>
            <a:endParaRPr lang="en-US" dirty="0" smtClean="0"/>
          </a:p>
          <a:p>
            <a:pPr marL="0" indent="0">
              <a:buNone/>
            </a:pPr>
            <a:endParaRPr lang="en-US" dirty="0"/>
          </a:p>
        </p:txBody>
      </p:sp>
      <p:sp>
        <p:nvSpPr>
          <p:cNvPr id="3" name="Title 2"/>
          <p:cNvSpPr>
            <a:spLocks noGrp="1"/>
          </p:cNvSpPr>
          <p:nvPr>
            <p:ph type="title"/>
          </p:nvPr>
        </p:nvSpPr>
        <p:spPr>
          <a:xfrm>
            <a:off x="457200" y="304800"/>
            <a:ext cx="8229600" cy="1252728"/>
          </a:xfrm>
        </p:spPr>
        <p:txBody>
          <a:bodyPr/>
          <a:lstStyle/>
          <a:p>
            <a:r>
              <a:rPr lang="en-US" dirty="0" smtClean="0"/>
              <a:t>Product Locator URL Standard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16443346"/>
              </p:ext>
            </p:extLst>
          </p:nvPr>
        </p:nvGraphicFramePr>
        <p:xfrm>
          <a:off x="4191000" y="5334000"/>
          <a:ext cx="914400" cy="771525"/>
        </p:xfrm>
        <a:graphic>
          <a:graphicData uri="http://schemas.openxmlformats.org/presentationml/2006/ole">
            <mc:AlternateContent xmlns:mc="http://schemas.openxmlformats.org/markup-compatibility/2006">
              <mc:Choice xmlns:v="urn:schemas-microsoft-com:vml" Requires="v">
                <p:oleObj spid="_x0000_s7189"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191000" y="5334000"/>
                        <a:ext cx="914400" cy="771525"/>
                      </a:xfrm>
                      <a:prstGeom prst="rect">
                        <a:avLst/>
                      </a:prstGeom>
                    </p:spPr>
                  </p:pic>
                </p:oleObj>
              </mc:Fallback>
            </mc:AlternateContent>
          </a:graphicData>
        </a:graphic>
      </p:graphicFrame>
      <p:pic>
        <p:nvPicPr>
          <p:cNvPr id="6" name="Picture 1" descr="EASI Logo - 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569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98182" y="2819400"/>
            <a:ext cx="2328333" cy="609600"/>
          </a:xfrm>
        </p:spPr>
        <p:txBody>
          <a:bodyPr>
            <a:normAutofit/>
          </a:bodyPr>
          <a:lstStyle/>
          <a:p>
            <a:pPr marL="0" indent="0" algn="ctr">
              <a:buNone/>
            </a:pPr>
            <a:r>
              <a:rPr lang="en-US" sz="1600" dirty="0" smtClean="0"/>
              <a:t>Distributor Website Product Page</a:t>
            </a:r>
            <a:endParaRPr lang="en-US" sz="1600" dirty="0"/>
          </a:p>
        </p:txBody>
      </p:sp>
      <p:sp>
        <p:nvSpPr>
          <p:cNvPr id="3" name="Title 2"/>
          <p:cNvSpPr>
            <a:spLocks noGrp="1"/>
          </p:cNvSpPr>
          <p:nvPr>
            <p:ph type="title"/>
          </p:nvPr>
        </p:nvSpPr>
        <p:spPr>
          <a:xfrm>
            <a:off x="457200" y="304800"/>
            <a:ext cx="8229600" cy="1252728"/>
          </a:xfrm>
        </p:spPr>
        <p:txBody>
          <a:bodyPr/>
          <a:lstStyle/>
          <a:p>
            <a:r>
              <a:rPr lang="en-US" dirty="0" smtClean="0"/>
              <a:t>Product Locator URL Standard</a:t>
            </a:r>
            <a:endParaRPr lang="en-US" dirty="0"/>
          </a:p>
        </p:txBody>
      </p:sp>
      <p:sp>
        <p:nvSpPr>
          <p:cNvPr id="6" name="Content Placeholder 1"/>
          <p:cNvSpPr txBox="1">
            <a:spLocks/>
          </p:cNvSpPr>
          <p:nvPr/>
        </p:nvSpPr>
        <p:spPr>
          <a:xfrm>
            <a:off x="304800" y="2667000"/>
            <a:ext cx="2709333" cy="60959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fontAlgn="auto">
              <a:spcAft>
                <a:spcPts val="0"/>
              </a:spcAft>
              <a:buFont typeface="Symbol" pitchFamily="18" charset="2"/>
              <a:buNone/>
            </a:pPr>
            <a:r>
              <a:rPr lang="en-US" sz="1600" dirty="0" smtClean="0"/>
              <a:t>Screen printer Looking for Product</a:t>
            </a:r>
            <a:endParaRPr lang="en-US" sz="1600" dirty="0"/>
          </a:p>
        </p:txBody>
      </p:sp>
      <p:sp>
        <p:nvSpPr>
          <p:cNvPr id="7" name="Content Placeholder 1"/>
          <p:cNvSpPr txBox="1">
            <a:spLocks/>
          </p:cNvSpPr>
          <p:nvPr/>
        </p:nvSpPr>
        <p:spPr>
          <a:xfrm>
            <a:off x="3020202" y="2735108"/>
            <a:ext cx="2328333" cy="6096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fontAlgn="auto">
              <a:spcAft>
                <a:spcPts val="0"/>
              </a:spcAft>
              <a:buFont typeface="Symbol" pitchFamily="18" charset="2"/>
              <a:buNone/>
            </a:pPr>
            <a:r>
              <a:rPr lang="en-US" sz="1600" dirty="0" smtClean="0"/>
              <a:t>Manufacturer Website Product Locator</a:t>
            </a:r>
            <a:endParaRPr lang="en-US" sz="1600" dirty="0"/>
          </a:p>
        </p:txBody>
      </p:sp>
      <p:sp>
        <p:nvSpPr>
          <p:cNvPr id="4" name="Right Arrow 3"/>
          <p:cNvSpPr/>
          <p:nvPr/>
        </p:nvSpPr>
        <p:spPr>
          <a:xfrm>
            <a:off x="1447800" y="3694408"/>
            <a:ext cx="67187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5820823" y="3694408"/>
            <a:ext cx="73237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1"/>
          <p:cNvSpPr txBox="1">
            <a:spLocks/>
          </p:cNvSpPr>
          <p:nvPr/>
        </p:nvSpPr>
        <p:spPr>
          <a:xfrm>
            <a:off x="3014133" y="3542008"/>
            <a:ext cx="2709333" cy="60959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fontAlgn="auto">
              <a:spcAft>
                <a:spcPts val="0"/>
              </a:spcAft>
              <a:buFont typeface="Symbol" pitchFamily="18" charset="2"/>
              <a:buNone/>
            </a:pPr>
            <a:r>
              <a:rPr lang="en-US" sz="1600" dirty="0" smtClean="0"/>
              <a:t>Screen printer Finds a nearby Distributor with Stock</a:t>
            </a:r>
            <a:endParaRPr lang="en-US" sz="1600" dirty="0"/>
          </a:p>
        </p:txBody>
      </p:sp>
      <p:sp>
        <p:nvSpPr>
          <p:cNvPr id="10" name="Content Placeholder 1"/>
          <p:cNvSpPr txBox="1">
            <a:spLocks/>
          </p:cNvSpPr>
          <p:nvPr/>
        </p:nvSpPr>
        <p:spPr>
          <a:xfrm>
            <a:off x="6705600" y="3542008"/>
            <a:ext cx="2328333" cy="6096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fontAlgn="auto">
              <a:spcAft>
                <a:spcPts val="0"/>
              </a:spcAft>
              <a:buFont typeface="Symbol" pitchFamily="18" charset="2"/>
              <a:buNone/>
            </a:pPr>
            <a:r>
              <a:rPr lang="en-US" sz="1600" dirty="0" smtClean="0"/>
              <a:t>Screen printer purchases the product</a:t>
            </a:r>
            <a:endParaRPr lang="en-US" sz="1600" dirty="0"/>
          </a:p>
        </p:txBody>
      </p:sp>
      <p:sp>
        <p:nvSpPr>
          <p:cNvPr id="11" name="Content Placeholder 1"/>
          <p:cNvSpPr txBox="1">
            <a:spLocks/>
          </p:cNvSpPr>
          <p:nvPr/>
        </p:nvSpPr>
        <p:spPr>
          <a:xfrm>
            <a:off x="429069" y="1981200"/>
            <a:ext cx="2709333" cy="609599"/>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auto">
              <a:spcAft>
                <a:spcPts val="0"/>
              </a:spcAft>
              <a:buFont typeface="Symbol" pitchFamily="18" charset="2"/>
              <a:buNone/>
            </a:pPr>
            <a:r>
              <a:rPr lang="en-US" sz="1600" b="1" dirty="0" smtClean="0"/>
              <a:t>Example Process Flow</a:t>
            </a:r>
            <a:endParaRPr lang="en-US" sz="1600" b="1" dirty="0"/>
          </a:p>
        </p:txBody>
      </p:sp>
      <p:pic>
        <p:nvPicPr>
          <p:cNvPr id="12"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801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90800"/>
            <a:ext cx="7408333" cy="3535363"/>
          </a:xfrm>
        </p:spPr>
        <p:txBody>
          <a:bodyPr>
            <a:normAutofit/>
          </a:bodyPr>
          <a:lstStyle/>
          <a:p>
            <a:r>
              <a:rPr lang="en-US" dirty="0" smtClean="0"/>
              <a:t>The standard defines the construction elements of the URL (web address)</a:t>
            </a:r>
          </a:p>
          <a:p>
            <a:r>
              <a:rPr lang="en-US" dirty="0" smtClean="0"/>
              <a:t>Utilizes our existing GTIN standard</a:t>
            </a:r>
          </a:p>
          <a:p>
            <a:r>
              <a:rPr lang="en-US" dirty="0" smtClean="0"/>
              <a:t>Standardizes this connection so trading partners do not need to customize each connection</a:t>
            </a:r>
          </a:p>
          <a:p>
            <a:r>
              <a:rPr lang="en-US" dirty="0" smtClean="0"/>
              <a:t>Flexible enough to handle many possible scenarios - namely style or style/color linking.</a:t>
            </a:r>
            <a:endParaRPr lang="en-US" dirty="0"/>
          </a:p>
        </p:txBody>
      </p:sp>
      <p:sp>
        <p:nvSpPr>
          <p:cNvPr id="3" name="Title 2"/>
          <p:cNvSpPr>
            <a:spLocks noGrp="1"/>
          </p:cNvSpPr>
          <p:nvPr>
            <p:ph type="title"/>
          </p:nvPr>
        </p:nvSpPr>
        <p:spPr>
          <a:xfrm>
            <a:off x="457200" y="304800"/>
            <a:ext cx="8229600" cy="1252728"/>
          </a:xfrm>
        </p:spPr>
        <p:txBody>
          <a:bodyPr/>
          <a:lstStyle/>
          <a:p>
            <a:r>
              <a:rPr lang="en-US" dirty="0" smtClean="0"/>
              <a:t>Product Locator URL Standard</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092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90800"/>
            <a:ext cx="7408333" cy="3535363"/>
          </a:xfrm>
        </p:spPr>
        <p:txBody>
          <a:bodyPr>
            <a:normAutofit lnSpcReduction="10000"/>
          </a:bodyPr>
          <a:lstStyle/>
          <a:p>
            <a:r>
              <a:rPr lang="en-US" dirty="0" smtClean="0"/>
              <a:t>URL Construct: </a:t>
            </a:r>
          </a:p>
          <a:p>
            <a:pPr lvl="1"/>
            <a:r>
              <a:rPr lang="en-US" dirty="0"/>
              <a:t>&lt;Base URL&gt;&lt;GTIN Query String&gt;</a:t>
            </a:r>
          </a:p>
          <a:p>
            <a:pPr lvl="1"/>
            <a:endParaRPr lang="en-US" dirty="0" smtClean="0"/>
          </a:p>
          <a:p>
            <a:r>
              <a:rPr lang="en-US" dirty="0" smtClean="0"/>
              <a:t>Example:</a:t>
            </a:r>
          </a:p>
          <a:p>
            <a:pPr lvl="1"/>
            <a:r>
              <a:rPr lang="en-US" sz="1600" dirty="0"/>
              <a:t>http://www.abcdistribution.com/product/gtintranslator?=12345678901234</a:t>
            </a:r>
          </a:p>
          <a:p>
            <a:pPr lvl="1"/>
            <a:endParaRPr lang="en-US" dirty="0" smtClean="0"/>
          </a:p>
          <a:p>
            <a:r>
              <a:rPr lang="en-US" dirty="0" smtClean="0"/>
              <a:t>Requires effort from both Trading Partners</a:t>
            </a:r>
          </a:p>
          <a:p>
            <a:pPr lvl="1"/>
            <a:r>
              <a:rPr lang="en-US" dirty="0" smtClean="0"/>
              <a:t>Manufacturers need to be able to create/deliver the url</a:t>
            </a:r>
          </a:p>
          <a:p>
            <a:pPr lvl="1"/>
            <a:r>
              <a:rPr lang="en-US" dirty="0" smtClean="0"/>
              <a:t>Distributors need to be able to translate/redirect the url</a:t>
            </a:r>
            <a:endParaRPr lang="en-US" dirty="0"/>
          </a:p>
        </p:txBody>
      </p:sp>
      <p:sp>
        <p:nvSpPr>
          <p:cNvPr id="3" name="Title 2"/>
          <p:cNvSpPr>
            <a:spLocks noGrp="1"/>
          </p:cNvSpPr>
          <p:nvPr>
            <p:ph type="title"/>
          </p:nvPr>
        </p:nvSpPr>
        <p:spPr>
          <a:xfrm>
            <a:off x="457200" y="304800"/>
            <a:ext cx="8229600" cy="1252728"/>
          </a:xfrm>
        </p:spPr>
        <p:txBody>
          <a:bodyPr/>
          <a:lstStyle/>
          <a:p>
            <a:r>
              <a:rPr lang="en-US" dirty="0" smtClean="0"/>
              <a:t>Product Locator URL Standard</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209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388" y="2362200"/>
            <a:ext cx="8381999" cy="4221163"/>
          </a:xfrm>
        </p:spPr>
        <p:txBody>
          <a:bodyPr>
            <a:normAutofit fontScale="92500"/>
          </a:bodyPr>
          <a:lstStyle/>
          <a:p>
            <a:r>
              <a:rPr lang="en-US" dirty="0" smtClean="0"/>
              <a:t>Instructions/Policy </a:t>
            </a:r>
            <a:r>
              <a:rPr lang="en-US" dirty="0"/>
              <a:t>– </a:t>
            </a:r>
            <a:r>
              <a:rPr lang="en-US" dirty="0" smtClean="0"/>
              <a:t>Drop ship </a:t>
            </a:r>
            <a:r>
              <a:rPr lang="en-US" dirty="0"/>
              <a:t>POS Reporting Backdating Issues</a:t>
            </a:r>
          </a:p>
          <a:p>
            <a:r>
              <a:rPr lang="en-US" dirty="0"/>
              <a:t>New Field – 852 POS File – Return Qty Field (no longer include as negative sold qty)</a:t>
            </a:r>
          </a:p>
          <a:p>
            <a:r>
              <a:rPr lang="en-US" dirty="0"/>
              <a:t>Clarify SCAC and Delivery Service Code (conditional) requirements for LTL shipments</a:t>
            </a:r>
          </a:p>
          <a:p>
            <a:r>
              <a:rPr lang="en-US" dirty="0"/>
              <a:t>Investigative – Returns Information – method for getting more immediate feedback on reasons for product returns – so mills can react more quickly</a:t>
            </a:r>
          </a:p>
          <a:p>
            <a:r>
              <a:rPr lang="en-US" dirty="0"/>
              <a:t>Meeting Registration Process – Is it currently easy enough to register or should we provide an online registration/payment option (could also be used for new member sign up)</a:t>
            </a:r>
          </a:p>
          <a:p>
            <a:endParaRPr lang="en-US" dirty="0"/>
          </a:p>
        </p:txBody>
      </p:sp>
      <p:sp>
        <p:nvSpPr>
          <p:cNvPr id="3" name="Title 2"/>
          <p:cNvSpPr>
            <a:spLocks noGrp="1"/>
          </p:cNvSpPr>
          <p:nvPr>
            <p:ph type="title"/>
          </p:nvPr>
        </p:nvSpPr>
        <p:spPr/>
        <p:txBody>
          <a:bodyPr/>
          <a:lstStyle/>
          <a:p>
            <a:r>
              <a:rPr lang="en-US" dirty="0" smtClean="0"/>
              <a:t>Discussion Items</a:t>
            </a:r>
            <a:endParaRPr lang="en-US" dirty="0"/>
          </a:p>
        </p:txBody>
      </p:sp>
      <p:pic>
        <p:nvPicPr>
          <p:cNvPr id="4"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57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6"/>
          <p:cNvSpPr txBox="1">
            <a:spLocks noChangeArrowheads="1"/>
          </p:cNvSpPr>
          <p:nvPr/>
        </p:nvSpPr>
        <p:spPr bwMode="auto">
          <a:xfrm>
            <a:off x="914400" y="762000"/>
            <a:ext cx="615553" cy="5791200"/>
          </a:xfrm>
          <a:prstGeom prst="rect">
            <a:avLst/>
          </a:prstGeom>
          <a:noFill/>
          <a:ln w="9525">
            <a:noFill/>
            <a:miter lim="800000"/>
            <a:headEnd/>
            <a:tailEnd/>
          </a:ln>
          <a:scene3d>
            <a:camera prst="orthographicFront">
              <a:rot lat="0" lon="300000" rev="0"/>
            </a:camera>
            <a:lightRig rig="threePt" dir="t"/>
          </a:scene3d>
        </p:spPr>
        <p:txBody>
          <a:bodyPr vert="vert270" wrap="square">
            <a:spAutoFit/>
          </a:bodyPr>
          <a:lstStyle/>
          <a:p>
            <a:r>
              <a:rPr lang="en-US" sz="2000" b="1" dirty="0" smtClean="0"/>
              <a:t>               </a:t>
            </a:r>
            <a:r>
              <a:rPr lang="en-US" sz="2800" b="1" dirty="0" smtClean="0"/>
              <a:t>Annual </a:t>
            </a:r>
            <a:r>
              <a:rPr lang="en-US" sz="2800" b="1" dirty="0"/>
              <a:t>Financial Report</a:t>
            </a:r>
          </a:p>
        </p:txBody>
      </p:sp>
      <p:graphicFrame>
        <p:nvGraphicFramePr>
          <p:cNvPr id="3" name="Object 2"/>
          <p:cNvGraphicFramePr>
            <a:graphicFrameLocks noChangeAspect="1"/>
          </p:cNvGraphicFramePr>
          <p:nvPr>
            <p:extLst>
              <p:ext uri="{D42A27DB-BD31-4B8C-83A1-F6EECF244321}">
                <p14:modId xmlns:p14="http://schemas.microsoft.com/office/powerpoint/2010/main" val="2836105527"/>
              </p:ext>
            </p:extLst>
          </p:nvPr>
        </p:nvGraphicFramePr>
        <p:xfrm>
          <a:off x="2089150" y="104775"/>
          <a:ext cx="6826250" cy="6648450"/>
        </p:xfrm>
        <a:graphic>
          <a:graphicData uri="http://schemas.openxmlformats.org/presentationml/2006/ole">
            <mc:AlternateContent xmlns:mc="http://schemas.openxmlformats.org/markup-compatibility/2006">
              <mc:Choice xmlns:v="urn:schemas-microsoft-com:vml" Requires="v">
                <p:oleObj spid="_x0000_s10244" name="Worksheet" r:id="rId3" imgW="5951137" imgH="7970616" progId="Excel.Sheet.8">
                  <p:embed/>
                </p:oleObj>
              </mc:Choice>
              <mc:Fallback>
                <p:oleObj name="Worksheet" r:id="rId3" imgW="5951137" imgH="7970616" progId="Excel.Sheet.8">
                  <p:embed/>
                  <p:pic>
                    <p:nvPicPr>
                      <p:cNvPr id="0" name=""/>
                      <p:cNvPicPr/>
                      <p:nvPr/>
                    </p:nvPicPr>
                    <p:blipFill>
                      <a:blip r:embed="rId4"/>
                      <a:stretch>
                        <a:fillRect/>
                      </a:stretch>
                    </p:blipFill>
                    <p:spPr>
                      <a:xfrm>
                        <a:off x="2089150" y="104775"/>
                        <a:ext cx="6826250" cy="6648450"/>
                      </a:xfrm>
                      <a:prstGeom prst="rect">
                        <a:avLst/>
                      </a:prstGeom>
                      <a:solidFill>
                        <a:schemeClr val="bg1"/>
                      </a:solidFill>
                    </p:spPr>
                  </p:pic>
                </p:oleObj>
              </mc:Fallback>
            </mc:AlternateContent>
          </a:graphicData>
        </a:graphic>
      </p:graphicFrame>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24092" r="2230" b="9510"/>
          <a:stretch/>
        </p:blipFill>
        <p:spPr>
          <a:xfrm>
            <a:off x="533400" y="76200"/>
            <a:ext cx="3072063" cy="98659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Proposal -  Create two new standard document that will be :-</a:t>
            </a:r>
          </a:p>
          <a:p>
            <a:r>
              <a:rPr lang="en-US" sz="2000" dirty="0" smtClean="0"/>
              <a:t>1.  Consolidation of the 850 and 940</a:t>
            </a:r>
          </a:p>
          <a:p>
            <a:r>
              <a:rPr lang="en-US" sz="2000" dirty="0" smtClean="0"/>
              <a:t>2. Consolidation of the 856 and 945</a:t>
            </a:r>
          </a:p>
          <a:p>
            <a:pPr marL="0" indent="0">
              <a:buNone/>
            </a:pPr>
            <a:r>
              <a:rPr lang="en-US" sz="2000" dirty="0" smtClean="0"/>
              <a:t>The objective is to have a standard that can service both standard and drop shipments within the same file.  The team reviewed the files to determine the differences and areas for consideration.</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850/940 – 856-945 Consolidation</a:t>
            </a:r>
            <a:br>
              <a:rPr lang="en-US" dirty="0" smtClean="0"/>
            </a:br>
            <a:r>
              <a:rPr lang="en-US" dirty="0" smtClean="0"/>
              <a:t>Presenter – Terry Birch</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52356707"/>
              </p:ext>
            </p:extLst>
          </p:nvPr>
        </p:nvGraphicFramePr>
        <p:xfrm>
          <a:off x="990600" y="4953000"/>
          <a:ext cx="914400" cy="771525"/>
        </p:xfrm>
        <a:graphic>
          <a:graphicData uri="http://schemas.openxmlformats.org/presentationml/2006/ole">
            <mc:AlternateContent xmlns:mc="http://schemas.openxmlformats.org/markup-compatibility/2006">
              <mc:Choice xmlns:v="urn:schemas-microsoft-com:vml" Requires="v">
                <p:oleObj spid="_x0000_s8228"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990600" y="4953000"/>
                        <a:ext cx="914400" cy="7715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25047343"/>
              </p:ext>
            </p:extLst>
          </p:nvPr>
        </p:nvGraphicFramePr>
        <p:xfrm>
          <a:off x="2514600" y="4876800"/>
          <a:ext cx="914400" cy="771525"/>
        </p:xfrm>
        <a:graphic>
          <a:graphicData uri="http://schemas.openxmlformats.org/presentationml/2006/ole">
            <mc:AlternateContent xmlns:mc="http://schemas.openxmlformats.org/markup-compatibility/2006">
              <mc:Choice xmlns:v="urn:schemas-microsoft-com:vml" Requires="v">
                <p:oleObj spid="_x0000_s8229" name="Worksheet" showAsIcon="1" r:id="rId5" imgW="914400" imgH="771480" progId="Excel.Sheet.12">
                  <p:embed/>
                </p:oleObj>
              </mc:Choice>
              <mc:Fallback>
                <p:oleObj name="Worksheet" showAsIcon="1" r:id="rId5" imgW="914400" imgH="771480" progId="Excel.Sheet.12">
                  <p:embed/>
                  <p:pic>
                    <p:nvPicPr>
                      <p:cNvPr id="0" name=""/>
                      <p:cNvPicPr/>
                      <p:nvPr/>
                    </p:nvPicPr>
                    <p:blipFill>
                      <a:blip r:embed="rId6"/>
                      <a:stretch>
                        <a:fillRect/>
                      </a:stretch>
                    </p:blipFill>
                    <p:spPr>
                      <a:xfrm>
                        <a:off x="2514600" y="4876800"/>
                        <a:ext cx="914400" cy="771525"/>
                      </a:xfrm>
                      <a:prstGeom prst="rect">
                        <a:avLst/>
                      </a:prstGeom>
                    </p:spPr>
                  </p:pic>
                </p:oleObj>
              </mc:Fallback>
            </mc:AlternateContent>
          </a:graphicData>
        </a:graphic>
      </p:graphicFrame>
      <p:pic>
        <p:nvPicPr>
          <p:cNvPr id="7" name="Picture 1" descr="EASI Logo - Sma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006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381999" cy="3611563"/>
          </a:xfrm>
        </p:spPr>
        <p:txBody>
          <a:bodyPr>
            <a:normAutofit/>
          </a:bodyPr>
          <a:lstStyle/>
          <a:p>
            <a:r>
              <a:rPr lang="en-US" dirty="0" smtClean="0"/>
              <a:t>FTP File Transfer Process</a:t>
            </a:r>
          </a:p>
          <a:p>
            <a:pPr lvl="1"/>
            <a:r>
              <a:rPr lang="en-US" dirty="0" smtClean="0"/>
              <a:t>Group’s Policy that EASI files should be </a:t>
            </a:r>
            <a:r>
              <a:rPr lang="en-US" b="1" u="sng" dirty="0" smtClean="0"/>
              <a:t>moved</a:t>
            </a:r>
            <a:r>
              <a:rPr lang="en-US" dirty="0" smtClean="0"/>
              <a:t> from trading partner FTP’s, not simply copied.</a:t>
            </a:r>
          </a:p>
          <a:p>
            <a:pPr lvl="1"/>
            <a:r>
              <a:rPr lang="en-US" dirty="0" smtClean="0"/>
              <a:t>Trading Partners should have archiving abilities for retrieval of past files</a:t>
            </a:r>
          </a:p>
          <a:p>
            <a:pPr lvl="2"/>
            <a:r>
              <a:rPr lang="en-US" dirty="0" smtClean="0"/>
              <a:t>Copying requires storage of redundant files</a:t>
            </a:r>
          </a:p>
          <a:p>
            <a:pPr lvl="2"/>
            <a:r>
              <a:rPr lang="en-US" dirty="0" smtClean="0"/>
              <a:t>Copying adds ambiguity to the process (especially for those members who are not 997 compliant)</a:t>
            </a:r>
          </a:p>
          <a:p>
            <a:pPr lvl="3"/>
            <a:r>
              <a:rPr lang="en-US" dirty="0" smtClean="0"/>
              <a:t>Was the file picked up or not?</a:t>
            </a:r>
            <a:endParaRPr lang="en-US" dirty="0"/>
          </a:p>
        </p:txBody>
      </p:sp>
      <p:sp>
        <p:nvSpPr>
          <p:cNvPr id="3" name="Title 2"/>
          <p:cNvSpPr>
            <a:spLocks noGrp="1"/>
          </p:cNvSpPr>
          <p:nvPr>
            <p:ph type="title"/>
          </p:nvPr>
        </p:nvSpPr>
        <p:spPr/>
        <p:txBody>
          <a:bodyPr/>
          <a:lstStyle/>
          <a:p>
            <a:r>
              <a:rPr lang="en-US" dirty="0" smtClean="0"/>
              <a:t>Policies/Guidelines</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73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381999" cy="3611563"/>
          </a:xfrm>
        </p:spPr>
        <p:txBody>
          <a:bodyPr>
            <a:normAutofit fontScale="92500" lnSpcReduction="10000"/>
          </a:bodyPr>
          <a:lstStyle/>
          <a:p>
            <a:r>
              <a:rPr lang="en-US" dirty="0" smtClean="0"/>
              <a:t>852 POS Drop ship Quantity Dating</a:t>
            </a:r>
          </a:p>
          <a:p>
            <a:pPr lvl="1"/>
            <a:r>
              <a:rPr lang="en-US" dirty="0" smtClean="0"/>
              <a:t>Need to clarify group’s position in regards to when drop ship quantities should appear in 852 POS files</a:t>
            </a:r>
          </a:p>
          <a:p>
            <a:pPr lvl="1"/>
            <a:r>
              <a:rPr lang="en-US" dirty="0" smtClean="0"/>
              <a:t>The standard cannot allow backdating</a:t>
            </a:r>
            <a:endParaRPr lang="en-US" dirty="0"/>
          </a:p>
          <a:p>
            <a:pPr lvl="1"/>
            <a:r>
              <a:rPr lang="en-US" dirty="0" smtClean="0"/>
              <a:t>Example:</a:t>
            </a:r>
          </a:p>
          <a:p>
            <a:pPr lvl="2"/>
            <a:r>
              <a:rPr lang="en-US" dirty="0" smtClean="0"/>
              <a:t>Drop ship shipped on 1/1/14</a:t>
            </a:r>
          </a:p>
          <a:p>
            <a:pPr lvl="2"/>
            <a:r>
              <a:rPr lang="en-US" dirty="0" smtClean="0"/>
              <a:t>1/1/14 </a:t>
            </a:r>
            <a:r>
              <a:rPr lang="en-US" dirty="0"/>
              <a:t>POS file </a:t>
            </a:r>
            <a:r>
              <a:rPr lang="en-US" dirty="0" smtClean="0"/>
              <a:t>received on 1/2/14</a:t>
            </a:r>
          </a:p>
          <a:p>
            <a:pPr lvl="2"/>
            <a:r>
              <a:rPr lang="en-US" dirty="0" smtClean="0"/>
              <a:t>Distributor backdates Drop ship Invoice on 1/5/14 – set to ship date of 1/1/14</a:t>
            </a:r>
          </a:p>
          <a:p>
            <a:pPr lvl="2"/>
            <a:r>
              <a:rPr lang="en-US" dirty="0" smtClean="0"/>
              <a:t>Drop ship Quantities vanish from reporting unless 1/1/14 POS file is resent</a:t>
            </a:r>
            <a:endParaRPr lang="en-US" dirty="0"/>
          </a:p>
          <a:p>
            <a:pPr lvl="2"/>
            <a:endParaRPr lang="en-US" dirty="0" smtClean="0"/>
          </a:p>
        </p:txBody>
      </p:sp>
      <p:sp>
        <p:nvSpPr>
          <p:cNvPr id="3" name="Title 2"/>
          <p:cNvSpPr>
            <a:spLocks noGrp="1"/>
          </p:cNvSpPr>
          <p:nvPr>
            <p:ph type="title"/>
          </p:nvPr>
        </p:nvSpPr>
        <p:spPr/>
        <p:txBody>
          <a:bodyPr/>
          <a:lstStyle/>
          <a:p>
            <a:r>
              <a:rPr lang="en-US" dirty="0" smtClean="0"/>
              <a:t>Policies/Guidelines</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322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381999" cy="3962400"/>
          </a:xfrm>
        </p:spPr>
        <p:txBody>
          <a:bodyPr>
            <a:normAutofit/>
          </a:bodyPr>
          <a:lstStyle/>
          <a:p>
            <a:r>
              <a:rPr lang="en-US" dirty="0" smtClean="0"/>
              <a:t>852 POS Drop ship Quantity Dating</a:t>
            </a:r>
            <a:endParaRPr lang="en-US" dirty="0"/>
          </a:p>
          <a:p>
            <a:pPr lvl="1"/>
            <a:r>
              <a:rPr lang="en-US" dirty="0" smtClean="0"/>
              <a:t>Is this a current problem for any member’s?</a:t>
            </a:r>
          </a:p>
          <a:p>
            <a:pPr lvl="1"/>
            <a:r>
              <a:rPr lang="en-US" dirty="0" smtClean="0"/>
              <a:t>What guidelines should appear on the 852 POS Comments tab to clarify the dating/inclusion of drop ship quantities?</a:t>
            </a:r>
          </a:p>
          <a:p>
            <a:pPr lvl="2"/>
            <a:r>
              <a:rPr lang="en-US" dirty="0" smtClean="0"/>
              <a:t>Backdating is okay and POS files should be resent?  </a:t>
            </a:r>
            <a:r>
              <a:rPr lang="en-US" dirty="0" smtClean="0">
                <a:solidFill>
                  <a:srgbClr val="FF0000"/>
                </a:solidFill>
              </a:rPr>
              <a:t>(not practical)</a:t>
            </a:r>
          </a:p>
          <a:p>
            <a:pPr lvl="2"/>
            <a:r>
              <a:rPr lang="en-US" dirty="0" smtClean="0"/>
              <a:t>Drop ship quantities should appear on the date the drop ship is sent to the Manufacturer? </a:t>
            </a:r>
            <a:r>
              <a:rPr lang="en-US" dirty="0" smtClean="0">
                <a:solidFill>
                  <a:srgbClr val="FF0000"/>
                </a:solidFill>
              </a:rPr>
              <a:t>(may contain inaccurate quantities and dating)</a:t>
            </a:r>
          </a:p>
          <a:p>
            <a:pPr lvl="2"/>
            <a:r>
              <a:rPr lang="en-US" dirty="0" smtClean="0"/>
              <a:t>Drop ship quantities should appear on the date the Distributor records the shipment and quantities, regardless of the order or ship date? </a:t>
            </a:r>
            <a:r>
              <a:rPr lang="en-US" dirty="0" smtClean="0">
                <a:solidFill>
                  <a:srgbClr val="00B050"/>
                </a:solidFill>
              </a:rPr>
              <a:t>(may also contain inaccurate dating, but will contain accurate quantities)</a:t>
            </a:r>
          </a:p>
        </p:txBody>
      </p:sp>
      <p:sp>
        <p:nvSpPr>
          <p:cNvPr id="3" name="Title 2"/>
          <p:cNvSpPr>
            <a:spLocks noGrp="1"/>
          </p:cNvSpPr>
          <p:nvPr>
            <p:ph type="title"/>
          </p:nvPr>
        </p:nvSpPr>
        <p:spPr/>
        <p:txBody>
          <a:bodyPr/>
          <a:lstStyle/>
          <a:p>
            <a:r>
              <a:rPr lang="en-US" dirty="0" smtClean="0"/>
              <a:t>Policies/Guidelines</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230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381999" cy="3962400"/>
          </a:xfrm>
        </p:spPr>
        <p:txBody>
          <a:bodyPr>
            <a:normAutofit/>
          </a:bodyPr>
          <a:lstStyle/>
          <a:p>
            <a:r>
              <a:rPr lang="en-US" dirty="0" smtClean="0"/>
              <a:t>852 POS Drop ship Quantity Dating</a:t>
            </a:r>
            <a:endParaRPr lang="en-US" dirty="0"/>
          </a:p>
          <a:p>
            <a:pPr lvl="1"/>
            <a:r>
              <a:rPr lang="en-US" dirty="0" smtClean="0"/>
              <a:t>Proposed policy may require Distributors modify their systems to report this data in this manner </a:t>
            </a:r>
            <a:r>
              <a:rPr lang="en-US" dirty="0" smtClean="0">
                <a:solidFill>
                  <a:srgbClr val="FF0000"/>
                </a:solidFill>
              </a:rPr>
              <a:t>(Invoice date may not match POS reporting date)</a:t>
            </a:r>
          </a:p>
          <a:p>
            <a:pPr lvl="2"/>
            <a:endParaRPr lang="en-US" dirty="0"/>
          </a:p>
          <a:p>
            <a:r>
              <a:rPr lang="en-US" dirty="0" smtClean="0"/>
              <a:t>Best Practice</a:t>
            </a:r>
          </a:p>
          <a:p>
            <a:pPr lvl="1"/>
            <a:r>
              <a:rPr lang="en-US" dirty="0" smtClean="0"/>
              <a:t>Distributors should comply with new 856 ASN version and accept drop ship 856 ASN’s.  </a:t>
            </a:r>
          </a:p>
          <a:p>
            <a:pPr lvl="2"/>
            <a:r>
              <a:rPr lang="en-US" dirty="0" smtClean="0"/>
              <a:t>Ship/Invoice/Reporting Dates Match </a:t>
            </a:r>
            <a:r>
              <a:rPr lang="en-US" dirty="0" smtClean="0">
                <a:solidFill>
                  <a:srgbClr val="00B050"/>
                </a:solidFill>
              </a:rPr>
              <a:t>(Accurate)</a:t>
            </a:r>
          </a:p>
          <a:p>
            <a:pPr lvl="2"/>
            <a:r>
              <a:rPr lang="en-US" dirty="0" smtClean="0"/>
              <a:t>Correct Drop ship Quantities </a:t>
            </a:r>
            <a:r>
              <a:rPr lang="en-US" dirty="0" smtClean="0">
                <a:solidFill>
                  <a:srgbClr val="00B050"/>
                </a:solidFill>
              </a:rPr>
              <a:t>(Accurate)</a:t>
            </a:r>
          </a:p>
          <a:p>
            <a:pPr lvl="1"/>
            <a:endParaRPr lang="en-US" dirty="0" smtClean="0">
              <a:solidFill>
                <a:srgbClr val="00B050"/>
              </a:solidFill>
            </a:endParaRPr>
          </a:p>
        </p:txBody>
      </p:sp>
      <p:sp>
        <p:nvSpPr>
          <p:cNvPr id="3" name="Title 2"/>
          <p:cNvSpPr>
            <a:spLocks noGrp="1"/>
          </p:cNvSpPr>
          <p:nvPr>
            <p:ph type="title"/>
          </p:nvPr>
        </p:nvSpPr>
        <p:spPr/>
        <p:txBody>
          <a:bodyPr/>
          <a:lstStyle/>
          <a:p>
            <a:r>
              <a:rPr lang="en-US" dirty="0" smtClean="0"/>
              <a:t>Policies/Guidelines</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248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381999" cy="3962400"/>
          </a:xfrm>
        </p:spPr>
        <p:txBody>
          <a:bodyPr>
            <a:normAutofit/>
          </a:bodyPr>
          <a:lstStyle/>
          <a:p>
            <a:r>
              <a:rPr lang="en-US" dirty="0" smtClean="0"/>
              <a:t>832 PDD Pantone Codes – Are Members utilizing?</a:t>
            </a:r>
          </a:p>
          <a:p>
            <a:pPr lvl="1"/>
            <a:r>
              <a:rPr lang="en-US" dirty="0" smtClean="0"/>
              <a:t>How to handle Multiple Color Products </a:t>
            </a:r>
          </a:p>
          <a:p>
            <a:pPr lvl="2"/>
            <a:r>
              <a:rPr lang="en-US" dirty="0" smtClean="0"/>
              <a:t>Would apply to Coated and HEX value fields</a:t>
            </a:r>
          </a:p>
          <a:p>
            <a:pPr lvl="1"/>
            <a:r>
              <a:rPr lang="en-US" dirty="0" smtClean="0"/>
              <a:t>832 PDD pantone code field length (10/12)</a:t>
            </a:r>
          </a:p>
          <a:p>
            <a:pPr lvl="2"/>
            <a:r>
              <a:rPr lang="en-US" dirty="0" smtClean="0"/>
              <a:t>Actual Codes can be shorter and longer</a:t>
            </a:r>
          </a:p>
          <a:p>
            <a:r>
              <a:rPr lang="en-US" dirty="0" smtClean="0"/>
              <a:t>Fine for now or attempt to improve functionality and address potential usage issues?</a:t>
            </a:r>
          </a:p>
          <a:p>
            <a:pPr lvl="1"/>
            <a:endParaRPr lang="en-US" dirty="0" smtClean="0"/>
          </a:p>
          <a:p>
            <a:pPr lvl="1"/>
            <a:endParaRPr lang="en-US" dirty="0" smtClean="0">
              <a:solidFill>
                <a:srgbClr val="00B050"/>
              </a:solidFill>
            </a:endParaRPr>
          </a:p>
        </p:txBody>
      </p:sp>
      <p:sp>
        <p:nvSpPr>
          <p:cNvPr id="3" name="Title 2"/>
          <p:cNvSpPr>
            <a:spLocks noGrp="1"/>
          </p:cNvSpPr>
          <p:nvPr>
            <p:ph type="title"/>
          </p:nvPr>
        </p:nvSpPr>
        <p:spPr/>
        <p:txBody>
          <a:bodyPr/>
          <a:lstStyle/>
          <a:p>
            <a:r>
              <a:rPr lang="en-US" dirty="0" smtClean="0"/>
              <a:t>Policies/Guidelines</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514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381999" cy="3962400"/>
          </a:xfrm>
        </p:spPr>
        <p:txBody>
          <a:bodyPr>
            <a:normAutofit lnSpcReduction="10000"/>
          </a:bodyPr>
          <a:lstStyle/>
          <a:p>
            <a:r>
              <a:rPr lang="en-US" dirty="0" smtClean="0"/>
              <a:t>2 Part Update</a:t>
            </a:r>
          </a:p>
          <a:p>
            <a:pPr lvl="1"/>
            <a:r>
              <a:rPr lang="en-US" dirty="0" smtClean="0"/>
              <a:t>Include a “Returns Quantity” Field</a:t>
            </a:r>
          </a:p>
          <a:p>
            <a:pPr lvl="1"/>
            <a:r>
              <a:rPr lang="en-US" dirty="0" smtClean="0"/>
              <a:t>Standard Housekeeping</a:t>
            </a:r>
          </a:p>
          <a:p>
            <a:r>
              <a:rPr lang="en-US" dirty="0" smtClean="0"/>
              <a:t>Motivating Issue</a:t>
            </a:r>
          </a:p>
          <a:p>
            <a:pPr lvl="1"/>
            <a:r>
              <a:rPr lang="en-US" dirty="0" smtClean="0"/>
              <a:t>Return Quantities are currently included as negative values in Quantity Sold Field</a:t>
            </a:r>
          </a:p>
          <a:p>
            <a:pPr lvl="1"/>
            <a:r>
              <a:rPr lang="en-US" dirty="0" smtClean="0"/>
              <a:t>Obfuscates True Sold Quantities</a:t>
            </a:r>
          </a:p>
          <a:p>
            <a:pPr lvl="1"/>
            <a:r>
              <a:rPr lang="en-US" dirty="0" smtClean="0"/>
              <a:t>Decreases accuracy/value of the standard</a:t>
            </a:r>
          </a:p>
          <a:p>
            <a:pPr lvl="1"/>
            <a:r>
              <a:rPr lang="en-US" dirty="0" smtClean="0"/>
              <a:t>Lose value of separating those return quantities (Notification of Potential Quality or Performance Issues)</a:t>
            </a:r>
          </a:p>
        </p:txBody>
      </p:sp>
      <p:sp>
        <p:nvSpPr>
          <p:cNvPr id="3" name="Title 2"/>
          <p:cNvSpPr>
            <a:spLocks noGrp="1"/>
          </p:cNvSpPr>
          <p:nvPr>
            <p:ph type="title"/>
          </p:nvPr>
        </p:nvSpPr>
        <p:spPr/>
        <p:txBody>
          <a:bodyPr/>
          <a:lstStyle/>
          <a:p>
            <a:r>
              <a:rPr lang="en-US" dirty="0" smtClean="0"/>
              <a:t>852 POS v4.0 Proposal</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070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381999" cy="3962400"/>
          </a:xfrm>
        </p:spPr>
        <p:txBody>
          <a:bodyPr>
            <a:normAutofit lnSpcReduction="10000"/>
          </a:bodyPr>
          <a:lstStyle/>
          <a:p>
            <a:r>
              <a:rPr lang="en-US" dirty="0" smtClean="0"/>
              <a:t>Add a “Quantity Returned” Field</a:t>
            </a:r>
          </a:p>
          <a:p>
            <a:pPr lvl="1"/>
            <a:r>
              <a:rPr lang="en-US" dirty="0" smtClean="0"/>
              <a:t>Definition: “Include all returned quantities from customers posted for the time period.  Use negative sign before the number.”</a:t>
            </a:r>
          </a:p>
          <a:p>
            <a:pPr lvl="2"/>
            <a:r>
              <a:rPr lang="en-US" dirty="0" smtClean="0"/>
              <a:t>May require further clarification – just physical returns?  Short shipments representing negative actual sales?</a:t>
            </a:r>
          </a:p>
          <a:p>
            <a:pPr lvl="2"/>
            <a:endParaRPr lang="en-US" dirty="0"/>
          </a:p>
          <a:p>
            <a:r>
              <a:rPr lang="en-US" dirty="0" smtClean="0"/>
              <a:t>Housekeeping</a:t>
            </a:r>
          </a:p>
          <a:p>
            <a:pPr lvl="1"/>
            <a:r>
              <a:rPr lang="en-US" dirty="0" smtClean="0"/>
              <a:t>Clarified Contents of Quantity Sold field – to account for returns field.</a:t>
            </a:r>
          </a:p>
          <a:p>
            <a:pPr lvl="1"/>
            <a:r>
              <a:rPr lang="en-US" dirty="0" smtClean="0"/>
              <a:t>Clarified Footer Total Quantity Field contents – all movements.</a:t>
            </a:r>
          </a:p>
        </p:txBody>
      </p:sp>
      <p:sp>
        <p:nvSpPr>
          <p:cNvPr id="3" name="Title 2"/>
          <p:cNvSpPr>
            <a:spLocks noGrp="1"/>
          </p:cNvSpPr>
          <p:nvPr>
            <p:ph type="title"/>
          </p:nvPr>
        </p:nvSpPr>
        <p:spPr/>
        <p:txBody>
          <a:bodyPr/>
          <a:lstStyle/>
          <a:p>
            <a:r>
              <a:rPr lang="en-US" dirty="0" smtClean="0"/>
              <a:t>852 POS v4.0 Proposal</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73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381999" cy="3962400"/>
          </a:xfrm>
        </p:spPr>
        <p:txBody>
          <a:bodyPr>
            <a:normAutofit lnSpcReduction="10000"/>
          </a:bodyPr>
          <a:lstStyle/>
          <a:p>
            <a:r>
              <a:rPr lang="en-US" dirty="0" smtClean="0"/>
              <a:t>Discussion Only</a:t>
            </a:r>
          </a:p>
          <a:p>
            <a:pPr lvl="1"/>
            <a:r>
              <a:rPr lang="en-US" dirty="0" smtClean="0"/>
              <a:t>Is there value for the group, to pursue an EDI file which can communicate Quality Assurance issues efficiently?</a:t>
            </a:r>
          </a:p>
          <a:p>
            <a:pPr lvl="1"/>
            <a:r>
              <a:rPr lang="en-US" dirty="0" smtClean="0"/>
              <a:t>Motivating Example:</a:t>
            </a:r>
          </a:p>
          <a:p>
            <a:pPr lvl="2"/>
            <a:r>
              <a:rPr lang="en-US" dirty="0" smtClean="0"/>
              <a:t>Color Issue results in many returns from varying customers to a Distributor</a:t>
            </a:r>
          </a:p>
          <a:p>
            <a:pPr lvl="2"/>
            <a:r>
              <a:rPr lang="en-US" dirty="0" smtClean="0"/>
              <a:t>Issue is not identified as a pattern</a:t>
            </a:r>
          </a:p>
          <a:p>
            <a:pPr lvl="2"/>
            <a:r>
              <a:rPr lang="en-US" dirty="0" smtClean="0"/>
              <a:t>QA issues are collected for return to the manufacturer in bulk, which includes other potential issues</a:t>
            </a:r>
          </a:p>
          <a:p>
            <a:pPr lvl="2"/>
            <a:r>
              <a:rPr lang="en-US" dirty="0" smtClean="0"/>
              <a:t>Color Issue not identified by the Distributor nor by the Manufacturer or identified well past mutually acceptable thresholds</a:t>
            </a:r>
          </a:p>
        </p:txBody>
      </p:sp>
      <p:sp>
        <p:nvSpPr>
          <p:cNvPr id="3" name="Title 2"/>
          <p:cNvSpPr>
            <a:spLocks noGrp="1"/>
          </p:cNvSpPr>
          <p:nvPr>
            <p:ph type="title"/>
          </p:nvPr>
        </p:nvSpPr>
        <p:spPr/>
        <p:txBody>
          <a:bodyPr/>
          <a:lstStyle/>
          <a:p>
            <a:r>
              <a:rPr lang="en-US" dirty="0" smtClean="0"/>
              <a:t>QA Standard Discussion</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689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381999" cy="3962400"/>
          </a:xfrm>
        </p:spPr>
        <p:txBody>
          <a:bodyPr>
            <a:normAutofit fontScale="92500"/>
          </a:bodyPr>
          <a:lstStyle/>
          <a:p>
            <a:r>
              <a:rPr lang="en-US" dirty="0" smtClean="0"/>
              <a:t>Informational Standard</a:t>
            </a:r>
          </a:p>
          <a:p>
            <a:pPr lvl="1"/>
            <a:r>
              <a:rPr lang="en-US" dirty="0" smtClean="0"/>
              <a:t>Not tied to any business transactions between the trading partners</a:t>
            </a:r>
          </a:p>
          <a:p>
            <a:pPr lvl="1"/>
            <a:r>
              <a:rPr lang="en-US" dirty="0" smtClean="0"/>
              <a:t>Method for quickly supplying pertinent Quality related information to the Manufacturer</a:t>
            </a:r>
          </a:p>
          <a:p>
            <a:pPr lvl="1"/>
            <a:r>
              <a:rPr lang="en-US" dirty="0" smtClean="0"/>
              <a:t>Potential for the Manufacturer to anticipate return volumes</a:t>
            </a:r>
          </a:p>
          <a:p>
            <a:pPr lvl="1"/>
            <a:r>
              <a:rPr lang="en-US" dirty="0" smtClean="0"/>
              <a:t>Should include Distributor Identified Issues and Distributor Customer Identified Issues</a:t>
            </a:r>
          </a:p>
          <a:p>
            <a:pPr lvl="1"/>
            <a:r>
              <a:rPr lang="en-US" dirty="0" smtClean="0"/>
              <a:t>More detail than the 180/181, which allows trading partners to comply with what they deem valuable</a:t>
            </a:r>
          </a:p>
          <a:p>
            <a:pPr lvl="1"/>
            <a:r>
              <a:rPr lang="en-US" dirty="0" smtClean="0"/>
              <a:t>Does </a:t>
            </a:r>
            <a:r>
              <a:rPr lang="en-US" dirty="0"/>
              <a:t>not define how that information could/should be used </a:t>
            </a:r>
            <a:r>
              <a:rPr lang="en-US" dirty="0" smtClean="0"/>
              <a:t>which is beyond </a:t>
            </a:r>
            <a:r>
              <a:rPr lang="en-US" dirty="0"/>
              <a:t>the scope of the </a:t>
            </a:r>
            <a:r>
              <a:rPr lang="en-US" dirty="0" smtClean="0"/>
              <a:t>group</a:t>
            </a:r>
            <a:endParaRPr lang="en-US" dirty="0"/>
          </a:p>
          <a:p>
            <a:pPr lvl="1"/>
            <a:endParaRPr lang="en-US" dirty="0" smtClean="0"/>
          </a:p>
        </p:txBody>
      </p:sp>
      <p:sp>
        <p:nvSpPr>
          <p:cNvPr id="3" name="Title 2"/>
          <p:cNvSpPr>
            <a:spLocks noGrp="1"/>
          </p:cNvSpPr>
          <p:nvPr>
            <p:ph type="title"/>
          </p:nvPr>
        </p:nvSpPr>
        <p:spPr/>
        <p:txBody>
          <a:bodyPr/>
          <a:lstStyle/>
          <a:p>
            <a:r>
              <a:rPr lang="en-US" dirty="0" smtClean="0"/>
              <a:t>QA Standard Discussion</a:t>
            </a: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38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6"/>
          <p:cNvSpPr txBox="1">
            <a:spLocks noChangeArrowheads="1"/>
          </p:cNvSpPr>
          <p:nvPr/>
        </p:nvSpPr>
        <p:spPr bwMode="auto">
          <a:xfrm>
            <a:off x="5562600" y="228600"/>
            <a:ext cx="3409950" cy="366713"/>
          </a:xfrm>
          <a:prstGeom prst="rect">
            <a:avLst/>
          </a:prstGeom>
          <a:noFill/>
          <a:ln w="9525">
            <a:noFill/>
            <a:miter lim="800000"/>
            <a:headEnd/>
            <a:tailEnd/>
          </a:ln>
        </p:spPr>
        <p:txBody>
          <a:bodyPr wrap="none">
            <a:spAutoFit/>
          </a:bodyPr>
          <a:lstStyle/>
          <a:p>
            <a:r>
              <a:rPr lang="en-US" b="1" i="1" dirty="0"/>
              <a:t>Steering Committee Members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95600" cy="9815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3179479129"/>
              </p:ext>
            </p:extLst>
          </p:nvPr>
        </p:nvGraphicFramePr>
        <p:xfrm>
          <a:off x="28669" y="1066800"/>
          <a:ext cx="9013796" cy="5597526"/>
        </p:xfrm>
        <a:graphic>
          <a:graphicData uri="http://schemas.openxmlformats.org/presentationml/2006/ole">
            <mc:AlternateContent xmlns:mc="http://schemas.openxmlformats.org/markup-compatibility/2006">
              <mc:Choice xmlns:v="urn:schemas-microsoft-com:vml" Requires="v">
                <p:oleObj spid="_x0000_s11268" name="Worksheet" r:id="rId4" imgW="13456943" imgH="7216128" progId="Excel.Sheet.8">
                  <p:embed/>
                </p:oleObj>
              </mc:Choice>
              <mc:Fallback>
                <p:oleObj name="Worksheet" r:id="rId4" imgW="13456943" imgH="7216128" progId="Excel.Sheet.8">
                  <p:embed/>
                  <p:pic>
                    <p:nvPicPr>
                      <p:cNvPr id="0" name=""/>
                      <p:cNvPicPr/>
                      <p:nvPr/>
                    </p:nvPicPr>
                    <p:blipFill>
                      <a:blip r:embed="rId5"/>
                      <a:stretch>
                        <a:fillRect/>
                      </a:stretch>
                    </p:blipFill>
                    <p:spPr>
                      <a:xfrm>
                        <a:off x="28669" y="1066800"/>
                        <a:ext cx="9013796" cy="5597526"/>
                      </a:xfrm>
                      <a:prstGeom prst="rect">
                        <a:avLst/>
                      </a:prstGeom>
                      <a:solidFill>
                        <a:schemeClr val="bg1"/>
                      </a:solidFill>
                    </p:spPr>
                  </p:pic>
                </p:oleObj>
              </mc:Fallback>
            </mc:AlternateContent>
          </a:graphicData>
        </a:graphic>
      </p:graphicFrame>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24092" r="2230" b="9510"/>
          <a:stretch/>
        </p:blipFill>
        <p:spPr>
          <a:xfrm>
            <a:off x="0" y="-9076"/>
            <a:ext cx="3072063" cy="986591"/>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Misc. Tech Topics</a:t>
            </a:r>
            <a:br>
              <a:rPr lang="en-US" dirty="0" smtClean="0"/>
            </a:br>
            <a:r>
              <a:rPr lang="en-US" dirty="0" smtClean="0"/>
              <a:t>Presenter -Jon Clarke</a:t>
            </a:r>
            <a:endParaRPr lang="en-US" dirty="0"/>
          </a:p>
        </p:txBody>
      </p:sp>
      <p:sp>
        <p:nvSpPr>
          <p:cNvPr id="6" name="Content Placeholder 1"/>
          <p:cNvSpPr txBox="1">
            <a:spLocks/>
          </p:cNvSpPr>
          <p:nvPr/>
        </p:nvSpPr>
        <p:spPr>
          <a:xfrm>
            <a:off x="1024467" y="2827867"/>
            <a:ext cx="7408333" cy="345069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auto">
              <a:spcAft>
                <a:spcPts val="0"/>
              </a:spcAft>
              <a:buNone/>
            </a:pPr>
            <a:r>
              <a:rPr lang="en-US" dirty="0" smtClean="0"/>
              <a:t>Dropbox</a:t>
            </a:r>
          </a:p>
          <a:p>
            <a:pPr fontAlgn="auto">
              <a:spcAft>
                <a:spcPts val="0"/>
              </a:spcAft>
            </a:pPr>
            <a:r>
              <a:rPr lang="en-US" dirty="0" smtClean="0"/>
              <a:t>Moving all EASI files to the cloud</a:t>
            </a:r>
          </a:p>
          <a:p>
            <a:pPr fontAlgn="auto">
              <a:spcAft>
                <a:spcPts val="0"/>
              </a:spcAft>
            </a:pPr>
            <a:r>
              <a:rPr lang="en-US" dirty="0" smtClean="0"/>
              <a:t>Data will no longer be “owned” by a single EASI member</a:t>
            </a:r>
          </a:p>
          <a:p>
            <a:pPr fontAlgn="auto">
              <a:spcAft>
                <a:spcPts val="0"/>
              </a:spcAft>
            </a:pPr>
            <a:endParaRPr lang="en-US" dirty="0" smtClean="0"/>
          </a:p>
          <a:p>
            <a:pPr marL="0" indent="0" fontAlgn="auto">
              <a:spcAft>
                <a:spcPts val="0"/>
              </a:spcAft>
              <a:buNone/>
            </a:pPr>
            <a:r>
              <a:rPr lang="en-US" dirty="0" smtClean="0"/>
              <a:t>Social Networks</a:t>
            </a:r>
          </a:p>
          <a:p>
            <a:pPr fontAlgn="auto">
              <a:spcAft>
                <a:spcPts val="0"/>
              </a:spcAft>
            </a:pPr>
            <a:r>
              <a:rPr lang="en-US" dirty="0" smtClean="0"/>
              <a:t>No investments made, other than automated</a:t>
            </a:r>
          </a:p>
          <a:p>
            <a:pPr fontAlgn="auto">
              <a:spcAft>
                <a:spcPts val="0"/>
              </a:spcAft>
            </a:pPr>
            <a:endParaRPr lang="en-US" dirty="0" smtClean="0"/>
          </a:p>
          <a:p>
            <a:pPr fontAlgn="auto">
              <a:spcAft>
                <a:spcPts val="0"/>
              </a:spcAft>
            </a:pPr>
            <a:endParaRPr lang="en-US" dirty="0" smtClean="0"/>
          </a:p>
          <a:p>
            <a:pPr marL="0" indent="0" fontAlgn="auto">
              <a:spcAft>
                <a:spcPts val="0"/>
              </a:spcAft>
              <a:buFont typeface="Symbol" pitchFamily="18" charset="2"/>
              <a:buNone/>
            </a:pPr>
            <a:endParaRPr lang="en-US" dirty="0" smtClean="0"/>
          </a:p>
          <a:p>
            <a:pPr marL="0" indent="0" fontAlgn="auto">
              <a:spcAft>
                <a:spcPts val="0"/>
              </a:spcAft>
              <a:buFont typeface="Symbol" pitchFamily="18" charset="2"/>
              <a:buNone/>
            </a:pPr>
            <a:endParaRPr lang="en-US" dirty="0"/>
          </a:p>
        </p:txBody>
      </p:sp>
      <p:pic>
        <p:nvPicPr>
          <p:cNvPr id="4"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8357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4766" y="1752600"/>
            <a:ext cx="6760634" cy="4373563"/>
          </a:xfrm>
        </p:spPr>
        <p:txBody>
          <a:bodyPr/>
          <a:lstStyle/>
          <a:p>
            <a:endParaRPr lang="en-US" dirty="0"/>
          </a:p>
        </p:txBody>
      </p:sp>
      <p:sp>
        <p:nvSpPr>
          <p:cNvPr id="3" name="Title 2"/>
          <p:cNvSpPr>
            <a:spLocks noGrp="1"/>
          </p:cNvSpPr>
          <p:nvPr>
            <p:ph type="title"/>
          </p:nvPr>
        </p:nvSpPr>
        <p:spPr/>
        <p:txBody>
          <a:bodyPr/>
          <a:lstStyle/>
          <a:p>
            <a:r>
              <a:rPr lang="en-US" dirty="0" smtClean="0"/>
              <a:t>2015 Objectives</a:t>
            </a:r>
            <a:endParaRPr lang="en-US" dirty="0"/>
          </a:p>
        </p:txBody>
      </p:sp>
      <p:pic>
        <p:nvPicPr>
          <p:cNvPr id="4" name="Picture 1" descr="EASI Logo -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849967" cy="1793735"/>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49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5"/>
          <p:cNvSpPr txBox="1">
            <a:spLocks noChangeArrowheads="1"/>
          </p:cNvSpPr>
          <p:nvPr/>
        </p:nvSpPr>
        <p:spPr bwMode="auto">
          <a:xfrm>
            <a:off x="152400" y="2909888"/>
            <a:ext cx="2438400" cy="461665"/>
          </a:xfrm>
          <a:prstGeom prst="rect">
            <a:avLst/>
          </a:prstGeom>
          <a:noFill/>
          <a:ln w="9525">
            <a:noFill/>
            <a:miter lim="800000"/>
            <a:headEnd/>
            <a:tailEnd/>
          </a:ln>
        </p:spPr>
        <p:txBody>
          <a:bodyPr wrap="square">
            <a:spAutoFit/>
          </a:bodyPr>
          <a:lstStyle/>
          <a:p>
            <a:r>
              <a:rPr lang="en-US" sz="2400" b="1" i="1" u="sng" dirty="0"/>
              <a:t>Today’s Ballot</a:t>
            </a:r>
            <a:r>
              <a:rPr lang="en-US" b="1" i="1" dirty="0"/>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52074"/>
            <a:ext cx="2895600" cy="9815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830188750"/>
              </p:ext>
            </p:extLst>
          </p:nvPr>
        </p:nvGraphicFramePr>
        <p:xfrm>
          <a:off x="3074888" y="228600"/>
          <a:ext cx="5916712" cy="6553200"/>
        </p:xfrm>
        <a:graphic>
          <a:graphicData uri="http://schemas.openxmlformats.org/presentationml/2006/ole">
            <mc:AlternateContent xmlns:mc="http://schemas.openxmlformats.org/markup-compatibility/2006">
              <mc:Choice xmlns:v="urn:schemas-microsoft-com:vml" Requires="v">
                <p:oleObj spid="_x0000_s12292" name="Worksheet" r:id="rId4" imgW="6796977" imgH="9730800" progId="Excel.Sheet.8">
                  <p:embed/>
                </p:oleObj>
              </mc:Choice>
              <mc:Fallback>
                <p:oleObj name="Worksheet" r:id="rId4" imgW="6796977" imgH="9730800" progId="Excel.Sheet.8">
                  <p:embed/>
                  <p:pic>
                    <p:nvPicPr>
                      <p:cNvPr id="0" name=""/>
                      <p:cNvPicPr/>
                      <p:nvPr/>
                    </p:nvPicPr>
                    <p:blipFill>
                      <a:blip r:embed="rId5"/>
                      <a:stretch>
                        <a:fillRect/>
                      </a:stretch>
                    </p:blipFill>
                    <p:spPr>
                      <a:xfrm>
                        <a:off x="3074888" y="228600"/>
                        <a:ext cx="5916712" cy="6553200"/>
                      </a:xfrm>
                      <a:prstGeom prst="rect">
                        <a:avLst/>
                      </a:prstGeom>
                      <a:solidFill>
                        <a:schemeClr val="bg1"/>
                      </a:solidFill>
                    </p:spPr>
                  </p:pic>
                </p:oleObj>
              </mc:Fallback>
            </mc:AlternateContent>
          </a:graphicData>
        </a:graphic>
      </p:graphicFrame>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24092" r="2230" b="9510"/>
          <a:stretch/>
        </p:blipFill>
        <p:spPr>
          <a:xfrm>
            <a:off x="0" y="1152074"/>
            <a:ext cx="3072063" cy="98659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43200" y="914400"/>
            <a:ext cx="5715000" cy="2465908"/>
          </a:xfrm>
        </p:spPr>
        <p:txBody>
          <a:bodyPr>
            <a:noAutofit/>
          </a:bodyPr>
          <a:lstStyle/>
          <a:p>
            <a:r>
              <a:rPr lang="en-US" sz="4800" dirty="0"/>
              <a:t>EASI Technical Committee </a:t>
            </a:r>
            <a:r>
              <a:rPr lang="en-US" sz="4800" dirty="0" smtClean="0"/>
              <a:t>Presentation</a:t>
            </a:r>
            <a:endParaRPr lang="en-US" sz="4800" dirty="0"/>
          </a:p>
        </p:txBody>
      </p:sp>
      <p:sp>
        <p:nvSpPr>
          <p:cNvPr id="2051" name="Rectangle 3"/>
          <p:cNvSpPr>
            <a:spLocks noGrp="1" noChangeArrowheads="1"/>
          </p:cNvSpPr>
          <p:nvPr>
            <p:ph type="subTitle" idx="1"/>
          </p:nvPr>
        </p:nvSpPr>
        <p:spPr/>
        <p:txBody>
          <a:bodyPr>
            <a:normAutofit/>
          </a:bodyPr>
          <a:lstStyle/>
          <a:p>
            <a:pPr>
              <a:lnSpc>
                <a:spcPct val="80000"/>
              </a:lnSpc>
            </a:pPr>
            <a:endParaRPr lang="en-US" sz="2800" dirty="0" smtClean="0"/>
          </a:p>
          <a:p>
            <a:pPr>
              <a:lnSpc>
                <a:spcPct val="80000"/>
              </a:lnSpc>
            </a:pPr>
            <a:endParaRPr lang="en-US" sz="2800" dirty="0"/>
          </a:p>
          <a:p>
            <a:pPr>
              <a:lnSpc>
                <a:spcPct val="80000"/>
              </a:lnSpc>
            </a:pPr>
            <a:endParaRPr lang="en-US" sz="2800" dirty="0" smtClean="0"/>
          </a:p>
          <a:p>
            <a:pPr>
              <a:lnSpc>
                <a:spcPct val="80000"/>
              </a:lnSpc>
            </a:pPr>
            <a:endParaRPr lang="en-US" sz="2800" dirty="0"/>
          </a:p>
          <a:p>
            <a:pPr>
              <a:lnSpc>
                <a:spcPct val="80000"/>
              </a:lnSpc>
            </a:pPr>
            <a:endParaRPr lang="en-US" sz="2800" dirty="0" smtClean="0"/>
          </a:p>
          <a:p>
            <a:pPr>
              <a:lnSpc>
                <a:spcPct val="80000"/>
              </a:lnSpc>
            </a:pPr>
            <a:endParaRPr lang="en-US" sz="2800" dirty="0"/>
          </a:p>
          <a:p>
            <a:pPr>
              <a:lnSpc>
                <a:spcPct val="80000"/>
              </a:lnSpc>
            </a:pPr>
            <a:endParaRPr lang="en-US" sz="2800" dirty="0" smtClean="0"/>
          </a:p>
          <a:p>
            <a:pPr>
              <a:lnSpc>
                <a:spcPct val="80000"/>
              </a:lnSpc>
            </a:pPr>
            <a:endParaRPr lang="en-US" sz="2800" dirty="0"/>
          </a:p>
          <a:p>
            <a:pPr>
              <a:lnSpc>
                <a:spcPct val="80000"/>
              </a:lnSpc>
            </a:pPr>
            <a:endParaRPr lang="en-US" sz="2800" dirty="0" smtClean="0"/>
          </a:p>
          <a:p>
            <a:pPr>
              <a:lnSpc>
                <a:spcPct val="80000"/>
              </a:lnSpc>
            </a:pPr>
            <a:endParaRPr lang="en-US" sz="2800" dirty="0"/>
          </a:p>
          <a:p>
            <a:pPr>
              <a:lnSpc>
                <a:spcPct val="80000"/>
              </a:lnSpc>
            </a:pPr>
            <a:endParaRPr lang="en-US" sz="2800" dirty="0" smtClean="0"/>
          </a:p>
          <a:p>
            <a:pPr>
              <a:lnSpc>
                <a:spcPct val="80000"/>
              </a:lnSpc>
            </a:pPr>
            <a:endParaRPr lang="en-US" sz="2800" dirty="0"/>
          </a:p>
          <a:p>
            <a:pPr>
              <a:lnSpc>
                <a:spcPct val="80000"/>
              </a:lnSpc>
            </a:pPr>
            <a:endParaRPr lang="en-US" sz="2800" dirty="0" smtClean="0"/>
          </a:p>
          <a:p>
            <a:pPr>
              <a:lnSpc>
                <a:spcPct val="80000"/>
              </a:lnSpc>
            </a:pPr>
            <a:endParaRPr lang="en-US" sz="2800" dirty="0"/>
          </a:p>
          <a:p>
            <a:pPr>
              <a:lnSpc>
                <a:spcPct val="80000"/>
              </a:lnSpc>
            </a:pPr>
            <a:endParaRPr lang="en-US" sz="2800" dirty="0" smtClean="0"/>
          </a:p>
          <a:p>
            <a:pPr>
              <a:lnSpc>
                <a:spcPct val="80000"/>
              </a:lnSpc>
            </a:pPr>
            <a:endParaRPr lang="en-US" sz="2800" dirty="0"/>
          </a:p>
          <a:p>
            <a:pPr>
              <a:lnSpc>
                <a:spcPct val="80000"/>
              </a:lnSpc>
            </a:pPr>
            <a:endParaRPr lang="en-US" sz="2800" dirty="0" smtClean="0"/>
          </a:p>
          <a:p>
            <a:pPr>
              <a:lnSpc>
                <a:spcPct val="80000"/>
              </a:lnSpc>
            </a:pP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263665"/>
            <a:ext cx="2514600" cy="1943100"/>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val="622264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6577" y="2209800"/>
            <a:ext cx="8762999" cy="4114799"/>
          </a:xfrm>
        </p:spPr>
        <p:txBody>
          <a:bodyPr>
            <a:normAutofit/>
          </a:bodyPr>
          <a:lstStyle/>
          <a:p>
            <a:r>
              <a:rPr lang="en-US" sz="2000" dirty="0">
                <a:latin typeface="Arial" panose="020B0604020202020204" pitchFamily="34" charset="0"/>
                <a:cs typeface="Arial" panose="020B0604020202020204" pitchFamily="34" charset="0"/>
              </a:rPr>
              <a:t>1 – 870 Order Status – develop a reconciliation report for this </a:t>
            </a:r>
            <a:r>
              <a:rPr lang="en-US" sz="2000" dirty="0" smtClean="0">
                <a:latin typeface="Arial" panose="020B0604020202020204" pitchFamily="34" charset="0"/>
                <a:cs typeface="Arial" panose="020B0604020202020204" pitchFamily="34" charset="0"/>
              </a:rPr>
              <a:t>information.</a:t>
            </a:r>
          </a:p>
          <a:p>
            <a:r>
              <a:rPr lang="en-US" sz="2000" dirty="0" smtClean="0">
                <a:latin typeface="Arial" panose="020B0604020202020204" pitchFamily="34" charset="0"/>
                <a:cs typeface="Arial" panose="020B0604020202020204" pitchFamily="34" charset="0"/>
              </a:rPr>
              <a:t>2 – New website – Overview and brief </a:t>
            </a:r>
            <a:r>
              <a:rPr lang="en-US" sz="2000" dirty="0">
                <a:latin typeface="Arial" panose="020B0604020202020204" pitchFamily="34" charset="0"/>
                <a:cs typeface="Arial" panose="020B0604020202020204" pitchFamily="34" charset="0"/>
              </a:rPr>
              <a:t>website </a:t>
            </a:r>
            <a:r>
              <a:rPr lang="en-US" sz="2000" dirty="0" smtClean="0">
                <a:latin typeface="Arial" panose="020B0604020202020204" pitchFamily="34" charset="0"/>
                <a:cs typeface="Arial" panose="020B0604020202020204" pitchFamily="34" charset="0"/>
              </a:rPr>
              <a:t>analytics</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3 – EASI Step by Step </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4 </a:t>
            </a:r>
            <a:r>
              <a:rPr lang="en-US" sz="2000" dirty="0">
                <a:latin typeface="Arial" panose="020B0604020202020204" pitchFamily="34" charset="0"/>
                <a:cs typeface="Arial" panose="020B0604020202020204" pitchFamily="34" charset="0"/>
              </a:rPr>
              <a:t>– XML schema development with the help of contracted resource(s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5-  810 Invoice – Proposal to adopt a PO level version</a:t>
            </a:r>
          </a:p>
          <a:p>
            <a:r>
              <a:rPr lang="en-US" sz="2000" dirty="0" smtClean="0">
                <a:latin typeface="Arial" panose="020B0604020202020204" pitchFamily="34" charset="0"/>
                <a:cs typeface="Arial" panose="020B0604020202020204" pitchFamily="34" charset="0"/>
              </a:rPr>
              <a:t>6-  Notification </a:t>
            </a:r>
            <a:r>
              <a:rPr lang="en-US" sz="2000" dirty="0">
                <a:latin typeface="Arial" panose="020B0604020202020204" pitchFamily="34" charset="0"/>
                <a:cs typeface="Arial" panose="020B0604020202020204" pitchFamily="34" charset="0"/>
              </a:rPr>
              <a:t>of the 181 Return Authorization Response available on the  </a:t>
            </a:r>
            <a:r>
              <a:rPr lang="en-US" sz="2000" dirty="0" smtClean="0">
                <a:latin typeface="Arial" panose="020B0604020202020204" pitchFamily="34" charset="0"/>
                <a:cs typeface="Arial" panose="020B0604020202020204" pitchFamily="34" charset="0"/>
              </a:rPr>
              <a:t>   	Website</a:t>
            </a:r>
            <a:r>
              <a:rPr lang="en-US" sz="2000" dirty="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rPr>
              <a:t>7 - New </a:t>
            </a:r>
            <a:r>
              <a:rPr lang="en-US" sz="2000" dirty="0">
                <a:latin typeface="Arial" panose="020B0604020202020204" pitchFamily="34" charset="0"/>
                <a:cs typeface="Arial" panose="020B0604020202020204" pitchFamily="34" charset="0"/>
              </a:rPr>
              <a:t>Standard – Inventory Receipt </a:t>
            </a:r>
            <a:r>
              <a:rPr lang="en-US" sz="2000" dirty="0" smtClean="0">
                <a:latin typeface="Arial" panose="020B0604020202020204" pitchFamily="34" charset="0"/>
                <a:cs typeface="Arial" panose="020B0604020202020204" pitchFamily="34" charset="0"/>
              </a:rPr>
              <a:t>Advice </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8- Product </a:t>
            </a:r>
            <a:r>
              <a:rPr lang="en-US" sz="2000" dirty="0">
                <a:latin typeface="Arial" panose="020B0604020202020204" pitchFamily="34" charset="0"/>
                <a:cs typeface="Arial" panose="020B0604020202020204" pitchFamily="34" charset="0"/>
              </a:rPr>
              <a:t>Locator URL Link standard proposal</a:t>
            </a:r>
          </a:p>
          <a:p>
            <a:r>
              <a:rPr lang="en-US" sz="2000" dirty="0" smtClean="0">
                <a:latin typeface="Arial" panose="020B0604020202020204" pitchFamily="34" charset="0"/>
                <a:cs typeface="Arial" panose="020B0604020202020204" pitchFamily="34" charset="0"/>
              </a:rPr>
              <a:t>9 - Discussion Items </a:t>
            </a:r>
          </a:p>
          <a:p>
            <a:r>
              <a:rPr lang="en-US" sz="2000" dirty="0" smtClean="0">
                <a:latin typeface="Arial" panose="020B0604020202020204" pitchFamily="34" charset="0"/>
                <a:cs typeface="Arial" panose="020B0604020202020204" pitchFamily="34" charset="0"/>
              </a:rPr>
              <a:t>10 – 2015 Objectives</a:t>
            </a:r>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2014 Objectives </a:t>
            </a:r>
            <a:br>
              <a:rPr lang="en-US" dirty="0" smtClean="0"/>
            </a:br>
            <a:endParaRPr lang="en-US" dirty="0"/>
          </a:p>
        </p:txBody>
      </p:sp>
      <p:pic>
        <p:nvPicPr>
          <p:cNvPr id="5" name="Picture 1" descr="EASI Logo - 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047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906963"/>
          </a:xfrm>
        </p:spPr>
        <p:txBody>
          <a:bodyPr>
            <a:normAutofit/>
          </a:bodyPr>
          <a:lstStyle/>
          <a:p>
            <a:endParaRPr lang="en-US" sz="1800" dirty="0"/>
          </a:p>
          <a:p>
            <a:pPr marL="301943" lvl="1" indent="0">
              <a:buNone/>
            </a:pPr>
            <a:r>
              <a:rPr lang="en-US" sz="2000" b="1" dirty="0" smtClean="0"/>
              <a:t>What is the 870 Order Status Document?</a:t>
            </a:r>
            <a:endParaRPr lang="en-US" sz="2000" b="1" dirty="0"/>
          </a:p>
          <a:p>
            <a:pPr lvl="1"/>
            <a:r>
              <a:rPr lang="en-CA" sz="2000" dirty="0"/>
              <a:t>The EASI 870 is an electronic file from the Seller to the Purchaser listing the Purchaser’s open orders, open items on each order and the date the </a:t>
            </a:r>
            <a:r>
              <a:rPr lang="en-CA" sz="2000" dirty="0" smtClean="0"/>
              <a:t>Seller </a:t>
            </a:r>
            <a:r>
              <a:rPr lang="en-CA" sz="2000" dirty="0"/>
              <a:t>expects to ship each item. </a:t>
            </a:r>
            <a:endParaRPr lang="en-CA" sz="2000" dirty="0" smtClean="0"/>
          </a:p>
          <a:p>
            <a:pPr marL="301943" lvl="1" indent="0">
              <a:buNone/>
            </a:pPr>
            <a:endParaRPr lang="en-CA" sz="2000" dirty="0" smtClean="0"/>
          </a:p>
          <a:p>
            <a:pPr lvl="1"/>
            <a:r>
              <a:rPr lang="en-CA" sz="2000" dirty="0" smtClean="0"/>
              <a:t>It includes all open orders with details on open </a:t>
            </a:r>
            <a:r>
              <a:rPr lang="en-CA" sz="2000" dirty="0"/>
              <a:t>items including quantities ordered, shipped and remaining to be </a:t>
            </a:r>
            <a:r>
              <a:rPr lang="en-CA" sz="2000" dirty="0" smtClean="0"/>
              <a:t>shipped.</a:t>
            </a:r>
          </a:p>
          <a:p>
            <a:pPr marL="301943" lvl="1" indent="0">
              <a:buNone/>
            </a:pPr>
            <a:endParaRPr lang="en-CA" sz="2000" dirty="0" smtClean="0"/>
          </a:p>
          <a:p>
            <a:pPr lvl="1"/>
            <a:r>
              <a:rPr lang="en-CA" sz="2000" dirty="0" smtClean="0"/>
              <a:t>Expected ship date information is provided allowing multiple dates per item if necessary.</a:t>
            </a:r>
            <a:endParaRPr lang="en-US" sz="2000" dirty="0" smtClean="0"/>
          </a:p>
        </p:txBody>
      </p:sp>
      <p:sp>
        <p:nvSpPr>
          <p:cNvPr id="2" name="Title 1"/>
          <p:cNvSpPr>
            <a:spLocks noGrp="1"/>
          </p:cNvSpPr>
          <p:nvPr>
            <p:ph type="title"/>
          </p:nvPr>
        </p:nvSpPr>
        <p:spPr/>
        <p:txBody>
          <a:bodyPr>
            <a:normAutofit fontScale="90000"/>
          </a:bodyPr>
          <a:lstStyle/>
          <a:p>
            <a:r>
              <a:rPr lang="en-US" dirty="0" smtClean="0"/>
              <a:t>870 Reconciliation</a:t>
            </a:r>
            <a:br>
              <a:rPr lang="en-US" dirty="0" smtClean="0"/>
            </a:br>
            <a:r>
              <a:rPr lang="en-US" dirty="0" smtClean="0"/>
              <a:t>Presenter – Joelle Hotte</a:t>
            </a:r>
            <a:endParaRPr lang="en-US" dirty="0"/>
          </a:p>
        </p:txBody>
      </p:sp>
      <p:pic>
        <p:nvPicPr>
          <p:cNvPr id="5" name="Picture 1" descr="EASI Logo -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8"/>
            <a:ext cx="457200" cy="433137"/>
          </a:xfrm>
          <a:prstGeom prst="rect">
            <a:avLst/>
          </a:prstGeom>
          <a:noFill/>
          <a:ln>
            <a:noFill/>
          </a:ln>
          <a:effectLst>
            <a:reflection blurRad="38100" stA="52000" endPos="92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8564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25495</TotalTime>
  <Words>2781</Words>
  <Application>Microsoft Office PowerPoint</Application>
  <PresentationFormat>On-screen Show (4:3)</PresentationFormat>
  <Paragraphs>545</Paragraphs>
  <Slides>51</Slides>
  <Notes>18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55" baseType="lpstr">
      <vt:lpstr>Waveform</vt:lpstr>
      <vt:lpstr>Document</vt:lpstr>
      <vt:lpstr>Packager Shell Object</vt:lpstr>
      <vt:lpstr>Worksheet</vt:lpstr>
      <vt:lpstr>2014 Meeting</vt:lpstr>
      <vt:lpstr>PowerPoint Presentation</vt:lpstr>
      <vt:lpstr>PowerPoint Presentation</vt:lpstr>
      <vt:lpstr>PowerPoint Presentation</vt:lpstr>
      <vt:lpstr>PowerPoint Presentation</vt:lpstr>
      <vt:lpstr>PowerPoint Presentation</vt:lpstr>
      <vt:lpstr>EASI Technical Committee Presentation</vt:lpstr>
      <vt:lpstr>2014 Objectives  </vt:lpstr>
      <vt:lpstr>870 Reconciliation Presenter – Joelle Hotte</vt:lpstr>
      <vt:lpstr>870 Reconciliation</vt:lpstr>
      <vt:lpstr>870 Reconciliation</vt:lpstr>
      <vt:lpstr>870 Reconciliation</vt:lpstr>
      <vt:lpstr>870 Reconciliation</vt:lpstr>
      <vt:lpstr>870 Reconciliation</vt:lpstr>
      <vt:lpstr>870 Reconciliation</vt:lpstr>
      <vt:lpstr>870 Reconciliation</vt:lpstr>
      <vt:lpstr>870 Reconciliation</vt:lpstr>
      <vt:lpstr>870 Reconciliation</vt:lpstr>
      <vt:lpstr>870 Reconciliation</vt:lpstr>
      <vt:lpstr>870 Reconciliation</vt:lpstr>
      <vt:lpstr>870 Reconciliation</vt:lpstr>
      <vt:lpstr>870 Reconciliation Presenter – Joelle Hotte</vt:lpstr>
      <vt:lpstr>870 Reconciliation</vt:lpstr>
      <vt:lpstr>EASI Website    Presenter -Jon Clarke</vt:lpstr>
      <vt:lpstr>EASI Website    Presenter -Jon Clarke</vt:lpstr>
      <vt:lpstr>EASI Website    Presenter -Jon Clarke</vt:lpstr>
      <vt:lpstr>EASI Website    Presenter -Jon Clarke</vt:lpstr>
      <vt:lpstr>EASI Newsletters Presenter -Jon Clarke</vt:lpstr>
      <vt:lpstr>EASI Step by Step  Presenter – Diana Priebe</vt:lpstr>
      <vt:lpstr>XML Standard Presenter – Terry Birch</vt:lpstr>
      <vt:lpstr>Inventory Status Request </vt:lpstr>
      <vt:lpstr>810  - Proposal to adopt a PO level version</vt:lpstr>
      <vt:lpstr>Inventory Receipt Advice </vt:lpstr>
      <vt:lpstr>Inventory Receipt Advice </vt:lpstr>
      <vt:lpstr>Product Locator URL Standard</vt:lpstr>
      <vt:lpstr>Product Locator URL Standard</vt:lpstr>
      <vt:lpstr>Product Locator URL Standard</vt:lpstr>
      <vt:lpstr>Product Locator URL Standard</vt:lpstr>
      <vt:lpstr>Discussion Items</vt:lpstr>
      <vt:lpstr>850/940 – 856-945 Consolidation Presenter – Terry Birch</vt:lpstr>
      <vt:lpstr>Policies/Guidelines</vt:lpstr>
      <vt:lpstr>Policies/Guidelines</vt:lpstr>
      <vt:lpstr>Policies/Guidelines</vt:lpstr>
      <vt:lpstr>Policies/Guidelines</vt:lpstr>
      <vt:lpstr>Policies/Guidelines</vt:lpstr>
      <vt:lpstr>852 POS v4.0 Proposal</vt:lpstr>
      <vt:lpstr>852 POS v4.0 Proposal</vt:lpstr>
      <vt:lpstr>QA Standard Discussion</vt:lpstr>
      <vt:lpstr>QA Standard Discussion</vt:lpstr>
      <vt:lpstr>Misc. Tech Topics Presenter -Jon Clarke</vt:lpstr>
      <vt:lpstr>2015 Objectives</vt:lpstr>
    </vt:vector>
  </TitlesOfParts>
  <Company>Color Image Apparel,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 Technical Committee</dc:title>
  <dc:creator>Jonathan Clarke</dc:creator>
  <cp:lastModifiedBy>Rob Smith</cp:lastModifiedBy>
  <cp:revision>229</cp:revision>
  <cp:lastPrinted>2014-04-07T17:42:03Z</cp:lastPrinted>
  <dcterms:created xsi:type="dcterms:W3CDTF">2008-04-15T01:04:04Z</dcterms:created>
  <dcterms:modified xsi:type="dcterms:W3CDTF">2014-04-11T19:30:42Z</dcterms:modified>
</cp:coreProperties>
</file>