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50" r:id="rId1"/>
  </p:sldMasterIdLst>
  <p:notesMasterIdLst>
    <p:notesMasterId r:id="rId16"/>
  </p:notesMasterIdLst>
  <p:sldIdLst>
    <p:sldId id="256" r:id="rId2"/>
    <p:sldId id="260" r:id="rId3"/>
    <p:sldId id="257" r:id="rId4"/>
    <p:sldId id="258" r:id="rId5"/>
    <p:sldId id="265" r:id="rId6"/>
    <p:sldId id="259" r:id="rId7"/>
    <p:sldId id="261" r:id="rId8"/>
    <p:sldId id="402" r:id="rId9"/>
    <p:sldId id="397" r:id="rId10"/>
    <p:sldId id="513" r:id="rId11"/>
    <p:sldId id="505" r:id="rId12"/>
    <p:sldId id="514" r:id="rId13"/>
    <p:sldId id="482" r:id="rId14"/>
    <p:sldId id="263" r:id="rId15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505BB"/>
    <a:srgbClr val="3012AE"/>
    <a:srgbClr val="FF9933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391" autoAdjust="0"/>
    <p:restoredTop sz="94627" autoAdjust="0"/>
  </p:normalViewPr>
  <p:slideViewPr>
    <p:cSldViewPr>
      <p:cViewPr varScale="1">
        <p:scale>
          <a:sx n="85" d="100"/>
          <a:sy n="85" d="100"/>
        </p:scale>
        <p:origin x="108" y="28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9" d="100"/>
          <a:sy n="79" d="100"/>
        </p:scale>
        <p:origin x="-1998" y="-102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F82105BD-EDF7-F101-F10E-0FF4914096B8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2" tIns="46586" rIns="93172" bIns="46586" numCol="1" anchor="t" anchorCtr="0" compatLnSpc="1">
            <a:prstTxWarp prst="textNoShape">
              <a:avLst/>
            </a:prstTxWarp>
          </a:bodyPr>
          <a:lstStyle>
            <a:lvl1pPr defTabSz="931887">
              <a:defRPr sz="1300" dirty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6F285123-7BBE-F630-894E-DC96DB7B5A25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2" tIns="46586" rIns="93172" bIns="46586" numCol="1" anchor="t" anchorCtr="0" compatLnSpc="1">
            <a:prstTxWarp prst="textNoShape">
              <a:avLst/>
            </a:prstTxWarp>
          </a:bodyPr>
          <a:lstStyle>
            <a:lvl1pPr algn="r" defTabSz="931887">
              <a:defRPr sz="1300" dirty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>
            <a:extLst>
              <a:ext uri="{FF2B5EF4-FFF2-40B4-BE49-F238E27FC236}">
                <a16:creationId xmlns:a16="http://schemas.microsoft.com/office/drawing/2014/main" id="{05B30A9A-4308-B9B7-1210-8323C074B185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8500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>
            <a:extLst>
              <a:ext uri="{FF2B5EF4-FFF2-40B4-BE49-F238E27FC236}">
                <a16:creationId xmlns:a16="http://schemas.microsoft.com/office/drawing/2014/main" id="{EDA8E540-4154-34D2-5311-F2A61318F6AE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16425"/>
            <a:ext cx="5607050" cy="418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2" tIns="46586" rIns="93172" bIns="4658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>
            <a:extLst>
              <a:ext uri="{FF2B5EF4-FFF2-40B4-BE49-F238E27FC236}">
                <a16:creationId xmlns:a16="http://schemas.microsoft.com/office/drawing/2014/main" id="{F95F49A9-E7F4-65D3-F6D6-8D076516347F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3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2" tIns="46586" rIns="93172" bIns="46586" numCol="1" anchor="b" anchorCtr="0" compatLnSpc="1">
            <a:prstTxWarp prst="textNoShape">
              <a:avLst/>
            </a:prstTxWarp>
          </a:bodyPr>
          <a:lstStyle>
            <a:lvl1pPr defTabSz="931887">
              <a:defRPr sz="1300" dirty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>
            <a:extLst>
              <a:ext uri="{FF2B5EF4-FFF2-40B4-BE49-F238E27FC236}">
                <a16:creationId xmlns:a16="http://schemas.microsoft.com/office/drawing/2014/main" id="{DAF7EC47-CF7B-F08E-1C33-7FEEE15D2E1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831263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2" tIns="46586" rIns="93172" bIns="46586" numCol="1" anchor="b" anchorCtr="0" compatLnSpc="1">
            <a:prstTxWarp prst="textNoShape">
              <a:avLst/>
            </a:prstTxWarp>
          </a:bodyPr>
          <a:lstStyle>
            <a:lvl1pPr algn="r" defTabSz="931863">
              <a:defRPr sz="1300"/>
            </a:lvl1pPr>
          </a:lstStyle>
          <a:p>
            <a:fld id="{FF1AD02E-E728-4D74-88DA-6D5BA6143A7D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>
            <a:extLst>
              <a:ext uri="{FF2B5EF4-FFF2-40B4-BE49-F238E27FC236}">
                <a16:creationId xmlns:a16="http://schemas.microsoft.com/office/drawing/2014/main" id="{5F106A93-6441-93A2-5943-7B312ED49B2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Notes Placeholder 2">
            <a:extLst>
              <a:ext uri="{FF2B5EF4-FFF2-40B4-BE49-F238E27FC236}">
                <a16:creationId xmlns:a16="http://schemas.microsoft.com/office/drawing/2014/main" id="{A50C4649-BC16-3122-72DA-2849B44A4D6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9220" name="Slide Number Placeholder 3">
            <a:extLst>
              <a:ext uri="{FF2B5EF4-FFF2-40B4-BE49-F238E27FC236}">
                <a16:creationId xmlns:a16="http://schemas.microsoft.com/office/drawing/2014/main" id="{C572218E-C90D-308C-CE9B-CE9E428DBEC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F7F4519-C1FF-40B5-BBC3-730CFC8B30F6}" type="slidenum">
              <a:rPr lang="en-US" altLang="en-US"/>
              <a:pPr/>
              <a:t>3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1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Triangle 1">
            <a:extLst>
              <a:ext uri="{FF2B5EF4-FFF2-40B4-BE49-F238E27FC236}">
                <a16:creationId xmlns:a16="http://schemas.microsoft.com/office/drawing/2014/main" id="{F1242DFC-C80F-9A76-C543-3EF1CF08C1D8}"/>
              </a:ext>
            </a:extLst>
          </p:cNvPr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grpSp>
        <p:nvGrpSpPr>
          <p:cNvPr id="3" name="Group 15">
            <a:extLst>
              <a:ext uri="{FF2B5EF4-FFF2-40B4-BE49-F238E27FC236}">
                <a16:creationId xmlns:a16="http://schemas.microsoft.com/office/drawing/2014/main" id="{12E68F05-FB17-E714-AB9C-FDB6340A434A}"/>
              </a:ext>
            </a:extLst>
          </p:cNvPr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4" name="Freeform 16">
              <a:extLst>
                <a:ext uri="{FF2B5EF4-FFF2-40B4-BE49-F238E27FC236}">
                  <a16:creationId xmlns:a16="http://schemas.microsoft.com/office/drawing/2014/main" id="{EAA284B4-D995-FFEB-94B3-C88A43A411A3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>
                <a:latin typeface="Arial" charset="0"/>
                <a:cs typeface="+mn-cs"/>
              </a:endParaRPr>
            </a:p>
          </p:txBody>
        </p:sp>
        <p:sp>
          <p:nvSpPr>
            <p:cNvPr id="5" name="Freeform 18">
              <a:extLst>
                <a:ext uri="{FF2B5EF4-FFF2-40B4-BE49-F238E27FC236}">
                  <a16:creationId xmlns:a16="http://schemas.microsoft.com/office/drawing/2014/main" id="{63999A95-CF44-3ADF-416C-690F5C61311C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>
                <a:latin typeface="Arial" charset="0"/>
                <a:cs typeface="+mn-cs"/>
              </a:endParaRPr>
            </a:p>
          </p:txBody>
        </p:sp>
        <p:sp>
          <p:nvSpPr>
            <p:cNvPr id="6" name="Freeform 19">
              <a:extLst>
                <a:ext uri="{FF2B5EF4-FFF2-40B4-BE49-F238E27FC236}">
                  <a16:creationId xmlns:a16="http://schemas.microsoft.com/office/drawing/2014/main" id="{C1931B0A-73AB-AF71-AC6E-C846B5D11FD4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CBD5EF58-E143-D329-D244-A888F23B3CD3}"/>
                </a:ext>
              </a:extLst>
            </p:cNvPr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Date Placeholder 29">
            <a:extLst>
              <a:ext uri="{FF2B5EF4-FFF2-40B4-BE49-F238E27FC236}">
                <a16:creationId xmlns:a16="http://schemas.microsoft.com/office/drawing/2014/main" id="{2DFC8E51-C853-377A-9A25-81320C0472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dirty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" name="Footer Placeholder 18">
            <a:extLst>
              <a:ext uri="{FF2B5EF4-FFF2-40B4-BE49-F238E27FC236}">
                <a16:creationId xmlns:a16="http://schemas.microsoft.com/office/drawing/2014/main" id="{1CC8E116-8781-5210-FADC-CE9F07A42E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26">
            <a:extLst>
              <a:ext uri="{FF2B5EF4-FFF2-40B4-BE49-F238E27FC236}">
                <a16:creationId xmlns:a16="http://schemas.microsoft.com/office/drawing/2014/main" id="{DE6CF2CC-AC92-9F82-B61F-D2D04E20B4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AC2A5B0-CDF1-4676-97B6-C993B0A1349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243248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>
            <a:extLst>
              <a:ext uri="{FF2B5EF4-FFF2-40B4-BE49-F238E27FC236}">
                <a16:creationId xmlns:a16="http://schemas.microsoft.com/office/drawing/2014/main" id="{35C9F794-70DA-2C05-EF27-ABE89B45EB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>
            <a:extLst>
              <a:ext uri="{FF2B5EF4-FFF2-40B4-BE49-F238E27FC236}">
                <a16:creationId xmlns:a16="http://schemas.microsoft.com/office/drawing/2014/main" id="{7210DAA1-06CB-2CEF-FCEA-CDC6C97A9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>
            <a:extLst>
              <a:ext uri="{FF2B5EF4-FFF2-40B4-BE49-F238E27FC236}">
                <a16:creationId xmlns:a16="http://schemas.microsoft.com/office/drawing/2014/main" id="{97423C90-BC7C-D9FA-CA1F-55FF3D71CF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B270D7-8480-46A8-9698-4CCEE51C7E5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994576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>
            <a:extLst>
              <a:ext uri="{FF2B5EF4-FFF2-40B4-BE49-F238E27FC236}">
                <a16:creationId xmlns:a16="http://schemas.microsoft.com/office/drawing/2014/main" id="{98026AC1-6C7C-519C-1278-E2CA25662F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>
            <a:extLst>
              <a:ext uri="{FF2B5EF4-FFF2-40B4-BE49-F238E27FC236}">
                <a16:creationId xmlns:a16="http://schemas.microsoft.com/office/drawing/2014/main" id="{06AC2B30-2A70-7BA7-08D9-FAEEA9A5EB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>
            <a:extLst>
              <a:ext uri="{FF2B5EF4-FFF2-40B4-BE49-F238E27FC236}">
                <a16:creationId xmlns:a16="http://schemas.microsoft.com/office/drawing/2014/main" id="{E3DAD2D7-A4EA-3605-765D-F68D7F3EC2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9BBA22-DB56-440D-9487-FE477A998DE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690686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Date Placeholder 9">
            <a:extLst>
              <a:ext uri="{FF2B5EF4-FFF2-40B4-BE49-F238E27FC236}">
                <a16:creationId xmlns:a16="http://schemas.microsoft.com/office/drawing/2014/main" id="{7C5364BE-F8C5-70F7-0F69-6DFC57D04E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21">
            <a:extLst>
              <a:ext uri="{FF2B5EF4-FFF2-40B4-BE49-F238E27FC236}">
                <a16:creationId xmlns:a16="http://schemas.microsoft.com/office/drawing/2014/main" id="{E9174474-BA94-2435-173D-BADAA2C709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17">
            <a:extLst>
              <a:ext uri="{FF2B5EF4-FFF2-40B4-BE49-F238E27FC236}">
                <a16:creationId xmlns:a16="http://schemas.microsoft.com/office/drawing/2014/main" id="{CC5F8E76-52D3-EEF5-8A41-D8010F5E25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0DDC6C-9498-4318-85CA-C8B3169BFBA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512765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10">
            <a:extLst>
              <a:ext uri="{FF2B5EF4-FFF2-40B4-BE49-F238E27FC236}">
                <a16:creationId xmlns:a16="http://schemas.microsoft.com/office/drawing/2014/main" id="{E7C1F32A-16B9-CB3D-10E2-EB244E483F59}"/>
              </a:ext>
            </a:extLst>
          </p:cNvPr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5" name="Chevron 15">
            <a:extLst>
              <a:ext uri="{FF2B5EF4-FFF2-40B4-BE49-F238E27FC236}">
                <a16:creationId xmlns:a16="http://schemas.microsoft.com/office/drawing/2014/main" id="{EBAAEC4B-87AB-DF22-FA6A-61F16494D83A}"/>
              </a:ext>
            </a:extLst>
          </p:cNvPr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307CE5FA-9F99-9B18-2C8F-B970DEF25F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225CC847-9FE1-FBFE-CDF8-40F43DA6EC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564E78CD-C1C6-A107-0819-CD062DF712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3481F2-26AB-4DAB-90D0-C744997C484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797564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Date Placeholder 4">
            <a:extLst>
              <a:ext uri="{FF2B5EF4-FFF2-40B4-BE49-F238E27FC236}">
                <a16:creationId xmlns:a16="http://schemas.microsoft.com/office/drawing/2014/main" id="{C3162FF2-AC3C-BDA4-539B-891384DB1D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5">
            <a:extLst>
              <a:ext uri="{FF2B5EF4-FFF2-40B4-BE49-F238E27FC236}">
                <a16:creationId xmlns:a16="http://schemas.microsoft.com/office/drawing/2014/main" id="{C5DFCFF3-42D6-43C1-BC1C-1EA83791E4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6">
            <a:extLst>
              <a:ext uri="{FF2B5EF4-FFF2-40B4-BE49-F238E27FC236}">
                <a16:creationId xmlns:a16="http://schemas.microsoft.com/office/drawing/2014/main" id="{1CDDDDDD-4EA8-9AE6-D15D-B203F6E5C1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C2F76B-5210-4440-AFB9-A5B937166B3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890722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217A986-AFF7-A64C-AE40-37544943E5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5F62FA0-40B6-E357-6AD1-0597A39BD3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4930195-80CB-4C55-A2CE-BF2710F09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FF30ED-55BB-473B-8CEF-683F579D3B0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0670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Date Placeholder 2">
            <a:extLst>
              <a:ext uri="{FF2B5EF4-FFF2-40B4-BE49-F238E27FC236}">
                <a16:creationId xmlns:a16="http://schemas.microsoft.com/office/drawing/2014/main" id="{52E22B76-69FF-8DC8-9890-DFE4D383FA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1FFCCACC-D516-AD6B-FC2B-84871EB022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47CB511E-4A21-8FA2-61F7-E43CAFF160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015019-53FB-4F72-AC94-7C71414FD8E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9685258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>
            <a:extLst>
              <a:ext uri="{FF2B5EF4-FFF2-40B4-BE49-F238E27FC236}">
                <a16:creationId xmlns:a16="http://schemas.microsoft.com/office/drawing/2014/main" id="{42958E47-583D-4327-F7E5-536C474427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1">
            <a:extLst>
              <a:ext uri="{FF2B5EF4-FFF2-40B4-BE49-F238E27FC236}">
                <a16:creationId xmlns:a16="http://schemas.microsoft.com/office/drawing/2014/main" id="{44288D55-32D9-7D42-CD98-407946C8EB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7">
            <a:extLst>
              <a:ext uri="{FF2B5EF4-FFF2-40B4-BE49-F238E27FC236}">
                <a16:creationId xmlns:a16="http://schemas.microsoft.com/office/drawing/2014/main" id="{D5335036-8F8B-549A-5080-CA1B09F637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58CF47-23F4-4BE8-A897-DE05139E3A1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926314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0C2BDC-2872-8468-081D-724FCAEAB3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61422F-F4C5-4776-3E77-FBEF756DA5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6F8169-07D9-8F69-0199-9D897C51F5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48D415-CCC1-4A56-AD42-C76757E4F2B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783925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0">
            <a:extLst>
              <a:ext uri="{FF2B5EF4-FFF2-40B4-BE49-F238E27FC236}">
                <a16:creationId xmlns:a16="http://schemas.microsoft.com/office/drawing/2014/main" id="{468D9995-C73F-E319-F803-75A91397CFF1}"/>
              </a:ext>
            </a:extLst>
          </p:cNvPr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Arial" charset="0"/>
              <a:cs typeface="+mn-cs"/>
            </a:endParaRPr>
          </a:p>
        </p:txBody>
      </p:sp>
      <p:sp>
        <p:nvSpPr>
          <p:cNvPr id="6" name="Freeform 15">
            <a:extLst>
              <a:ext uri="{FF2B5EF4-FFF2-40B4-BE49-F238E27FC236}">
                <a16:creationId xmlns:a16="http://schemas.microsoft.com/office/drawing/2014/main" id="{A4DB1949-4573-24F3-8958-47BC176B2FA7}"/>
              </a:ext>
            </a:extLst>
          </p:cNvPr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Arial" charset="0"/>
              <a:cs typeface="+mn-cs"/>
            </a:endParaRPr>
          </a:p>
        </p:txBody>
      </p:sp>
      <p:sp>
        <p:nvSpPr>
          <p:cNvPr id="7" name="Right Triangle 6">
            <a:extLst>
              <a:ext uri="{FF2B5EF4-FFF2-40B4-BE49-F238E27FC236}">
                <a16:creationId xmlns:a16="http://schemas.microsoft.com/office/drawing/2014/main" id="{C6AE9C57-1C08-7CF3-0203-868828A5128B}"/>
              </a:ext>
            </a:extLst>
          </p:cNvPr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4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AC31472-6E57-5267-35AB-CC4E4188B547}"/>
              </a:ext>
            </a:extLst>
          </p:cNvPr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19">
            <a:extLst>
              <a:ext uri="{FF2B5EF4-FFF2-40B4-BE49-F238E27FC236}">
                <a16:creationId xmlns:a16="http://schemas.microsoft.com/office/drawing/2014/main" id="{7AFDCF98-56E7-4213-EE29-019B36254F2C}"/>
              </a:ext>
            </a:extLst>
          </p:cNvPr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0" name="Chevron 20">
            <a:extLst>
              <a:ext uri="{FF2B5EF4-FFF2-40B4-BE49-F238E27FC236}">
                <a16:creationId xmlns:a16="http://schemas.microsoft.com/office/drawing/2014/main" id="{24407143-D7A4-FB74-D092-7EA905C45DCB}"/>
              </a:ext>
            </a:extLst>
          </p:cNvPr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Date Placeholder 4">
            <a:extLst>
              <a:ext uri="{FF2B5EF4-FFF2-40B4-BE49-F238E27FC236}">
                <a16:creationId xmlns:a16="http://schemas.microsoft.com/office/drawing/2014/main" id="{42D9D712-7777-9EC9-B9EE-BF6B269FEB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dirty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2" name="Footer Placeholder 5">
            <a:extLst>
              <a:ext uri="{FF2B5EF4-FFF2-40B4-BE49-F238E27FC236}">
                <a16:creationId xmlns:a16="http://schemas.microsoft.com/office/drawing/2014/main" id="{DEA95898-8C02-F5FA-AF1A-6F6FCC7BD1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6">
            <a:extLst>
              <a:ext uri="{FF2B5EF4-FFF2-40B4-BE49-F238E27FC236}">
                <a16:creationId xmlns:a16="http://schemas.microsoft.com/office/drawing/2014/main" id="{32399213-D541-FDBB-2FCA-090B7A3686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2F8E25-E137-4E70-B415-DD7017B921B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297783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>
            <a:extLst>
              <a:ext uri="{FF2B5EF4-FFF2-40B4-BE49-F238E27FC236}">
                <a16:creationId xmlns:a16="http://schemas.microsoft.com/office/drawing/2014/main" id="{AA5B5FF6-06F9-865D-D7A2-2BB30362F547}"/>
              </a:ext>
            </a:extLst>
          </p:cNvPr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Arial" charset="0"/>
              <a:cs typeface="+mn-cs"/>
            </a:endParaRPr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FA254730-12D3-5FEA-F231-577DDC53CAE9}"/>
              </a:ext>
            </a:extLst>
          </p:cNvPr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Arial" charset="0"/>
              <a:cs typeface="+mn-cs"/>
            </a:endParaRPr>
          </a:p>
        </p:txBody>
      </p:sp>
      <p:sp>
        <p:nvSpPr>
          <p:cNvPr id="14" name="Right Triangle 13">
            <a:extLst>
              <a:ext uri="{FF2B5EF4-FFF2-40B4-BE49-F238E27FC236}">
                <a16:creationId xmlns:a16="http://schemas.microsoft.com/office/drawing/2014/main" id="{67977B52-1B15-635D-0A93-3455E1944B1B}"/>
              </a:ext>
            </a:extLst>
          </p:cNvPr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F19E848-D42D-9EB5-E361-14E3FC9F37D1}"/>
              </a:ext>
            </a:extLst>
          </p:cNvPr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>
            <a:extLst>
              <a:ext uri="{FF2B5EF4-FFF2-40B4-BE49-F238E27FC236}">
                <a16:creationId xmlns:a16="http://schemas.microsoft.com/office/drawing/2014/main" id="{B0AA00E4-6146-930D-0C30-A2F42FCF28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33" name="Text Placeholder 29">
            <a:extLst>
              <a:ext uri="{FF2B5EF4-FFF2-40B4-BE49-F238E27FC236}">
                <a16:creationId xmlns:a16="http://schemas.microsoft.com/office/drawing/2014/main" id="{486F9B1E-668B-B0F8-002A-AD6C388A521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8A49C095-11C0-3031-5160-89DDA527D3C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dirty="0">
                <a:solidFill>
                  <a:schemeClr val="tx1"/>
                </a:solidFill>
                <a:latin typeface="Arial" charset="0"/>
                <a:cs typeface="+mn-cs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2" name="Footer Placeholder 21">
            <a:extLst>
              <a:ext uri="{FF2B5EF4-FFF2-40B4-BE49-F238E27FC236}">
                <a16:creationId xmlns:a16="http://schemas.microsoft.com/office/drawing/2014/main" id="{1ADA47FC-1B3B-C945-F8B5-579641EBF2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dirty="0">
                <a:solidFill>
                  <a:schemeClr val="tx1"/>
                </a:solidFill>
                <a:latin typeface="Arial" charset="0"/>
                <a:cs typeface="+mn-cs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E8C35056-2636-6929-8EEB-791C69C03A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fld id="{4621AF6D-9CD8-40EC-92A5-9C0DB0226B35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73" r:id="rId1"/>
    <p:sldLayoutId id="2147484269" r:id="rId2"/>
    <p:sldLayoutId id="2147484274" r:id="rId3"/>
    <p:sldLayoutId id="2147484275" r:id="rId4"/>
    <p:sldLayoutId id="2147484276" r:id="rId5"/>
    <p:sldLayoutId id="2147484277" r:id="rId6"/>
    <p:sldLayoutId id="2147484270" r:id="rId7"/>
    <p:sldLayoutId id="2147484278" r:id="rId8"/>
    <p:sldLayoutId id="2147484279" r:id="rId9"/>
    <p:sldLayoutId id="2147484271" r:id="rId10"/>
    <p:sldLayoutId id="2147484272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anose="020B060203050402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anose="020B060203050402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anose="020B060203050402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anose="020B0602030504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anose="020B0602030504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anose="020B0602030504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anose="020B0602030504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anose="020B0602030504020204" pitchFamily="34" charset="0"/>
        </a:defRPr>
      </a:lvl9pPr>
      <a:extLst/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anose="05040102010807070707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anose="020B0604030504040204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anose="05020102010507070707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0253C3-639E-12A5-1E9D-E0C733EEFB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" y="152401"/>
            <a:ext cx="8686800" cy="3581400"/>
          </a:xfrm>
          <a:ln>
            <a:miter lim="800000"/>
            <a:headEnd/>
            <a:tailEnd/>
          </a:ln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6147" name="Subtitle 2">
            <a:extLst>
              <a:ext uri="{FF2B5EF4-FFF2-40B4-BE49-F238E27FC236}">
                <a16:creationId xmlns:a16="http://schemas.microsoft.com/office/drawing/2014/main" id="{A36077EB-9E55-8BE6-EB44-FEB2E6E63C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4038600"/>
            <a:ext cx="6400800" cy="1524000"/>
          </a:xfrm>
        </p:spPr>
        <p:txBody>
          <a:bodyPr/>
          <a:lstStyle/>
          <a:p>
            <a:pPr marR="0" eaLnBrk="1" hangingPunct="1"/>
            <a:r>
              <a:rPr lang="en-US" altLang="en-US"/>
              <a:t>Annual Meeting</a:t>
            </a:r>
            <a:br>
              <a:rPr lang="en-US" altLang="en-US"/>
            </a:br>
            <a:r>
              <a:rPr lang="en-US" altLang="en-US"/>
              <a:t> October 7, 2022 </a:t>
            </a:r>
            <a:br>
              <a:rPr lang="en-US" altLang="en-US"/>
            </a:br>
            <a:endParaRPr lang="en-US" altLang="en-US"/>
          </a:p>
        </p:txBody>
      </p:sp>
      <p:pic>
        <p:nvPicPr>
          <p:cNvPr id="6148" name="Picture 3" descr="A close up of a sign&#10;&#10;Description automatically generated">
            <a:extLst>
              <a:ext uri="{FF2B5EF4-FFF2-40B4-BE49-F238E27FC236}">
                <a16:creationId xmlns:a16="http://schemas.microsoft.com/office/drawing/2014/main" id="{38A3165A-5C46-CC13-38E1-77DC87F16A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28600"/>
            <a:ext cx="48006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7B8C93C-084F-24AE-C7E6-019B306647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 fontAlgn="auto">
              <a:spcAft>
                <a:spcPts val="0"/>
              </a:spcAft>
              <a:buFont typeface="Wingdings 3"/>
              <a:buNone/>
              <a:defRPr/>
            </a:pPr>
            <a:r>
              <a:rPr lang="en-US" dirty="0"/>
              <a:t>FTP Sunset Date Proposal – Jan 2023</a:t>
            </a:r>
          </a:p>
          <a:p>
            <a:pPr marL="109728" indent="0" fontAlgn="auto">
              <a:spcAft>
                <a:spcPts val="0"/>
              </a:spcAft>
              <a:buFont typeface="Wingdings 3"/>
              <a:buNone/>
              <a:defRPr/>
            </a:pPr>
            <a:endParaRPr lang="en-US" dirty="0"/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/>
              <a:t>SFTP adopted as recommended communication method in 2019</a:t>
            </a:r>
            <a:endParaRPr lang="en-US" sz="2400" dirty="0"/>
          </a:p>
          <a:p>
            <a:pPr marL="621792" lvl="1" fontAlgn="auto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endParaRPr lang="en-US" sz="2400" dirty="0"/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sz="2800" dirty="0"/>
              <a:t>Unsecured FTP communications are a serious security risk</a:t>
            </a:r>
          </a:p>
          <a:p>
            <a:pPr marL="621792" lvl="1" fontAlgn="auto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endParaRPr lang="en-US" dirty="0"/>
          </a:p>
          <a:p>
            <a:pPr marL="621792" lvl="1" fontAlgn="auto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endParaRPr lang="en-US" dirty="0"/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endParaRPr lang="en-US" dirty="0"/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B3FB166-2337-A23A-4994-99671FC86A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New Business Tasks</a:t>
            </a:r>
          </a:p>
        </p:txBody>
      </p:sp>
    </p:spTree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FEA1A95-73E3-90C2-ACF5-D77283FE25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 fontAlgn="auto">
              <a:spcAft>
                <a:spcPts val="0"/>
              </a:spcAft>
              <a:buFont typeface="Wingdings 3"/>
              <a:buNone/>
              <a:defRPr/>
            </a:pPr>
            <a:r>
              <a:rPr lang="en-US" dirty="0"/>
              <a:t>Decoration Handling</a:t>
            </a:r>
          </a:p>
          <a:p>
            <a:pPr marL="109728" indent="0" fontAlgn="auto">
              <a:spcAft>
                <a:spcPts val="0"/>
              </a:spcAft>
              <a:buFont typeface="Wingdings 3"/>
              <a:buNone/>
              <a:defRPr/>
            </a:pPr>
            <a:endParaRPr lang="en-US" dirty="0"/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/>
              <a:t>API only – defer to 2023 after core </a:t>
            </a:r>
            <a:r>
              <a:rPr lang="en-US" dirty="0" err="1"/>
              <a:t>api</a:t>
            </a:r>
            <a:r>
              <a:rPr lang="en-US" dirty="0"/>
              <a:t> is in production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/>
              <a:t>Cross referencing is a challenge</a:t>
            </a:r>
          </a:p>
          <a:p>
            <a:pPr marL="621792" lvl="1" fontAlgn="auto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en-US" dirty="0"/>
              <a:t>Do this better than promo standards</a:t>
            </a:r>
          </a:p>
          <a:p>
            <a:pPr marL="859536" lvl="2" fontAlgn="auto">
              <a:spcAft>
                <a:spcPts val="0"/>
              </a:spcAft>
              <a:buFont typeface="Wingdings 2"/>
              <a:buChar char=""/>
              <a:defRPr/>
            </a:pPr>
            <a:r>
              <a:rPr lang="en-US" dirty="0"/>
              <a:t>Need an actual agreed upon list of </a:t>
            </a:r>
            <a:r>
              <a:rPr lang="en-US" dirty="0" err="1"/>
              <a:t>xrefs</a:t>
            </a:r>
            <a:r>
              <a:rPr lang="en-US" dirty="0"/>
              <a:t> that must be used in the </a:t>
            </a:r>
            <a:r>
              <a:rPr lang="en-US" dirty="0" err="1"/>
              <a:t>api</a:t>
            </a:r>
            <a:endParaRPr lang="en-US" dirty="0"/>
          </a:p>
          <a:p>
            <a:pPr marL="859536" lvl="2" fontAlgn="auto">
              <a:spcAft>
                <a:spcPts val="0"/>
              </a:spcAft>
              <a:buFont typeface="Wingdings 2"/>
              <a:buChar char=""/>
              <a:defRPr/>
            </a:pPr>
            <a:r>
              <a:rPr lang="en-US" dirty="0"/>
              <a:t>Endpoint to pull the </a:t>
            </a:r>
            <a:r>
              <a:rPr lang="en-US" dirty="0" err="1"/>
              <a:t>xrefs</a:t>
            </a:r>
            <a:r>
              <a:rPr lang="en-US" dirty="0"/>
              <a:t> (</a:t>
            </a:r>
            <a:r>
              <a:rPr lang="en-US" dirty="0" err="1"/>
              <a:t>ie</a:t>
            </a:r>
            <a:r>
              <a:rPr lang="en-US" dirty="0"/>
              <a:t> EMB = Embroidery, LC = Left Chest)</a:t>
            </a:r>
          </a:p>
          <a:p>
            <a:pPr marL="914400" lvl="3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en-US" dirty="0"/>
              <a:t>Color </a:t>
            </a:r>
            <a:r>
              <a:rPr lang="en-US" dirty="0" err="1"/>
              <a:t>Xrefs</a:t>
            </a:r>
            <a:r>
              <a:rPr lang="en-US" dirty="0"/>
              <a:t> as well – use an existing standard.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endParaRPr lang="en-US" dirty="0"/>
          </a:p>
          <a:p>
            <a:pPr marL="621792" lvl="1" fontAlgn="auto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endParaRPr lang="en-US" dirty="0"/>
          </a:p>
          <a:p>
            <a:pPr marL="621792" lvl="1" fontAlgn="auto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endParaRPr lang="en-US" dirty="0"/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endParaRPr lang="en-US" dirty="0"/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4F00817-B98B-DBB0-C751-7B1F1CB912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New Business Tasks</a:t>
            </a:r>
          </a:p>
        </p:txBody>
      </p:sp>
    </p:spTree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8349CF6-73C6-5043-3031-E5A5AFB580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138" y="1417638"/>
            <a:ext cx="8229600" cy="5181600"/>
          </a:xfrm>
        </p:spPr>
        <p:txBody>
          <a:bodyPr>
            <a:normAutofit/>
          </a:bodyPr>
          <a:lstStyle/>
          <a:p>
            <a:pPr marL="859536" lvl="2" fontAlgn="auto">
              <a:spcAft>
                <a:spcPts val="0"/>
              </a:spcAft>
              <a:buFont typeface="Wingdings 2"/>
              <a:buChar char=""/>
              <a:defRPr/>
            </a:pPr>
            <a:endParaRPr lang="en-US" sz="1800" dirty="0"/>
          </a:p>
          <a:p>
            <a:pPr marL="859536" lvl="2" fontAlgn="auto">
              <a:spcAft>
                <a:spcPts val="0"/>
              </a:spcAft>
              <a:buFont typeface="Wingdings 2"/>
              <a:buChar char=""/>
              <a:defRPr/>
            </a:pPr>
            <a:r>
              <a:rPr lang="en-US" sz="3200" dirty="0"/>
              <a:t>Rest/</a:t>
            </a:r>
            <a:r>
              <a:rPr lang="en-US" sz="3200" dirty="0" err="1"/>
              <a:t>Json</a:t>
            </a:r>
            <a:endParaRPr lang="en-US" sz="3200" dirty="0"/>
          </a:p>
          <a:p>
            <a:pPr marL="859536" lvl="2" fontAlgn="auto">
              <a:spcAft>
                <a:spcPts val="0"/>
              </a:spcAft>
              <a:buFont typeface="Wingdings 2"/>
              <a:buChar char=""/>
              <a:defRPr/>
            </a:pPr>
            <a:r>
              <a:rPr lang="en-US" sz="3200" dirty="0"/>
              <a:t>API Documentation</a:t>
            </a:r>
          </a:p>
          <a:p>
            <a:pPr marL="859536" lvl="2" fontAlgn="auto">
              <a:spcAft>
                <a:spcPts val="0"/>
              </a:spcAft>
              <a:buFont typeface="Wingdings 2"/>
              <a:buChar char=""/>
              <a:defRPr/>
            </a:pPr>
            <a:r>
              <a:rPr lang="en-US" sz="3200" dirty="0"/>
              <a:t>Security</a:t>
            </a:r>
          </a:p>
          <a:p>
            <a:pPr marL="859536" lvl="2" fontAlgn="auto">
              <a:spcAft>
                <a:spcPts val="0"/>
              </a:spcAft>
              <a:buFont typeface="Wingdings 2"/>
              <a:buChar char=""/>
              <a:defRPr/>
            </a:pPr>
            <a:r>
              <a:rPr lang="en-US" sz="3200" dirty="0"/>
              <a:t>Sandbox and Production</a:t>
            </a:r>
          </a:p>
          <a:p>
            <a:pPr marL="859536" lvl="2" fontAlgn="auto">
              <a:spcAft>
                <a:spcPts val="0"/>
              </a:spcAft>
              <a:buFont typeface="Wingdings 2"/>
              <a:buChar char=""/>
              <a:defRPr/>
            </a:pPr>
            <a:r>
              <a:rPr lang="en-US" sz="3200" dirty="0"/>
              <a:t>Beta Testers?  </a:t>
            </a:r>
            <a:r>
              <a:rPr lang="en-US" sz="3200" dirty="0" err="1"/>
              <a:t>Bella|Canvas</a:t>
            </a:r>
            <a:r>
              <a:rPr lang="en-US" sz="3200" dirty="0"/>
              <a:t> and ?</a:t>
            </a:r>
          </a:p>
          <a:p>
            <a:pPr marL="859536" lvl="2" fontAlgn="auto">
              <a:spcAft>
                <a:spcPts val="0"/>
              </a:spcAft>
              <a:buFont typeface="Wingdings 2"/>
              <a:buChar char=""/>
              <a:defRPr/>
            </a:pPr>
            <a:r>
              <a:rPr lang="en-US" sz="3200" dirty="0"/>
              <a:t>DEMO! </a:t>
            </a:r>
          </a:p>
          <a:p>
            <a:pPr marL="859536" lvl="2" fontAlgn="auto">
              <a:spcAft>
                <a:spcPts val="0"/>
              </a:spcAft>
              <a:buFont typeface="Wingdings 2"/>
              <a:buChar char=""/>
              <a:defRPr/>
            </a:pPr>
            <a:endParaRPr lang="en-US" sz="3200" dirty="0"/>
          </a:p>
          <a:p>
            <a:pPr marL="630936" lvl="2" indent="0" fontAlgn="auto">
              <a:spcAft>
                <a:spcPts val="0"/>
              </a:spcAft>
              <a:buFont typeface="Wingdings 2"/>
              <a:buNone/>
              <a:defRPr/>
            </a:pPr>
            <a:endParaRPr lang="en-US" sz="3200" dirty="0"/>
          </a:p>
          <a:p>
            <a:pPr marL="859536" lvl="2" fontAlgn="auto">
              <a:spcAft>
                <a:spcPts val="0"/>
              </a:spcAft>
              <a:buFont typeface="Wingdings 2"/>
              <a:buChar char=""/>
              <a:defRPr/>
            </a:pPr>
            <a:endParaRPr lang="en-US" sz="3200" dirty="0"/>
          </a:p>
          <a:p>
            <a:pPr marL="859536" lvl="2" fontAlgn="auto">
              <a:spcAft>
                <a:spcPts val="0"/>
              </a:spcAft>
              <a:buFont typeface="Wingdings 2"/>
              <a:buChar char=""/>
              <a:defRPr/>
            </a:pPr>
            <a:endParaRPr lang="en-US" sz="20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46799DC-6485-5955-5EEC-87857658DE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274638"/>
            <a:ext cx="75438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API</a:t>
            </a:r>
          </a:p>
        </p:txBody>
      </p:sp>
      <p:pic>
        <p:nvPicPr>
          <p:cNvPr id="13316" name="Picture 3">
            <a:extLst>
              <a:ext uri="{FF2B5EF4-FFF2-40B4-BE49-F238E27FC236}">
                <a16:creationId xmlns:a16="http://schemas.microsoft.com/office/drawing/2014/main" id="{D23789B3-5E48-7CE5-DC3C-D400CE5CCB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43000" cy="1065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Content Placeholder 1">
            <a:extLst>
              <a:ext uri="{FF2B5EF4-FFF2-40B4-BE49-F238E27FC236}">
                <a16:creationId xmlns:a16="http://schemas.microsoft.com/office/drawing/2014/main" id="{DF7B719A-0118-2194-5AC5-AA00DEBBCD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Questions</a:t>
            </a:r>
          </a:p>
          <a:p>
            <a:endParaRPr lang="en-US" altLang="en-US"/>
          </a:p>
          <a:p>
            <a:r>
              <a:rPr lang="en-US" altLang="en-US"/>
              <a:t>New Tech Business</a:t>
            </a:r>
          </a:p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pPr lvl="1"/>
            <a:endParaRPr lang="en-US" altLang="en-US"/>
          </a:p>
          <a:p>
            <a:pPr lvl="1"/>
            <a:endParaRPr lang="en-US" altLang="en-US"/>
          </a:p>
          <a:p>
            <a:endParaRPr lang="en-US" altLang="en-US"/>
          </a:p>
          <a:p>
            <a:pPr lvl="1"/>
            <a:endParaRPr lang="en-US" alt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ED8988E-CA74-4172-FF7E-6B9B9E58AB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3600" dirty="0"/>
              <a:t>Open Discussion</a:t>
            </a:r>
          </a:p>
        </p:txBody>
      </p:sp>
    </p:spTree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4FCEEFD6-B140-1D34-B5E2-E220632CD0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51435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4600"/>
              <a:t>Proposed 2023 Annual Meeting</a:t>
            </a:r>
          </a:p>
        </p:txBody>
      </p:sp>
      <p:sp>
        <p:nvSpPr>
          <p:cNvPr id="14339" name="Content Placeholder 2">
            <a:extLst>
              <a:ext uri="{FF2B5EF4-FFF2-40B4-BE49-F238E27FC236}">
                <a16:creationId xmlns:a16="http://schemas.microsoft.com/office/drawing/2014/main" id="{7C2E8CCD-7D6C-4EA9-B080-E5C6358944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999038"/>
          </a:xfrm>
        </p:spPr>
        <p:txBody>
          <a:bodyPr/>
          <a:lstStyle/>
          <a:p>
            <a:pPr>
              <a:buFont typeface="Wingdings 2" panose="05020102010507070707" pitchFamily="18" charset="2"/>
              <a:buNone/>
            </a:pPr>
            <a:endParaRPr lang="en-US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>
            <a:extLst>
              <a:ext uri="{FF2B5EF4-FFF2-40B4-BE49-F238E27FC236}">
                <a16:creationId xmlns:a16="http://schemas.microsoft.com/office/drawing/2014/main" id="{AF7FB454-8883-43BB-EA51-49CCE12FED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00" y="685800"/>
            <a:ext cx="5638800" cy="142875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altLang="en-US"/>
              <a:t>Aloha</a:t>
            </a:r>
            <a:br>
              <a:rPr lang="en-US" altLang="en-US"/>
            </a:br>
            <a:r>
              <a:rPr lang="en-US" altLang="en-US"/>
              <a:t>  Welcome to Aria       Resort &amp; Casino</a:t>
            </a:r>
          </a:p>
        </p:txBody>
      </p:sp>
      <p:pic>
        <p:nvPicPr>
          <p:cNvPr id="7171" name="Content Placeholder 5" descr="See the source image">
            <a:extLst>
              <a:ext uri="{FF2B5EF4-FFF2-40B4-BE49-F238E27FC236}">
                <a16:creationId xmlns:a16="http://schemas.microsoft.com/office/drawing/2014/main" id="{60E6679B-0F81-8986-BD44-7A748CB55FEC}"/>
              </a:ext>
            </a:extLst>
          </p:cNvPr>
          <p:cNvPicPr>
            <a:picLocks noGrp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69925" y="1935163"/>
            <a:ext cx="7804150" cy="4389437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C22067-B8F0-D42D-29B7-38FFAA319A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838200"/>
            <a:ext cx="7924800" cy="762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br>
              <a:rPr lang="en-US" dirty="0">
                <a:solidFill>
                  <a:srgbClr val="0070C0"/>
                </a:solidFill>
              </a:rPr>
            </a:br>
            <a:br>
              <a:rPr lang="en-US" dirty="0">
                <a:solidFill>
                  <a:srgbClr val="0070C0"/>
                </a:solidFill>
              </a:rPr>
            </a:br>
            <a:br>
              <a:rPr lang="en-US" dirty="0">
                <a:solidFill>
                  <a:srgbClr val="0070C0"/>
                </a:solidFill>
              </a:rPr>
            </a:br>
            <a:br>
              <a:rPr lang="en-US" dirty="0">
                <a:solidFill>
                  <a:srgbClr val="0070C0"/>
                </a:solidFill>
              </a:rPr>
            </a:br>
            <a:br>
              <a:rPr lang="en-US" dirty="0">
                <a:solidFill>
                  <a:srgbClr val="0070C0"/>
                </a:solidFill>
              </a:rPr>
            </a:b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826982-1A0B-8117-0DDF-222C8456A6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700" y="957263"/>
            <a:ext cx="8610600" cy="5821362"/>
          </a:xfrm>
        </p:spPr>
        <p:txBody>
          <a:bodyPr>
            <a:normAutofit fontScale="775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dirty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US" dirty="0"/>
              <a:t>1) Welcome Message – Marvin Yoshizumi, Executive Chairperson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dirty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US" dirty="0"/>
              <a:t>2) Review Anti-Trust Guidelines, Row call – Michael Sutton, Secretary / Treasurer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anose="05020102010507070707" pitchFamily="18" charset="2"/>
              <a:buNone/>
              <a:defRPr/>
            </a:pPr>
            <a:r>
              <a:rPr lang="en-US" dirty="0"/>
              <a:t>3) Approve  Minutes October 7, 2021 Virtual Annual Meeting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en-US" dirty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US" dirty="0"/>
              <a:t>4) Annual Financial Report – Michael Sutton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dirty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US" dirty="0"/>
              <a:t>5) Elections – Marvin Yoshizumi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dirty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US" dirty="0"/>
              <a:t>6) Technical Committee Discussion – Bryan Moore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dirty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US" dirty="0"/>
              <a:t>7) Proposed 2023 annual meeting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en-US" dirty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US" dirty="0"/>
              <a:t>Enclosures: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/>
              <a:t>2021 Minutes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/>
              <a:t>2022 Ballot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/>
              <a:t>EASI Cheat sheet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83927D5-EA80-D6FB-C56C-205AB0DC53B6}"/>
              </a:ext>
            </a:extLst>
          </p:cNvPr>
          <p:cNvSpPr/>
          <p:nvPr/>
        </p:nvSpPr>
        <p:spPr>
          <a:xfrm>
            <a:off x="1308100" y="79375"/>
            <a:ext cx="2149475" cy="8620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000" dirty="0">
                <a:solidFill>
                  <a:srgbClr val="0070C0"/>
                </a:solidFill>
                <a:latin typeface="Calibri"/>
                <a:ea typeface="+mj-ea"/>
                <a:cs typeface="+mj-cs"/>
              </a:rPr>
              <a:t>Agenda</a:t>
            </a:r>
            <a:endParaRPr lang="en-US" dirty="0">
              <a:latin typeface="+mn-lt"/>
              <a:cs typeface="+mn-c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>
            <a:extLst>
              <a:ext uri="{FF2B5EF4-FFF2-40B4-BE49-F238E27FC236}">
                <a16:creationId xmlns:a16="http://schemas.microsoft.com/office/drawing/2014/main" id="{F926BED7-3EEC-CC23-51B6-AC7B6B111E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43815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4000"/>
              <a:t>Anti-Trust Guidelines</a:t>
            </a:r>
          </a:p>
        </p:txBody>
      </p:sp>
      <p:sp>
        <p:nvSpPr>
          <p:cNvPr id="10243" name="Content Placeholder 2">
            <a:extLst>
              <a:ext uri="{FF2B5EF4-FFF2-40B4-BE49-F238E27FC236}">
                <a16:creationId xmlns:a16="http://schemas.microsoft.com/office/drawing/2014/main" id="{FDD9E101-1122-936C-EBCB-3D5FFD8F10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105400"/>
          </a:xfrm>
        </p:spPr>
        <p:txBody>
          <a:bodyPr/>
          <a:lstStyle/>
          <a:p>
            <a:r>
              <a:rPr lang="en-US" altLang="en-US" sz="2000"/>
              <a:t>DO NOT discuss your prices or competitors’ prices with a competitor (except when buying from or selling to that competitor) or anything which might affect prices such as cost, discounts, terms of sale, or profit margins. </a:t>
            </a:r>
          </a:p>
          <a:p>
            <a:r>
              <a:rPr lang="en-US" altLang="en-US" sz="2000"/>
              <a:t>DO NOT agree with competitors to uniform terms of sale, warranties, or contract provisions. </a:t>
            </a:r>
          </a:p>
          <a:p>
            <a:r>
              <a:rPr lang="en-US" altLang="en-US" sz="2000"/>
              <a:t>DO NOT agree with competitors to divide customers or territories. </a:t>
            </a:r>
          </a:p>
          <a:p>
            <a:r>
              <a:rPr lang="en-US" altLang="en-US" sz="2000"/>
              <a:t>DO NOT act jointly with one or more competitors to put another competitor at a disadvantage. </a:t>
            </a:r>
          </a:p>
          <a:p>
            <a:r>
              <a:rPr lang="en-US" altLang="en-US" sz="2000"/>
              <a:t>DO NOT try to prevent your supplier from selling to your competitor. </a:t>
            </a:r>
          </a:p>
          <a:p>
            <a:r>
              <a:rPr lang="en-US" altLang="en-US" sz="2000"/>
              <a:t>DO NOT discuss your future pricing, marketing, or policy plans with competitors. </a:t>
            </a:r>
          </a:p>
          <a:p>
            <a:r>
              <a:rPr lang="en-US" altLang="en-US" sz="2000"/>
              <a:t>DO NOT discuss your customers with your competitors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>
            <a:extLst>
              <a:ext uri="{FF2B5EF4-FFF2-40B4-BE49-F238E27FC236}">
                <a16:creationId xmlns:a16="http://schemas.microsoft.com/office/drawing/2014/main" id="{D2274FE6-7CF9-207A-9D4E-5668218568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en-US" altLang="en-US" sz="4000"/>
              <a:t>Anti-Trust Guidelines</a:t>
            </a:r>
          </a:p>
        </p:txBody>
      </p:sp>
      <p:sp>
        <p:nvSpPr>
          <p:cNvPr id="11267" name="Content Placeholder 2">
            <a:extLst>
              <a:ext uri="{FF2B5EF4-FFF2-40B4-BE49-F238E27FC236}">
                <a16:creationId xmlns:a16="http://schemas.microsoft.com/office/drawing/2014/main" id="{0FF736D1-D479-529E-E99D-A22EF0FF61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181600"/>
          </a:xfrm>
        </p:spPr>
        <p:txBody>
          <a:bodyPr/>
          <a:lstStyle/>
          <a:p>
            <a:r>
              <a:rPr lang="en-US" altLang="en-US" sz="1500" b="1"/>
              <a:t>With respect to this meeting:</a:t>
            </a:r>
            <a:r>
              <a:rPr lang="en-US" altLang="en-US" sz="1500"/>
              <a:t> </a:t>
            </a:r>
          </a:p>
          <a:p>
            <a:r>
              <a:rPr lang="en-US" altLang="en-US" sz="1500"/>
              <a:t>DO NOT make any statements regarding prices or matters affecting prices at this meeting. </a:t>
            </a:r>
          </a:p>
          <a:p>
            <a:r>
              <a:rPr lang="en-US" altLang="en-US" sz="1500"/>
              <a:t>DO NOT make statements about your future plans regarding pricing, expansion, or other policies with competitive overtones. Do not participate in discussion where other attendees do. </a:t>
            </a:r>
          </a:p>
          <a:p>
            <a:r>
              <a:rPr lang="en-US" altLang="en-US" sz="1500"/>
              <a:t>DO NOT propose or agree to any standardization, which will injure your competitor. </a:t>
            </a:r>
          </a:p>
          <a:p>
            <a:r>
              <a:rPr lang="en-US" altLang="en-US" sz="1500"/>
              <a:t>DO leave any meeting where any of the foregoing topics are being discussed – and state why you are leaving. </a:t>
            </a:r>
          </a:p>
          <a:p>
            <a:r>
              <a:rPr lang="en-US" altLang="en-US" sz="1500"/>
              <a:t>DO NOT attend or stay at any informal meeting where there is no agenda, no minutes are taken, and no staff member is present. </a:t>
            </a:r>
          </a:p>
          <a:p>
            <a:r>
              <a:rPr lang="en-US" altLang="en-US" sz="1500"/>
              <a:t>DO NOT assume you are protected by information advice from a governmental official. </a:t>
            </a:r>
          </a:p>
          <a:p>
            <a:r>
              <a:rPr lang="en-US" altLang="en-US" sz="1500"/>
              <a:t>DO NOT speak as a formal representative of this group about the meeting. </a:t>
            </a:r>
          </a:p>
          <a:p>
            <a:r>
              <a:rPr lang="en-US" altLang="en-US" sz="1500"/>
              <a:t>DO alert staff to anything inaccurate or improper. This includes a position the group has taken or intends to take or a meeting or activity of which you have learned. </a:t>
            </a:r>
          </a:p>
          <a:p>
            <a:r>
              <a:rPr lang="en-US" altLang="en-US" sz="1500"/>
              <a:t>DO send copies to a staff member of any communications or documents sent, received, or developed by you when acting for the group. </a:t>
            </a:r>
          </a:p>
          <a:p>
            <a:r>
              <a:rPr lang="en-US" altLang="en-US" sz="1500"/>
              <a:t>DO NOT do anything before or after this meeting, or at social events, which would be improper at a formal meeting. </a:t>
            </a:r>
          </a:p>
          <a:p>
            <a:r>
              <a:rPr lang="en-US" altLang="en-US" sz="1500"/>
              <a:t>DO alert every employee in your company who deals with the group to these guidelines. </a:t>
            </a:r>
          </a:p>
          <a:p>
            <a:r>
              <a:rPr lang="en-US" altLang="en-US" sz="1500"/>
              <a:t>DO be conservative. </a:t>
            </a:r>
            <a:r>
              <a:rPr lang="en-US" altLang="en-US" sz="1500" u="sng"/>
              <a:t>If you feel an activity might be improper, do not do it</a:t>
            </a:r>
            <a:endParaRPr lang="en-US" altLang="en-US" sz="15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>
            <a:extLst>
              <a:ext uri="{FF2B5EF4-FFF2-40B4-BE49-F238E27FC236}">
                <a16:creationId xmlns:a16="http://schemas.microsoft.com/office/drawing/2014/main" id="{592C9A4B-0CB7-885F-2928-9DC5A2FB5C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28600"/>
            <a:ext cx="7772400" cy="5334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3500"/>
              <a:t>Annual Financial Report</a:t>
            </a:r>
          </a:p>
        </p:txBody>
      </p:sp>
      <p:sp>
        <p:nvSpPr>
          <p:cNvPr id="12291" name="Content Placeholder 2">
            <a:extLst>
              <a:ext uri="{FF2B5EF4-FFF2-40B4-BE49-F238E27FC236}">
                <a16:creationId xmlns:a16="http://schemas.microsoft.com/office/drawing/2014/main" id="{CC147CC7-DBF6-28B4-7B35-4C9AB9F6A5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6080125"/>
          </a:xfrm>
        </p:spPr>
        <p:txBody>
          <a:bodyPr/>
          <a:lstStyle/>
          <a:p>
            <a:pPr eaLnBrk="1" hangingPunct="1">
              <a:buFont typeface="Wingdings 2" panose="05020102010507070707" pitchFamily="18" charset="2"/>
              <a:buNone/>
            </a:pPr>
            <a:r>
              <a:rPr lang="en-US" altLang="en-US" sz="2000"/>
              <a:t>For the period Oct 1, 2021 to Sep 30, 2022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en-US" altLang="en-US" sz="2000"/>
              <a:t>Beginning Balance Oct 1, 2021			</a:t>
            </a:r>
            <a:r>
              <a:rPr lang="en-US" altLang="en-US" sz="2000" b="1"/>
              <a:t>$21,111.94</a:t>
            </a:r>
          </a:p>
          <a:p>
            <a:pPr eaLnBrk="1" hangingPunct="1">
              <a:buFont typeface="Wingdings 2" panose="05020102010507070707" pitchFamily="18" charset="2"/>
              <a:buNone/>
            </a:pPr>
            <a:endParaRPr lang="en-US" altLang="en-US" sz="2000"/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en-US" altLang="en-US" sz="2000"/>
              <a:t>Deposits: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en-US" altLang="en-US" sz="2000"/>
              <a:t>2022 Donations			482.06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en-US" altLang="en-US" sz="2000"/>
              <a:t>2022 Donations			</a:t>
            </a:r>
            <a:r>
              <a:rPr lang="en-US" altLang="en-US" sz="2000" u="sng"/>
              <a:t>5,729.69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en-US" altLang="en-US" sz="2000"/>
              <a:t>Total Deposits:					 6,211.75</a:t>
            </a:r>
            <a:endParaRPr lang="en-US" altLang="en-US" sz="2000" b="1"/>
          </a:p>
          <a:p>
            <a:pPr eaLnBrk="1" hangingPunct="1">
              <a:buFont typeface="Wingdings 2" panose="05020102010507070707" pitchFamily="18" charset="2"/>
              <a:buNone/>
            </a:pPr>
            <a:endParaRPr lang="en-US" altLang="en-US" sz="2000"/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en-US" altLang="en-US" sz="2000"/>
              <a:t>Expenses: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en-US" altLang="en-US" sz="2000"/>
              <a:t>GO Daddy email svc 		      (143.88)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en-US" altLang="en-US" sz="2000"/>
              <a:t>CSC fees (tax filing &amp; rep fees)           (686.00)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en-US" altLang="en-US" sz="2000"/>
              <a:t>WIX.COM (website fees)		</a:t>
            </a:r>
            <a:r>
              <a:rPr lang="en-US" altLang="en-US" sz="2000" u="sng"/>
              <a:t>      (49.90)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en-US" altLang="en-US" sz="2000"/>
              <a:t>Total Expenses:					</a:t>
            </a:r>
            <a:r>
              <a:rPr lang="en-US" altLang="en-US" sz="2000" b="1" u="sng"/>
              <a:t>(879.78)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en-US" altLang="en-US" sz="2000"/>
              <a:t>Ending Balance Sep 30, 2022			</a:t>
            </a:r>
            <a:r>
              <a:rPr lang="en-US" altLang="en-US" sz="2000" b="1"/>
              <a:t>$26,443.91</a:t>
            </a:r>
          </a:p>
          <a:p>
            <a:pPr eaLnBrk="1" hangingPunct="1">
              <a:buFont typeface="Wingdings 2" panose="05020102010507070707" pitchFamily="18" charset="2"/>
              <a:buNone/>
            </a:pPr>
            <a:endParaRPr lang="en-US" altLang="en-US" sz="2000" b="1"/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en-US" altLang="en-US" sz="2000"/>
              <a:t>	</a:t>
            </a:r>
          </a:p>
          <a:p>
            <a:pPr eaLnBrk="1" hangingPunct="1">
              <a:buFont typeface="Wingdings 2" panose="05020102010507070707" pitchFamily="18" charset="2"/>
              <a:buNone/>
            </a:pPr>
            <a:endParaRPr lang="en-US" altLang="en-US" sz="2400"/>
          </a:p>
          <a:p>
            <a:pPr eaLnBrk="1" hangingPunct="1">
              <a:buFont typeface="Wingdings 2" panose="05020102010507070707" pitchFamily="18" charset="2"/>
              <a:buNone/>
            </a:pPr>
            <a:endParaRPr lang="en-US" alt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>
            <a:extLst>
              <a:ext uri="{FF2B5EF4-FFF2-40B4-BE49-F238E27FC236}">
                <a16:creationId xmlns:a16="http://schemas.microsoft.com/office/drawing/2014/main" id="{3F669CBB-5B70-A34C-CD19-E7D50F4B0F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549275"/>
          </a:xfrm>
        </p:spPr>
        <p:txBody>
          <a:bodyPr/>
          <a:lstStyle/>
          <a:p>
            <a:r>
              <a:rPr lang="en-US" altLang="en-US" sz="3000"/>
              <a:t>Elections 2022 Ballot</a:t>
            </a:r>
          </a:p>
        </p:txBody>
      </p:sp>
      <p:sp>
        <p:nvSpPr>
          <p:cNvPr id="10243" name="Content Placeholder 2">
            <a:extLst>
              <a:ext uri="{FF2B5EF4-FFF2-40B4-BE49-F238E27FC236}">
                <a16:creationId xmlns:a16="http://schemas.microsoft.com/office/drawing/2014/main" id="{74D90C30-6116-2CBF-C077-352006A703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066800"/>
            <a:ext cx="9144000" cy="5791200"/>
          </a:xfrm>
        </p:spPr>
        <p:txBody>
          <a:bodyPr>
            <a:normAutofit/>
          </a:bodyPr>
          <a:lstStyle/>
          <a:p>
            <a:pPr>
              <a:buFont typeface="Wingdings 2" panose="05020102010507070707" pitchFamily="18" charset="2"/>
              <a:buNone/>
              <a:defRPr/>
            </a:pPr>
            <a:r>
              <a:rPr lang="en-US" dirty="0"/>
              <a:t>	</a:t>
            </a:r>
            <a:r>
              <a:rPr lang="en-US" sz="1300" dirty="0"/>
              <a:t>For service on the steering committee the following persons have been nominated and agreed to serve for a 2 year term. Voting privilege is granted to all Corporate Members regardless of their classification.</a:t>
            </a:r>
          </a:p>
          <a:p>
            <a:pPr marL="342900" indent="-342900">
              <a:buFont typeface="Wingdings 2" panose="05020102010507070707" pitchFamily="18" charset="2"/>
              <a:buNone/>
              <a:defRPr/>
            </a:pPr>
            <a:endParaRPr lang="en-US" sz="1600" dirty="0"/>
          </a:p>
          <a:p>
            <a:pPr marL="342900" indent="-342900">
              <a:buFont typeface="Wingdings 2" panose="05020102010507070707" pitchFamily="18" charset="2"/>
              <a:buNone/>
              <a:defRPr/>
            </a:pPr>
            <a:r>
              <a:rPr lang="en-US" sz="1600" dirty="0"/>
              <a:t>	</a:t>
            </a:r>
            <a:r>
              <a:rPr lang="en-US" sz="1700" dirty="0"/>
              <a:t>TREASURER / SECRETARY	VOTE FOR ONE</a:t>
            </a:r>
          </a:p>
          <a:p>
            <a:pPr marL="342900" indent="-342900">
              <a:buFont typeface="Wingdings 2" panose="05020102010507070707" pitchFamily="18" charset="2"/>
              <a:buNone/>
              <a:defRPr/>
            </a:pPr>
            <a:r>
              <a:rPr lang="en-US" sz="1700" dirty="0"/>
              <a:t>	Jeremy Wingo (LAT)</a:t>
            </a:r>
          </a:p>
          <a:p>
            <a:pPr marL="342900" indent="-342900">
              <a:buFont typeface="Wingdings 2" panose="05020102010507070707" pitchFamily="18" charset="2"/>
              <a:buNone/>
              <a:defRPr/>
            </a:pPr>
            <a:r>
              <a:rPr lang="en-US" sz="1700" dirty="0"/>
              <a:t>	Nominated from the floor:</a:t>
            </a:r>
          </a:p>
          <a:p>
            <a:pPr marL="342900" indent="-342900">
              <a:buFont typeface="Wingdings 2" panose="05020102010507070707" pitchFamily="18" charset="2"/>
              <a:buNone/>
              <a:defRPr/>
            </a:pPr>
            <a:r>
              <a:rPr lang="en-US" sz="1700" dirty="0"/>
              <a:t>	______________________________</a:t>
            </a:r>
          </a:p>
          <a:p>
            <a:pPr marL="342900" indent="-342900">
              <a:buFont typeface="Wingdings 2" panose="05020102010507070707" pitchFamily="18" charset="2"/>
              <a:buNone/>
              <a:defRPr/>
            </a:pPr>
            <a:r>
              <a:rPr lang="en-US" sz="1700" dirty="0"/>
              <a:t>	VICE CHAIRPERSON		VOTE FOR ONE</a:t>
            </a:r>
          </a:p>
          <a:p>
            <a:pPr marL="342900" indent="-342900">
              <a:buFont typeface="Wingdings 2" panose="05020102010507070707" pitchFamily="18" charset="2"/>
              <a:buNone/>
              <a:defRPr/>
            </a:pPr>
            <a:r>
              <a:rPr lang="en-US" sz="1700" dirty="0"/>
              <a:t>	Diana Priebe (</a:t>
            </a:r>
            <a:r>
              <a:rPr lang="en-US" sz="1700" dirty="0" err="1"/>
              <a:t>Gildan</a:t>
            </a:r>
            <a:r>
              <a:rPr lang="en-US" sz="1700" dirty="0"/>
              <a:t>)</a:t>
            </a:r>
          </a:p>
          <a:p>
            <a:pPr marL="342900" indent="-342900">
              <a:buFont typeface="Wingdings 2" panose="05020102010507070707" pitchFamily="18" charset="2"/>
              <a:buNone/>
              <a:defRPr/>
            </a:pPr>
            <a:r>
              <a:rPr lang="en-US" sz="1700" dirty="0"/>
              <a:t> 	Nominated from the floor :</a:t>
            </a:r>
          </a:p>
          <a:p>
            <a:pPr marL="342900" indent="-342900">
              <a:buFont typeface="Wingdings 2" panose="05020102010507070707" pitchFamily="18" charset="2"/>
              <a:buNone/>
              <a:defRPr/>
            </a:pPr>
            <a:r>
              <a:rPr lang="en-US" sz="1700" dirty="0"/>
              <a:t>	______________________________</a:t>
            </a:r>
          </a:p>
          <a:p>
            <a:pPr marL="342900" indent="-342900">
              <a:buFont typeface="Wingdings 2" panose="05020102010507070707" pitchFamily="18" charset="2"/>
              <a:buNone/>
              <a:defRPr/>
            </a:pPr>
            <a:endParaRPr lang="en-US" sz="1700" dirty="0"/>
          </a:p>
          <a:p>
            <a:pPr marL="342900" indent="-342900">
              <a:buFont typeface="Wingdings 2" panose="05020102010507070707" pitchFamily="18" charset="2"/>
              <a:buNone/>
              <a:defRPr/>
            </a:pPr>
            <a:r>
              <a:rPr lang="en-US" sz="1700" dirty="0"/>
              <a:t>	AT- LARGE MEMBERS		VOTE FOR AS MANY AS YOU WISH</a:t>
            </a:r>
          </a:p>
          <a:p>
            <a:pPr marL="342900" indent="-342900">
              <a:buFont typeface="Wingdings 2" panose="05020102010507070707" pitchFamily="18" charset="2"/>
              <a:buNone/>
              <a:defRPr/>
            </a:pPr>
            <a:r>
              <a:rPr lang="en-US" sz="1700" dirty="0"/>
              <a:t>	Marvin Yoshizumi (American T- Shirt Co)</a:t>
            </a:r>
          </a:p>
          <a:p>
            <a:pPr marL="342900" indent="-342900">
              <a:buFont typeface="Wingdings 2" panose="05020102010507070707" pitchFamily="18" charset="2"/>
              <a:buNone/>
              <a:defRPr/>
            </a:pPr>
            <a:r>
              <a:rPr lang="en-US" sz="1700" dirty="0"/>
              <a:t>	Nominated from the floor:</a:t>
            </a:r>
          </a:p>
          <a:p>
            <a:pPr marL="342900" indent="-342900">
              <a:buFont typeface="Wingdings 2" panose="05020102010507070707" pitchFamily="18" charset="2"/>
              <a:buNone/>
              <a:defRPr/>
            </a:pPr>
            <a:r>
              <a:rPr lang="en-US" sz="1700" dirty="0"/>
              <a:t>	______________________________		</a:t>
            </a:r>
          </a:p>
          <a:p>
            <a:pPr marL="342900" indent="-342900">
              <a:buFont typeface="Wingdings 2" panose="05020102010507070707" pitchFamily="18" charset="2"/>
              <a:buNone/>
              <a:defRPr/>
            </a:pPr>
            <a:r>
              <a:rPr lang="en-US" sz="1700" dirty="0"/>
              <a:t>	</a:t>
            </a:r>
          </a:p>
          <a:p>
            <a:pPr marL="342900" indent="-342900">
              <a:buFont typeface="Wingdings 2" panose="05020102010507070707" pitchFamily="18" charset="2"/>
              <a:buNone/>
              <a:defRPr/>
            </a:pPr>
            <a:r>
              <a:rPr lang="en-US" sz="1700" dirty="0"/>
              <a:t>	Election Results:  All above have been elected by simple majority.</a:t>
            </a:r>
          </a:p>
          <a:p>
            <a:pPr marL="342900" indent="-342900">
              <a:buFont typeface="Wingdings 2" panose="05020102010507070707" pitchFamily="18" charset="2"/>
              <a:buNone/>
              <a:defRPr/>
            </a:pPr>
            <a:endParaRPr lang="en-US" sz="1400" dirty="0"/>
          </a:p>
          <a:p>
            <a:pPr marL="342900" indent="-342900">
              <a:buFont typeface="Wingdings 2" panose="05020102010507070707" pitchFamily="18" charset="2"/>
              <a:buNone/>
              <a:defRPr/>
            </a:pPr>
            <a:endParaRPr lang="en-US" sz="1400" dirty="0"/>
          </a:p>
          <a:p>
            <a:pPr marL="342900" indent="-342900">
              <a:buFont typeface="Wingdings 2" panose="05020102010507070707" pitchFamily="18" charset="2"/>
              <a:buNone/>
              <a:defRPr/>
            </a:pPr>
            <a:endParaRPr lang="en-US" sz="1400" dirty="0"/>
          </a:p>
          <a:p>
            <a:pPr marL="342900" indent="-342900">
              <a:buFont typeface="Wingdings 2" panose="05020102010507070707" pitchFamily="18" charset="2"/>
              <a:buNone/>
              <a:defRPr/>
            </a:pPr>
            <a:endParaRPr lang="en-US" sz="1400" dirty="0"/>
          </a:p>
          <a:p>
            <a:pPr marL="342900" indent="-342900">
              <a:buFont typeface="Wingdings 2" panose="05020102010507070707" pitchFamily="18" charset="2"/>
              <a:buNone/>
              <a:defRPr/>
            </a:pPr>
            <a:endParaRPr lang="en-US" sz="1400" dirty="0"/>
          </a:p>
          <a:p>
            <a:pPr marL="342900" indent="-342900">
              <a:buFont typeface="Wingdings 2" panose="05020102010507070707" pitchFamily="18" charset="2"/>
              <a:buAutoNum type="arabicParenR"/>
              <a:defRPr/>
            </a:pPr>
            <a:endParaRPr lang="en-US" sz="1500" dirty="0"/>
          </a:p>
          <a:p>
            <a:pPr marL="342900" indent="-342900">
              <a:buFont typeface="Wingdings 2" panose="05020102010507070707" pitchFamily="18" charset="2"/>
              <a:buAutoNum type="arabicParenR"/>
              <a:defRPr/>
            </a:pPr>
            <a:endParaRPr lang="en-US" sz="1500" dirty="0"/>
          </a:p>
          <a:p>
            <a:pPr marL="342900" indent="-342900">
              <a:buFont typeface="Wingdings 2" panose="05020102010507070707" pitchFamily="18" charset="2"/>
              <a:buAutoNum type="arabicParenR"/>
              <a:defRPr/>
            </a:pPr>
            <a:endParaRPr lang="en-US" sz="1500" dirty="0"/>
          </a:p>
          <a:p>
            <a:pPr marL="342900" indent="-342900">
              <a:buFont typeface="Wingdings 2" panose="05020102010507070707" pitchFamily="18" charset="2"/>
              <a:buAutoNum type="arabicParenR"/>
              <a:defRPr/>
            </a:pPr>
            <a:endParaRPr lang="en-US" sz="15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9B2B916-CF70-3D65-AF44-956893DA3E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274638"/>
            <a:ext cx="7848600" cy="1096962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2022 Technical Committee Presentation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0F534C6B-2972-81F6-16C9-9BA84F7ADCA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14338" y="1481138"/>
            <a:ext cx="8315324" cy="4157662"/>
          </a:xfrm>
          <a:effectLst>
            <a:outerShdw dist="50800" sx="1000" sy="1000" algn="ctr" rotWithShape="0">
              <a:srgbClr val="000000"/>
            </a:outerShdw>
            <a:reflection endPos="0" dir="5400000" sy="-100000" algn="bl" rotWithShape="0"/>
          </a:effectLst>
        </p:spPr>
      </p:pic>
      <p:pic>
        <p:nvPicPr>
          <p:cNvPr id="9220" name="Picture 4">
            <a:extLst>
              <a:ext uri="{FF2B5EF4-FFF2-40B4-BE49-F238E27FC236}">
                <a16:creationId xmlns:a16="http://schemas.microsoft.com/office/drawing/2014/main" id="{489B38A0-8C3F-B559-8BEE-AAE8AAAFB7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43000" cy="1065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8871B5E-F368-4187-8A98-50DE4547B2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138" y="1417638"/>
            <a:ext cx="8229600" cy="5181600"/>
          </a:xfrm>
        </p:spPr>
        <p:txBody>
          <a:bodyPr>
            <a:normAutofit/>
          </a:bodyPr>
          <a:lstStyle/>
          <a:p>
            <a:pPr marL="859536" lvl="2" fontAlgn="auto">
              <a:spcAft>
                <a:spcPts val="0"/>
              </a:spcAft>
              <a:buFont typeface="Wingdings 2"/>
              <a:buChar char=""/>
              <a:defRPr/>
            </a:pPr>
            <a:endParaRPr lang="en-US" sz="1800" dirty="0"/>
          </a:p>
          <a:p>
            <a:pPr marL="859536" lvl="2" fontAlgn="auto">
              <a:spcAft>
                <a:spcPts val="0"/>
              </a:spcAft>
              <a:buFont typeface="Wingdings 2"/>
              <a:buChar char=""/>
              <a:defRPr/>
            </a:pPr>
            <a:r>
              <a:rPr lang="en-US" sz="3200" dirty="0"/>
              <a:t>SFTP</a:t>
            </a:r>
          </a:p>
          <a:p>
            <a:pPr marL="859536" lvl="2" fontAlgn="auto">
              <a:spcAft>
                <a:spcPts val="0"/>
              </a:spcAft>
              <a:buFont typeface="Wingdings 2"/>
              <a:buChar char=""/>
              <a:defRPr/>
            </a:pPr>
            <a:r>
              <a:rPr lang="en-US" sz="3200" dirty="0"/>
              <a:t>Tasks for 2022-2023</a:t>
            </a:r>
          </a:p>
          <a:p>
            <a:pPr marL="859536" lvl="2" fontAlgn="auto">
              <a:spcAft>
                <a:spcPts val="0"/>
              </a:spcAft>
              <a:buFont typeface="Wingdings 2"/>
              <a:buChar char=""/>
              <a:defRPr/>
            </a:pPr>
            <a:r>
              <a:rPr lang="en-US" sz="3200" dirty="0"/>
              <a:t>Web Services / API Discussion</a:t>
            </a:r>
          </a:p>
          <a:p>
            <a:pPr marL="859536" lvl="2" fontAlgn="auto">
              <a:spcAft>
                <a:spcPts val="0"/>
              </a:spcAft>
              <a:buFont typeface="Wingdings 2"/>
              <a:buChar char=""/>
              <a:defRPr/>
            </a:pPr>
            <a:r>
              <a:rPr lang="en-US" sz="3200" dirty="0"/>
              <a:t>Open Discussion</a:t>
            </a:r>
          </a:p>
          <a:p>
            <a:pPr marL="630936" lvl="2" indent="0" fontAlgn="auto">
              <a:spcAft>
                <a:spcPts val="0"/>
              </a:spcAft>
              <a:buFont typeface="Wingdings 2"/>
              <a:buNone/>
              <a:defRPr/>
            </a:pPr>
            <a:endParaRPr lang="en-US" sz="3200" dirty="0"/>
          </a:p>
          <a:p>
            <a:pPr marL="859536" lvl="2" fontAlgn="auto">
              <a:spcAft>
                <a:spcPts val="0"/>
              </a:spcAft>
              <a:buFont typeface="Wingdings 2"/>
              <a:buChar char=""/>
              <a:defRPr/>
            </a:pPr>
            <a:endParaRPr lang="en-US" sz="3200" dirty="0"/>
          </a:p>
          <a:p>
            <a:pPr marL="859536" lvl="2" fontAlgn="auto">
              <a:spcAft>
                <a:spcPts val="0"/>
              </a:spcAft>
              <a:buFont typeface="Wingdings 2"/>
              <a:buChar char=""/>
              <a:defRPr/>
            </a:pPr>
            <a:endParaRPr lang="en-US" sz="20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1B92C88-C927-DD8E-50E4-45A20F5165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274638"/>
            <a:ext cx="75438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Agenda/ Discussion Items</a:t>
            </a:r>
          </a:p>
        </p:txBody>
      </p:sp>
      <p:pic>
        <p:nvPicPr>
          <p:cNvPr id="10244" name="Picture 3">
            <a:extLst>
              <a:ext uri="{FF2B5EF4-FFF2-40B4-BE49-F238E27FC236}">
                <a16:creationId xmlns:a16="http://schemas.microsoft.com/office/drawing/2014/main" id="{1AC68120-3C4E-EA2E-6ECE-907080DAC2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43000" cy="1065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22336</TotalTime>
  <Words>878</Words>
  <Application>Microsoft Office PowerPoint</Application>
  <PresentationFormat>On-screen Show (4:3)</PresentationFormat>
  <Paragraphs>137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Calibri</vt:lpstr>
      <vt:lpstr>Lucida Sans Unicode</vt:lpstr>
      <vt:lpstr>Verdana</vt:lpstr>
      <vt:lpstr>Wingdings 2</vt:lpstr>
      <vt:lpstr>Wingdings 3</vt:lpstr>
      <vt:lpstr>Concourse</vt:lpstr>
      <vt:lpstr>           </vt:lpstr>
      <vt:lpstr>Aloha   Welcome to Aria       Resort &amp; Casino</vt:lpstr>
      <vt:lpstr>     </vt:lpstr>
      <vt:lpstr>Anti-Trust Guidelines</vt:lpstr>
      <vt:lpstr>Anti-Trust Guidelines</vt:lpstr>
      <vt:lpstr>Annual Financial Report</vt:lpstr>
      <vt:lpstr>Elections 2022 Ballot</vt:lpstr>
      <vt:lpstr>2022 Technical Committee Presentation</vt:lpstr>
      <vt:lpstr>Agenda/ Discussion Items</vt:lpstr>
      <vt:lpstr>New Business Tasks</vt:lpstr>
      <vt:lpstr>New Business Tasks</vt:lpstr>
      <vt:lpstr>API</vt:lpstr>
      <vt:lpstr>Open Discussion</vt:lpstr>
      <vt:lpstr>Proposed 2023 Annual Meeting</vt:lpstr>
    </vt:vector>
  </TitlesOfParts>
  <Company>Color Image Apparel,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EASI Technical Committee</dc:title>
  <dc:creator>Jonathan Clarke</dc:creator>
  <cp:lastModifiedBy>Rob Smith</cp:lastModifiedBy>
  <cp:revision>405</cp:revision>
  <cp:lastPrinted>2016-03-20T22:03:03Z</cp:lastPrinted>
  <dcterms:created xsi:type="dcterms:W3CDTF">2008-04-15T01:04:04Z</dcterms:created>
  <dcterms:modified xsi:type="dcterms:W3CDTF">2023-10-04T18:45:40Z</dcterms:modified>
</cp:coreProperties>
</file>