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0" r:id="rId1"/>
    <p:sldMasterId id="2147484262" r:id="rId2"/>
  </p:sldMasterIdLst>
  <p:notesMasterIdLst>
    <p:notesMasterId r:id="rId53"/>
  </p:notesMasterIdLst>
  <p:sldIdLst>
    <p:sldId id="416" r:id="rId3"/>
    <p:sldId id="417" r:id="rId4"/>
    <p:sldId id="420" r:id="rId5"/>
    <p:sldId id="422" r:id="rId6"/>
    <p:sldId id="423" r:id="rId7"/>
    <p:sldId id="426" r:id="rId8"/>
    <p:sldId id="425" r:id="rId9"/>
    <p:sldId id="402" r:id="rId10"/>
    <p:sldId id="397" r:id="rId11"/>
    <p:sldId id="403" r:id="rId12"/>
    <p:sldId id="398" r:id="rId13"/>
    <p:sldId id="399" r:id="rId14"/>
    <p:sldId id="400" r:id="rId15"/>
    <p:sldId id="401" r:id="rId16"/>
    <p:sldId id="411" r:id="rId17"/>
    <p:sldId id="412" r:id="rId18"/>
    <p:sldId id="256" r:id="rId19"/>
    <p:sldId id="372" r:id="rId20"/>
    <p:sldId id="373" r:id="rId21"/>
    <p:sldId id="378" r:id="rId22"/>
    <p:sldId id="374" r:id="rId23"/>
    <p:sldId id="377" r:id="rId24"/>
    <p:sldId id="379" r:id="rId25"/>
    <p:sldId id="380" r:id="rId26"/>
    <p:sldId id="381" r:id="rId27"/>
    <p:sldId id="382" r:id="rId28"/>
    <p:sldId id="383" r:id="rId29"/>
    <p:sldId id="384" r:id="rId30"/>
    <p:sldId id="385" r:id="rId31"/>
    <p:sldId id="386" r:id="rId32"/>
    <p:sldId id="387" r:id="rId33"/>
    <p:sldId id="388" r:id="rId34"/>
    <p:sldId id="389" r:id="rId35"/>
    <p:sldId id="390" r:id="rId36"/>
    <p:sldId id="391" r:id="rId37"/>
    <p:sldId id="392" r:id="rId38"/>
    <p:sldId id="393" r:id="rId39"/>
    <p:sldId id="394" r:id="rId40"/>
    <p:sldId id="395" r:id="rId41"/>
    <p:sldId id="396" r:id="rId42"/>
    <p:sldId id="410" r:id="rId43"/>
    <p:sldId id="404" r:id="rId44"/>
    <p:sldId id="405" r:id="rId45"/>
    <p:sldId id="406" r:id="rId46"/>
    <p:sldId id="407" r:id="rId47"/>
    <p:sldId id="408" r:id="rId48"/>
    <p:sldId id="409" r:id="rId49"/>
    <p:sldId id="413" r:id="rId50"/>
    <p:sldId id="414" r:id="rId51"/>
    <p:sldId id="415" r:id="rId52"/>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4" autoAdjust="0"/>
    <p:restoredTop sz="94660"/>
  </p:normalViewPr>
  <p:slideViewPr>
    <p:cSldViewPr>
      <p:cViewPr>
        <p:scale>
          <a:sx n="118" d="100"/>
          <a:sy n="118" d="100"/>
        </p:scale>
        <p:origin x="-822" y="-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1998"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307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307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307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44D6B68F-7084-4DB3-9320-023378454D3F}" type="slidenum">
              <a:rPr lang="en-US"/>
              <a:pPr/>
              <a:t>‹#›</a:t>
            </a:fld>
            <a:endParaRPr lang="en-US"/>
          </a:p>
        </p:txBody>
      </p:sp>
    </p:spTree>
    <p:extLst>
      <p:ext uri="{BB962C8B-B14F-4D97-AF65-F5344CB8AC3E}">
        <p14:creationId xmlns:p14="http://schemas.microsoft.com/office/powerpoint/2010/main" val="305123407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D4AB2-6289-4933-BCDF-1ECE33C4EFFD}" type="slidenum">
              <a:rPr lang="en-US"/>
              <a:pPr/>
              <a:t>17</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44D6B68F-7084-4DB3-9320-023378454D3F}" type="slidenum">
              <a:rPr lang="en-US" smtClean="0"/>
              <a:pPr/>
              <a:t>33</a:t>
            </a:fld>
            <a:endParaRPr lang="en-US"/>
          </a:p>
        </p:txBody>
      </p:sp>
    </p:spTree>
    <p:extLst>
      <p:ext uri="{BB962C8B-B14F-4D97-AF65-F5344CB8AC3E}">
        <p14:creationId xmlns:p14="http://schemas.microsoft.com/office/powerpoint/2010/main" val="3178614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44D6B68F-7084-4DB3-9320-023378454D3F}" type="slidenum">
              <a:rPr lang="en-US" smtClean="0"/>
              <a:pPr/>
              <a:t>34</a:t>
            </a:fld>
            <a:endParaRPr lang="en-US"/>
          </a:p>
        </p:txBody>
      </p:sp>
    </p:spTree>
    <p:extLst>
      <p:ext uri="{BB962C8B-B14F-4D97-AF65-F5344CB8AC3E}">
        <p14:creationId xmlns:p14="http://schemas.microsoft.com/office/powerpoint/2010/main" val="3178614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44D6B68F-7084-4DB3-9320-023378454D3F}" type="slidenum">
              <a:rPr lang="en-US" smtClean="0"/>
              <a:pPr/>
              <a:t>35</a:t>
            </a:fld>
            <a:endParaRPr lang="en-US"/>
          </a:p>
        </p:txBody>
      </p:sp>
    </p:spTree>
    <p:extLst>
      <p:ext uri="{BB962C8B-B14F-4D97-AF65-F5344CB8AC3E}">
        <p14:creationId xmlns:p14="http://schemas.microsoft.com/office/powerpoint/2010/main" val="3178614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44D6B68F-7084-4DB3-9320-023378454D3F}" type="slidenum">
              <a:rPr lang="en-US" smtClean="0"/>
              <a:pPr/>
              <a:t>36</a:t>
            </a:fld>
            <a:endParaRPr lang="en-US"/>
          </a:p>
        </p:txBody>
      </p:sp>
    </p:spTree>
    <p:extLst>
      <p:ext uri="{BB962C8B-B14F-4D97-AF65-F5344CB8AC3E}">
        <p14:creationId xmlns:p14="http://schemas.microsoft.com/office/powerpoint/2010/main" val="3178614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44D6B68F-7084-4DB3-9320-023378454D3F}" type="slidenum">
              <a:rPr lang="en-US" smtClean="0"/>
              <a:pPr/>
              <a:t>37</a:t>
            </a:fld>
            <a:endParaRPr lang="en-US"/>
          </a:p>
        </p:txBody>
      </p:sp>
    </p:spTree>
    <p:extLst>
      <p:ext uri="{BB962C8B-B14F-4D97-AF65-F5344CB8AC3E}">
        <p14:creationId xmlns:p14="http://schemas.microsoft.com/office/powerpoint/2010/main" val="3178614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44D6B68F-7084-4DB3-9320-023378454D3F}" type="slidenum">
              <a:rPr lang="en-US" smtClean="0"/>
              <a:pPr/>
              <a:t>38</a:t>
            </a:fld>
            <a:endParaRPr lang="en-US"/>
          </a:p>
        </p:txBody>
      </p:sp>
    </p:spTree>
    <p:extLst>
      <p:ext uri="{BB962C8B-B14F-4D97-AF65-F5344CB8AC3E}">
        <p14:creationId xmlns:p14="http://schemas.microsoft.com/office/powerpoint/2010/main" val="3178614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44D6B68F-7084-4DB3-9320-023378454D3F}" type="slidenum">
              <a:rPr lang="en-US" smtClean="0"/>
              <a:pPr/>
              <a:t>39</a:t>
            </a:fld>
            <a:endParaRPr lang="en-US"/>
          </a:p>
        </p:txBody>
      </p:sp>
    </p:spTree>
    <p:extLst>
      <p:ext uri="{BB962C8B-B14F-4D97-AF65-F5344CB8AC3E}">
        <p14:creationId xmlns:p14="http://schemas.microsoft.com/office/powerpoint/2010/main" val="3178614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44D6B68F-7084-4DB3-9320-023378454D3F}" type="slidenum">
              <a:rPr lang="en-US" smtClean="0"/>
              <a:pPr/>
              <a:t>40</a:t>
            </a:fld>
            <a:endParaRPr lang="en-US"/>
          </a:p>
        </p:txBody>
      </p:sp>
    </p:spTree>
    <p:extLst>
      <p:ext uri="{BB962C8B-B14F-4D97-AF65-F5344CB8AC3E}">
        <p14:creationId xmlns:p14="http://schemas.microsoft.com/office/powerpoint/2010/main" val="3178614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44D6B68F-7084-4DB3-9320-023378454D3F}" type="slidenum">
              <a:rPr lang="en-US" smtClean="0"/>
              <a:pPr/>
              <a:t>21</a:t>
            </a:fld>
            <a:endParaRPr lang="en-US"/>
          </a:p>
        </p:txBody>
      </p:sp>
    </p:spTree>
    <p:extLst>
      <p:ext uri="{BB962C8B-B14F-4D97-AF65-F5344CB8AC3E}">
        <p14:creationId xmlns:p14="http://schemas.microsoft.com/office/powerpoint/2010/main" val="3178614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44D6B68F-7084-4DB3-9320-023378454D3F}" type="slidenum">
              <a:rPr lang="en-US" smtClean="0"/>
              <a:pPr/>
              <a:t>22</a:t>
            </a:fld>
            <a:endParaRPr lang="en-US"/>
          </a:p>
        </p:txBody>
      </p:sp>
    </p:spTree>
    <p:extLst>
      <p:ext uri="{BB962C8B-B14F-4D97-AF65-F5344CB8AC3E}">
        <p14:creationId xmlns:p14="http://schemas.microsoft.com/office/powerpoint/2010/main" val="3178614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D4AB2-6289-4933-BCDF-1ECE33C4EFFD}" type="slidenum">
              <a:rPr lang="en-US"/>
              <a:pPr/>
              <a:t>23</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44D6B68F-7084-4DB3-9320-023378454D3F}" type="slidenum">
              <a:rPr lang="en-US" smtClean="0"/>
              <a:pPr/>
              <a:t>26</a:t>
            </a:fld>
            <a:endParaRPr lang="en-US"/>
          </a:p>
        </p:txBody>
      </p:sp>
    </p:spTree>
    <p:extLst>
      <p:ext uri="{BB962C8B-B14F-4D97-AF65-F5344CB8AC3E}">
        <p14:creationId xmlns:p14="http://schemas.microsoft.com/office/powerpoint/2010/main" val="3178614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44D6B68F-7084-4DB3-9320-023378454D3F}" type="slidenum">
              <a:rPr lang="en-US" smtClean="0"/>
              <a:pPr/>
              <a:t>27</a:t>
            </a:fld>
            <a:endParaRPr lang="en-US"/>
          </a:p>
        </p:txBody>
      </p:sp>
    </p:spTree>
    <p:extLst>
      <p:ext uri="{BB962C8B-B14F-4D97-AF65-F5344CB8AC3E}">
        <p14:creationId xmlns:p14="http://schemas.microsoft.com/office/powerpoint/2010/main" val="3178614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44D6B68F-7084-4DB3-9320-023378454D3F}" type="slidenum">
              <a:rPr lang="en-US" smtClean="0"/>
              <a:pPr/>
              <a:t>28</a:t>
            </a:fld>
            <a:endParaRPr lang="en-US"/>
          </a:p>
        </p:txBody>
      </p:sp>
    </p:spTree>
    <p:extLst>
      <p:ext uri="{BB962C8B-B14F-4D97-AF65-F5344CB8AC3E}">
        <p14:creationId xmlns:p14="http://schemas.microsoft.com/office/powerpoint/2010/main" val="3178614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44D6B68F-7084-4DB3-9320-023378454D3F}" type="slidenum">
              <a:rPr lang="en-US" smtClean="0"/>
              <a:pPr/>
              <a:t>29</a:t>
            </a:fld>
            <a:endParaRPr lang="en-US"/>
          </a:p>
        </p:txBody>
      </p:sp>
    </p:spTree>
    <p:extLst>
      <p:ext uri="{BB962C8B-B14F-4D97-AF65-F5344CB8AC3E}">
        <p14:creationId xmlns:p14="http://schemas.microsoft.com/office/powerpoint/2010/main" val="3178614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D4AB2-6289-4933-BCDF-1ECE33C4EFFD}" type="slidenum">
              <a:rPr lang="en-US"/>
              <a:pPr/>
              <a:t>30</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1ADDEF5-3F54-4465-BD3A-BC6CDD3C454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B50EE5-8ABB-4C9C-A360-97A68EE746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F0CFC0C-9271-450D-86E4-04DBE9DDCA9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1ADDEF5-3F54-4465-BD3A-BC6CDD3C4544}" type="slidenum">
              <a:rPr lang="en-US" smtClean="0"/>
              <a:pPr/>
              <a:t>‹#›</a:t>
            </a:fld>
            <a:endParaRPr lang="en-US"/>
          </a:p>
        </p:txBody>
      </p:sp>
    </p:spTree>
    <p:extLst>
      <p:ext uri="{BB962C8B-B14F-4D97-AF65-F5344CB8AC3E}">
        <p14:creationId xmlns:p14="http://schemas.microsoft.com/office/powerpoint/2010/main" val="3810288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644B0079-5876-4D21-BCAE-9A3809B624C5}"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402918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DB6B28A8-E4F4-481A-9F20-C4BA0EFBB4EE}"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54229568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D2C7D5C9-3B24-46AD-83B1-48E9179F35E6}"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008786134"/>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5B27D1A2-AEBE-4335-9111-7B4DCA4650E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89829444"/>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3DFFA240-68C0-46BA-915B-2930165EBF7E}"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09047127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B157A161-34B3-4BD8-82FF-CB55E58B26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333804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7C7E3EAF-1556-477E-8AAF-3936B9D358E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7839321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44B0079-5876-4D21-BCAE-9A3809B624C5}"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0A7FD9C-44B9-443B-B753-137328C719BE}"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33873973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55B50EE5-8ABB-4C9C-A360-97A68EE7469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36368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9F0CFC0C-9271-450D-86E4-04DBE9DDCA9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04849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B6B28A8-E4F4-481A-9F20-C4BA0EFBB4EE}"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2C7D5C9-3B24-46AD-83B1-48E9179F35E6}"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B27D1A2-AEBE-4335-9111-7B4DCA4650E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DFFA240-68C0-46BA-915B-2930165EBF7E}"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157A161-34B3-4BD8-82FF-CB55E58B26B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C7E3EAF-1556-477E-8AAF-3936B9D358E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0A7FD9C-44B9-443B-B753-137328C719BE}"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962D728-70BB-409C-815A-A9E3BC8A9B5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251" r:id="rId1"/>
    <p:sldLayoutId id="2147484252" r:id="rId2"/>
    <p:sldLayoutId id="2147484253" r:id="rId3"/>
    <p:sldLayoutId id="2147484254" r:id="rId4"/>
    <p:sldLayoutId id="2147484255" r:id="rId5"/>
    <p:sldLayoutId id="2147484256" r:id="rId6"/>
    <p:sldLayoutId id="2147484257" r:id="rId7"/>
    <p:sldLayoutId id="2147484258" r:id="rId8"/>
    <p:sldLayoutId id="2147484259" r:id="rId9"/>
    <p:sldLayoutId id="2147484260" r:id="rId10"/>
    <p:sldLayoutId id="214748426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962D728-70BB-409C-815A-A9E3BC8A9B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13451746"/>
      </p:ext>
    </p:extLst>
  </p:cSld>
  <p:clrMap bg1="lt1" tx1="dk1" bg2="lt2" tx2="dk2" accent1="accent1" accent2="accent2" accent3="accent3" accent4="accent4" accent5="accent5" accent6="accent6" hlink="hlink" folHlink="folHlink"/>
  <p:sldLayoutIdLst>
    <p:sldLayoutId id="2147484263" r:id="rId1"/>
    <p:sldLayoutId id="2147484264" r:id="rId2"/>
    <p:sldLayoutId id="2147484265" r:id="rId3"/>
    <p:sldLayoutId id="2147484266" r:id="rId4"/>
    <p:sldLayoutId id="2147484267" r:id="rId5"/>
    <p:sldLayoutId id="2147484268" r:id="rId6"/>
    <p:sldLayoutId id="2147484269" r:id="rId7"/>
    <p:sldLayoutId id="2147484270" r:id="rId8"/>
    <p:sldLayoutId id="2147484271" r:id="rId9"/>
    <p:sldLayoutId id="2147484272" r:id="rId10"/>
    <p:sldLayoutId id="214748427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jpg"/><Relationship Id="rId5" Type="http://schemas.openxmlformats.org/officeDocument/2006/relationships/image" Target="../media/image5.png"/><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43.xml.rels><?xml version="1.0" encoding="UTF-8" standalone="yes"?>
<Relationships xmlns="http://schemas.openxmlformats.org/package/2006/relationships"><Relationship Id="rId3" Type="http://schemas.openxmlformats.org/officeDocument/2006/relationships/hyperlink" Target="mailto:abc@onecompany.com" TargetMode="External"/><Relationship Id="rId2" Type="http://schemas.openxmlformats.org/officeDocument/2006/relationships/hyperlink" Target="http://www.iso.org/iso/country_codes/iso_3166_code_lists/english_country_names_and_code_elements.htm" TargetMode="Externa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www.iso.org/iso/country_codes/iso_3166_code_lists/english_country_names_and_code_elements.htm" TargetMode="External"/><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package" Target="../embeddings/Microsoft_Excel_Worksheet1.xlsx"/></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3.jpg"/><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14500" y="190499"/>
            <a:ext cx="5638800" cy="990601"/>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pPr>
            <a:r>
              <a:rPr lang="en-US" dirty="0" smtClean="0"/>
              <a:t>2015 Meeting</a:t>
            </a:r>
            <a:endParaRPr lang="en-US" dirty="0"/>
          </a:p>
        </p:txBody>
      </p:sp>
      <p:sp>
        <p:nvSpPr>
          <p:cNvPr id="3" name="Rectangle 3"/>
          <p:cNvSpPr txBox="1">
            <a:spLocks noChangeArrowheads="1"/>
          </p:cNvSpPr>
          <p:nvPr/>
        </p:nvSpPr>
        <p:spPr>
          <a:xfrm>
            <a:off x="2819400" y="1219200"/>
            <a:ext cx="3657600" cy="685800"/>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fontAlgn="auto">
              <a:lnSpc>
                <a:spcPct val="80000"/>
              </a:lnSpc>
            </a:pPr>
            <a:r>
              <a:rPr lang="en-US" sz="3200" dirty="0" smtClean="0"/>
              <a:t> </a:t>
            </a:r>
            <a:r>
              <a:rPr lang="en-US" sz="2000" dirty="0" smtClean="0"/>
              <a:t>Welcome to San Diego!</a:t>
            </a:r>
            <a:r>
              <a:rPr lang="en-US" sz="3200" dirty="0" smtClean="0"/>
              <a:t>	</a:t>
            </a:r>
            <a:endParaRPr lang="en-US"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0" y="1905000"/>
            <a:ext cx="6400800" cy="296571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43000" cy="1064419"/>
          </a:xfrm>
          <a:prstGeom prst="rect">
            <a:avLst/>
          </a:prstGeom>
        </p:spPr>
      </p:pic>
    </p:spTree>
    <p:extLst>
      <p:ext uri="{BB962C8B-B14F-4D97-AF65-F5344CB8AC3E}">
        <p14:creationId xmlns:p14="http://schemas.microsoft.com/office/powerpoint/2010/main" val="7534072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Web Site Enhancements</a:t>
            </a:r>
            <a:endParaRPr lang="en-US" dirty="0"/>
          </a:p>
        </p:txBody>
      </p:sp>
    </p:spTree>
    <p:extLst>
      <p:ext uri="{BB962C8B-B14F-4D97-AF65-F5344CB8AC3E}">
        <p14:creationId xmlns:p14="http://schemas.microsoft.com/office/powerpoint/2010/main" val="3852951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8601"/>
            <a:ext cx="7543800" cy="1142999"/>
          </a:xfrm>
        </p:spPr>
        <p:txBody>
          <a:bodyPr>
            <a:normAutofit/>
          </a:bodyPr>
          <a:lstStyle/>
          <a:p>
            <a:r>
              <a:rPr lang="en-US" sz="6000" dirty="0" smtClean="0">
                <a:solidFill>
                  <a:schemeClr val="accent4">
                    <a:lumMod val="50000"/>
                  </a:schemeClr>
                </a:solidFill>
              </a:rPr>
              <a:t>Photo </a:t>
            </a:r>
            <a:r>
              <a:rPr lang="en-US" sz="6000" dirty="0">
                <a:solidFill>
                  <a:schemeClr val="accent4">
                    <a:lumMod val="50000"/>
                  </a:schemeClr>
                </a:solidFill>
              </a:rPr>
              <a:t>Library v1.0</a:t>
            </a:r>
            <a:endParaRPr lang="en-CA" sz="6000" dirty="0"/>
          </a:p>
        </p:txBody>
      </p:sp>
      <p:sp>
        <p:nvSpPr>
          <p:cNvPr id="3" name="Subtitle 2"/>
          <p:cNvSpPr>
            <a:spLocks noGrp="1"/>
          </p:cNvSpPr>
          <p:nvPr>
            <p:ph type="subTitle" idx="1"/>
          </p:nvPr>
        </p:nvSpPr>
        <p:spPr>
          <a:xfrm>
            <a:off x="685800" y="1295400"/>
            <a:ext cx="7772400" cy="3515911"/>
          </a:xfrm>
        </p:spPr>
        <p:txBody>
          <a:bodyPr/>
          <a:lstStyle/>
          <a:p>
            <a:r>
              <a:rPr lang="en-US" dirty="0">
                <a:solidFill>
                  <a:schemeClr val="accent4">
                    <a:lumMod val="50000"/>
                  </a:schemeClr>
                </a:solidFill>
              </a:rPr>
              <a:t>EASI IMG</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43000" cy="1064419"/>
          </a:xfrm>
          <a:prstGeom prst="rect">
            <a:avLst/>
          </a:prstGeom>
        </p:spPr>
      </p:pic>
    </p:spTree>
    <p:extLst>
      <p:ext uri="{BB962C8B-B14F-4D97-AF65-F5344CB8AC3E}">
        <p14:creationId xmlns:p14="http://schemas.microsoft.com/office/powerpoint/2010/main" val="1623410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43000" cy="1064419"/>
          </a:xfrm>
          <a:prstGeom prst="rect">
            <a:avLst/>
          </a:prstGeom>
        </p:spPr>
      </p:pic>
      <p:sp>
        <p:nvSpPr>
          <p:cNvPr id="2" name="Title 1"/>
          <p:cNvSpPr>
            <a:spLocks noGrp="1"/>
          </p:cNvSpPr>
          <p:nvPr>
            <p:ph type="title"/>
          </p:nvPr>
        </p:nvSpPr>
        <p:spPr>
          <a:xfrm>
            <a:off x="1828800" y="76200"/>
            <a:ext cx="5486400" cy="609600"/>
          </a:xfrm>
        </p:spPr>
        <p:txBody>
          <a:bodyPr>
            <a:normAutofit fontScale="90000"/>
          </a:bodyPr>
          <a:lstStyle/>
          <a:p>
            <a:pPr algn="ctr"/>
            <a:r>
              <a:rPr lang="en-US" sz="2400" dirty="0">
                <a:solidFill>
                  <a:schemeClr val="accent4">
                    <a:lumMod val="50000"/>
                  </a:schemeClr>
                </a:solidFill>
              </a:rPr>
              <a:t>Photo Library </a:t>
            </a:r>
            <a:r>
              <a:rPr lang="en-US" sz="2400" dirty="0" smtClean="0">
                <a:solidFill>
                  <a:schemeClr val="accent4">
                    <a:lumMod val="50000"/>
                  </a:schemeClr>
                </a:solidFill>
              </a:rPr>
              <a:t>v1.0 – EASI IMG</a:t>
            </a:r>
            <a:br>
              <a:rPr lang="en-US" sz="2400" dirty="0" smtClean="0">
                <a:solidFill>
                  <a:schemeClr val="accent4">
                    <a:lumMod val="50000"/>
                  </a:schemeClr>
                </a:solidFill>
              </a:rPr>
            </a:br>
            <a:r>
              <a:rPr lang="en-US" sz="2400" dirty="0" smtClean="0">
                <a:solidFill>
                  <a:schemeClr val="accent4">
                    <a:lumMod val="50000"/>
                  </a:schemeClr>
                </a:solidFill>
              </a:rPr>
              <a:t>Header Section</a:t>
            </a:r>
            <a:endParaRPr lang="en-US" sz="2400" dirty="0">
              <a:solidFill>
                <a:schemeClr val="accent4">
                  <a:lumMod val="50000"/>
                </a:schemeClr>
              </a:solidFill>
            </a:endParaRPr>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 y="1905000"/>
            <a:ext cx="8869087" cy="1267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31153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43000" cy="1064419"/>
          </a:xfrm>
          <a:prstGeom prst="rect">
            <a:avLst/>
          </a:prstGeom>
        </p:spPr>
      </p:pic>
      <p:sp>
        <p:nvSpPr>
          <p:cNvPr id="2" name="Title 1"/>
          <p:cNvSpPr>
            <a:spLocks noGrp="1"/>
          </p:cNvSpPr>
          <p:nvPr>
            <p:ph type="title"/>
          </p:nvPr>
        </p:nvSpPr>
        <p:spPr>
          <a:xfrm>
            <a:off x="1828800" y="76200"/>
            <a:ext cx="5486400" cy="609600"/>
          </a:xfrm>
        </p:spPr>
        <p:txBody>
          <a:bodyPr>
            <a:normAutofit fontScale="90000"/>
          </a:bodyPr>
          <a:lstStyle/>
          <a:p>
            <a:pPr algn="ctr"/>
            <a:r>
              <a:rPr lang="en-US" sz="2400" dirty="0">
                <a:solidFill>
                  <a:schemeClr val="accent4">
                    <a:lumMod val="50000"/>
                  </a:schemeClr>
                </a:solidFill>
              </a:rPr>
              <a:t>Photo Library </a:t>
            </a:r>
            <a:r>
              <a:rPr lang="en-US" sz="2400" dirty="0" smtClean="0">
                <a:solidFill>
                  <a:schemeClr val="accent4">
                    <a:lumMod val="50000"/>
                  </a:schemeClr>
                </a:solidFill>
              </a:rPr>
              <a:t>v1.0 – EASI IMG</a:t>
            </a:r>
            <a:br>
              <a:rPr lang="en-US" sz="2400" dirty="0" smtClean="0">
                <a:solidFill>
                  <a:schemeClr val="accent4">
                    <a:lumMod val="50000"/>
                  </a:schemeClr>
                </a:solidFill>
              </a:rPr>
            </a:br>
            <a:r>
              <a:rPr lang="en-US" sz="2400" dirty="0" smtClean="0">
                <a:solidFill>
                  <a:schemeClr val="accent4">
                    <a:lumMod val="50000"/>
                  </a:schemeClr>
                </a:solidFill>
              </a:rPr>
              <a:t>Detail Section</a:t>
            </a:r>
            <a:endParaRPr lang="en-US" sz="2400" dirty="0">
              <a:solidFill>
                <a:schemeClr val="accent4">
                  <a:lumMod val="50000"/>
                </a:schemeClr>
              </a:solidFill>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599"/>
            <a:ext cx="8534400" cy="198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70338"/>
            <a:ext cx="8534400" cy="3270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87321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43000" cy="1064419"/>
          </a:xfrm>
          <a:prstGeom prst="rect">
            <a:avLst/>
          </a:prstGeom>
        </p:spPr>
      </p:pic>
      <p:sp>
        <p:nvSpPr>
          <p:cNvPr id="2" name="Title 1"/>
          <p:cNvSpPr>
            <a:spLocks noGrp="1"/>
          </p:cNvSpPr>
          <p:nvPr>
            <p:ph type="title"/>
          </p:nvPr>
        </p:nvSpPr>
        <p:spPr>
          <a:xfrm>
            <a:off x="1828800" y="76200"/>
            <a:ext cx="5486400" cy="609600"/>
          </a:xfrm>
        </p:spPr>
        <p:txBody>
          <a:bodyPr>
            <a:normAutofit fontScale="90000"/>
          </a:bodyPr>
          <a:lstStyle/>
          <a:p>
            <a:pPr algn="ctr"/>
            <a:r>
              <a:rPr lang="en-US" sz="2400" dirty="0">
                <a:solidFill>
                  <a:schemeClr val="accent4">
                    <a:lumMod val="50000"/>
                  </a:schemeClr>
                </a:solidFill>
              </a:rPr>
              <a:t>Photo Library </a:t>
            </a:r>
            <a:r>
              <a:rPr lang="en-US" sz="2400" dirty="0" smtClean="0">
                <a:solidFill>
                  <a:schemeClr val="accent4">
                    <a:lumMod val="50000"/>
                  </a:schemeClr>
                </a:solidFill>
              </a:rPr>
              <a:t>v1.0 – EASI IMG</a:t>
            </a:r>
            <a:br>
              <a:rPr lang="en-US" sz="2400" dirty="0" smtClean="0">
                <a:solidFill>
                  <a:schemeClr val="accent4">
                    <a:lumMod val="50000"/>
                  </a:schemeClr>
                </a:solidFill>
              </a:rPr>
            </a:br>
            <a:r>
              <a:rPr lang="en-US" sz="2400" dirty="0" smtClean="0">
                <a:solidFill>
                  <a:schemeClr val="accent4">
                    <a:lumMod val="50000"/>
                  </a:schemeClr>
                </a:solidFill>
              </a:rPr>
              <a:t>Trailer Record</a:t>
            </a:r>
            <a:endParaRPr lang="en-US" sz="2400" dirty="0">
              <a:solidFill>
                <a:schemeClr val="accent4">
                  <a:lumMod val="50000"/>
                </a:schemeClr>
              </a:solidFill>
            </a:endParaRPr>
          </a:p>
        </p:txBody>
      </p:sp>
      <p:pic>
        <p:nvPicPr>
          <p:cNvPr id="409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3221" y="2027540"/>
            <a:ext cx="8534400" cy="532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221" y="1828800"/>
            <a:ext cx="8534400" cy="198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2031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43000" cy="1064419"/>
          </a:xfrm>
          <a:prstGeom prst="rect">
            <a:avLst/>
          </a:prstGeom>
        </p:spPr>
      </p:pic>
      <p:sp>
        <p:nvSpPr>
          <p:cNvPr id="3" name="Content Placeholder 2"/>
          <p:cNvSpPr>
            <a:spLocks noGrp="1"/>
          </p:cNvSpPr>
          <p:nvPr>
            <p:ph idx="1"/>
          </p:nvPr>
        </p:nvSpPr>
        <p:spPr>
          <a:xfrm>
            <a:off x="509461" y="762000"/>
            <a:ext cx="8229600" cy="4937334"/>
          </a:xfrm>
        </p:spPr>
        <p:txBody>
          <a:bodyPr>
            <a:normAutofit lnSpcReduction="10000"/>
          </a:bodyPr>
          <a:lstStyle/>
          <a:p>
            <a:endParaRPr lang="en-US" sz="1800" dirty="0" smtClean="0"/>
          </a:p>
          <a:p>
            <a:r>
              <a:rPr lang="en-US" sz="2000" dirty="0" smtClean="0"/>
              <a:t>Issue: </a:t>
            </a:r>
          </a:p>
          <a:p>
            <a:pPr lvl="1"/>
            <a:r>
              <a:rPr lang="en-US" sz="1600" dirty="0" smtClean="0"/>
              <a:t>Handling drop ship returns to the distributor’s warehouse</a:t>
            </a:r>
          </a:p>
          <a:p>
            <a:pPr marL="109728" indent="0">
              <a:buNone/>
            </a:pPr>
            <a:endParaRPr lang="en-US" sz="2000" dirty="0" smtClean="0"/>
          </a:p>
          <a:p>
            <a:r>
              <a:rPr lang="en-US" sz="2000" dirty="0" smtClean="0"/>
              <a:t>Proposal: </a:t>
            </a:r>
          </a:p>
          <a:p>
            <a:pPr lvl="1"/>
            <a:r>
              <a:rPr lang="en-US" sz="1600" dirty="0" smtClean="0"/>
              <a:t>To revise </a:t>
            </a:r>
            <a:r>
              <a:rPr lang="en-CA" sz="1600" dirty="0" smtClean="0"/>
              <a:t>the </a:t>
            </a:r>
            <a:r>
              <a:rPr lang="en-CA" sz="1600" dirty="0"/>
              <a:t>current EASI 852 (POS) document </a:t>
            </a:r>
            <a:r>
              <a:rPr lang="en-CA" sz="1600" dirty="0" smtClean="0"/>
              <a:t>to capture ALL returns to the warehouse.</a:t>
            </a:r>
          </a:p>
          <a:p>
            <a:pPr lvl="2"/>
            <a:r>
              <a:rPr lang="en-CA" sz="1400" dirty="0" smtClean="0"/>
              <a:t>This </a:t>
            </a:r>
            <a:r>
              <a:rPr lang="en-CA" sz="1400" dirty="0"/>
              <a:t>column will capture all of the returns to the warehouse at a </a:t>
            </a:r>
            <a:r>
              <a:rPr lang="en-CA" sz="1400" dirty="0" err="1" smtClean="0"/>
              <a:t>sku</a:t>
            </a:r>
            <a:r>
              <a:rPr lang="en-CA" sz="1400" dirty="0" smtClean="0"/>
              <a:t> level (detail line).</a:t>
            </a:r>
            <a:r>
              <a:rPr lang="en-CA" sz="1400" dirty="0"/>
              <a:t>  </a:t>
            </a:r>
            <a:endParaRPr lang="en-CA" sz="1400" dirty="0" smtClean="0"/>
          </a:p>
          <a:p>
            <a:pPr lvl="2"/>
            <a:r>
              <a:rPr lang="en-CA" sz="1400" dirty="0" smtClean="0"/>
              <a:t>Data should </a:t>
            </a:r>
            <a:r>
              <a:rPr lang="en-CA" sz="1400" dirty="0"/>
              <a:t>be reported as a positive </a:t>
            </a:r>
            <a:r>
              <a:rPr lang="en-CA" sz="1400" dirty="0" smtClean="0"/>
              <a:t>value.</a:t>
            </a:r>
          </a:p>
          <a:p>
            <a:pPr lvl="2"/>
            <a:r>
              <a:rPr lang="en-CA" sz="1400" dirty="0" smtClean="0"/>
              <a:t>The </a:t>
            </a:r>
            <a:r>
              <a:rPr lang="en-CA" sz="1400" dirty="0"/>
              <a:t>quantity sold </a:t>
            </a:r>
            <a:r>
              <a:rPr lang="en-CA" sz="1400" dirty="0" smtClean="0"/>
              <a:t>to be updated to report </a:t>
            </a:r>
            <a:r>
              <a:rPr lang="en-CA" sz="1400" dirty="0"/>
              <a:t>total sales instead of net sales as indicated in the previous version.</a:t>
            </a:r>
            <a:endParaRPr lang="en-US" sz="1400" dirty="0"/>
          </a:p>
          <a:p>
            <a:pPr marL="109728" indent="0">
              <a:buNone/>
            </a:pPr>
            <a:endParaRPr lang="en-CA" sz="2000" dirty="0" smtClean="0"/>
          </a:p>
          <a:p>
            <a:r>
              <a:rPr lang="en-CA" sz="2000" dirty="0"/>
              <a:t> </a:t>
            </a:r>
            <a:r>
              <a:rPr lang="en-CA" sz="2000" dirty="0" smtClean="0"/>
              <a:t>Objective: </a:t>
            </a:r>
          </a:p>
          <a:p>
            <a:pPr lvl="1"/>
            <a:r>
              <a:rPr lang="en-CA" sz="1600" dirty="0" smtClean="0"/>
              <a:t>To provide a comprehensive way of reporting all returns to the warehouse (Distributor)</a:t>
            </a:r>
          </a:p>
          <a:p>
            <a:pPr lvl="1"/>
            <a:r>
              <a:rPr lang="en-CA" sz="1600" dirty="0" smtClean="0"/>
              <a:t>To provide clear visibility of returns to the Distributor</a:t>
            </a:r>
            <a:endParaRPr lang="en-US" sz="1600" dirty="0"/>
          </a:p>
          <a:p>
            <a:endParaRPr lang="en-US" sz="1800" dirty="0" smtClean="0"/>
          </a:p>
        </p:txBody>
      </p:sp>
      <p:sp>
        <p:nvSpPr>
          <p:cNvPr id="2" name="Title 1"/>
          <p:cNvSpPr>
            <a:spLocks noGrp="1"/>
          </p:cNvSpPr>
          <p:nvPr>
            <p:ph type="title"/>
          </p:nvPr>
        </p:nvSpPr>
        <p:spPr>
          <a:xfrm>
            <a:off x="1066800" y="152400"/>
            <a:ext cx="7543800" cy="609600"/>
          </a:xfrm>
        </p:spPr>
        <p:txBody>
          <a:bodyPr>
            <a:noAutofit/>
          </a:bodyPr>
          <a:lstStyle/>
          <a:p>
            <a:r>
              <a:rPr lang="en-US" sz="3200" dirty="0" smtClean="0">
                <a:solidFill>
                  <a:schemeClr val="accent4">
                    <a:lumMod val="50000"/>
                  </a:schemeClr>
                </a:solidFill>
              </a:rPr>
              <a:t>Proposal : Add returns to the 852</a:t>
            </a:r>
            <a:endParaRPr lang="en-US" sz="3200" dirty="0">
              <a:solidFill>
                <a:schemeClr val="accent4">
                  <a:lumMod val="50000"/>
                </a:schemeClr>
              </a:solidFill>
            </a:endParaRPr>
          </a:p>
        </p:txBody>
      </p:sp>
    </p:spTree>
    <p:extLst>
      <p:ext uri="{BB962C8B-B14F-4D97-AF65-F5344CB8AC3E}">
        <p14:creationId xmlns:p14="http://schemas.microsoft.com/office/powerpoint/2010/main" val="18489409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199"/>
            <a:ext cx="8763000" cy="4710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4787158"/>
            <a:ext cx="8750300" cy="1789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2170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0"/>
            <a:ext cx="7772400" cy="1752599"/>
          </a:xfrm>
        </p:spPr>
        <p:txBody>
          <a:bodyPr>
            <a:normAutofit fontScale="90000"/>
          </a:bodyPr>
          <a:lstStyle/>
          <a:p>
            <a:pPr algn="ctr"/>
            <a:r>
              <a:rPr lang="en-US" dirty="0"/>
              <a:t>EASI Technical Committee </a:t>
            </a:r>
            <a:r>
              <a:rPr lang="en-US" dirty="0" smtClean="0"/>
              <a:t/>
            </a:r>
            <a:br>
              <a:rPr lang="en-US" dirty="0" smtClean="0"/>
            </a:br>
            <a:r>
              <a:rPr lang="en-US" dirty="0" smtClean="0"/>
              <a:t>Presentations</a:t>
            </a:r>
            <a:endParaRPr lang="en-US" dirty="0"/>
          </a:p>
        </p:txBody>
      </p:sp>
      <p:sp>
        <p:nvSpPr>
          <p:cNvPr id="2051" name="Rectangle 3"/>
          <p:cNvSpPr>
            <a:spLocks noGrp="1" noChangeArrowheads="1"/>
          </p:cNvSpPr>
          <p:nvPr>
            <p:ph type="subTitle" idx="1"/>
          </p:nvPr>
        </p:nvSpPr>
        <p:spPr>
          <a:xfrm>
            <a:off x="685800" y="1981200"/>
            <a:ext cx="7772400" cy="914400"/>
          </a:xfrm>
        </p:spPr>
        <p:txBody>
          <a:bodyPr>
            <a:normAutofit/>
          </a:bodyPr>
          <a:lstStyle/>
          <a:p>
            <a:pPr algn="ctr">
              <a:lnSpc>
                <a:spcPct val="80000"/>
              </a:lnSpc>
            </a:pPr>
            <a:r>
              <a:rPr lang="en-US" sz="4800" dirty="0" smtClean="0">
                <a:solidFill>
                  <a:schemeClr val="accent4">
                    <a:lumMod val="50000"/>
                  </a:schemeClr>
                </a:solidFill>
              </a:rPr>
              <a:t>846 Proposed Change</a:t>
            </a:r>
            <a:endParaRPr lang="en-US" sz="4800" dirty="0">
              <a:solidFill>
                <a:schemeClr val="accent4">
                  <a:lumMod val="50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3" y="142758"/>
            <a:ext cx="1143000" cy="106441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90000"/>
                <a:satMod val="150000"/>
              </a:schemeClr>
              <a:schemeClr val="bg1">
                <a:tint val="88000"/>
                <a:satMod val="150000"/>
              </a:schemeClr>
            </a:duotone>
            <a:extLst>
              <a:ext uri="{BEBA8EAE-BF5A-486C-A8C5-ECC9F3942E4B}">
                <a14:imgProps xmlns:a14="http://schemas.microsoft.com/office/drawing/2010/main">
                  <a14:imgLayer r:embed="rId3">
                    <a14:imgEffect>
                      <a14:artisticMarker/>
                    </a14:imgEffect>
                  </a14:imgLayer>
                </a14:imgProps>
              </a:ext>
            </a:extLst>
          </a:blip>
          <a:tile tx="0" ty="0" sx="65000" sy="65000" flip="none" algn="tl"/>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143000" cy="1064419"/>
          </a:xfrm>
          <a:prstGeom prst="rect">
            <a:avLst/>
          </a:prstGeom>
        </p:spPr>
      </p:pic>
      <p:sp>
        <p:nvSpPr>
          <p:cNvPr id="3" name="Content Placeholder 2"/>
          <p:cNvSpPr>
            <a:spLocks noGrp="1"/>
          </p:cNvSpPr>
          <p:nvPr>
            <p:ph idx="1"/>
          </p:nvPr>
        </p:nvSpPr>
        <p:spPr>
          <a:xfrm>
            <a:off x="509461" y="762000"/>
            <a:ext cx="8229600" cy="4937334"/>
          </a:xfrm>
        </p:spPr>
        <p:txBody>
          <a:bodyPr>
            <a:normAutofit/>
          </a:bodyPr>
          <a:lstStyle/>
          <a:p>
            <a:endParaRPr lang="en-US" sz="1800" dirty="0"/>
          </a:p>
          <a:p>
            <a:pPr marL="301943" lvl="1" indent="0">
              <a:buNone/>
            </a:pPr>
            <a:r>
              <a:rPr lang="en-US" sz="2000" b="1" dirty="0" smtClean="0"/>
              <a:t>Current Layout</a:t>
            </a:r>
          </a:p>
          <a:p>
            <a:pPr lvl="1"/>
            <a:r>
              <a:rPr lang="en-US" sz="2000" dirty="0" smtClean="0"/>
              <a:t>Existing layout uses a distribution center name i.e. </a:t>
            </a:r>
            <a:r>
              <a:rPr lang="en-US" sz="2000" smtClean="0"/>
              <a:t>city, state, </a:t>
            </a:r>
            <a:r>
              <a:rPr lang="en-US" sz="2000" dirty="0" smtClean="0"/>
              <a:t>to identify the appropriate warehouse.</a:t>
            </a:r>
            <a:endParaRPr lang="en-US" sz="2000" dirty="0"/>
          </a:p>
        </p:txBody>
      </p:sp>
      <p:sp>
        <p:nvSpPr>
          <p:cNvPr id="2" name="Title 1"/>
          <p:cNvSpPr>
            <a:spLocks noGrp="1"/>
          </p:cNvSpPr>
          <p:nvPr>
            <p:ph type="title"/>
          </p:nvPr>
        </p:nvSpPr>
        <p:spPr>
          <a:xfrm>
            <a:off x="1828800" y="76200"/>
            <a:ext cx="5486400" cy="609600"/>
          </a:xfrm>
        </p:spPr>
        <p:txBody>
          <a:bodyPr>
            <a:normAutofit fontScale="90000"/>
          </a:bodyPr>
          <a:lstStyle/>
          <a:p>
            <a:r>
              <a:rPr lang="en-US" dirty="0" smtClean="0">
                <a:solidFill>
                  <a:schemeClr val="accent4">
                    <a:lumMod val="50000"/>
                  </a:schemeClr>
                </a:solidFill>
              </a:rPr>
              <a:t>846 Proposed Change</a:t>
            </a:r>
            <a:endParaRPr lang="en-US" dirty="0">
              <a:solidFill>
                <a:schemeClr val="accent4">
                  <a:lumMod val="50000"/>
                </a:schemeClr>
              </a:solidFill>
            </a:endParaRPr>
          </a:p>
        </p:txBody>
      </p:sp>
      <p:pic>
        <p:nvPicPr>
          <p:cNvPr id="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863" t="19837" r="6593" b="25973"/>
          <a:stretch/>
        </p:blipFill>
        <p:spPr bwMode="auto">
          <a:xfrm>
            <a:off x="228600" y="2209800"/>
            <a:ext cx="8458200" cy="324099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02856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3733800"/>
          </a:xfrm>
        </p:spPr>
        <p:txBody>
          <a:bodyPr>
            <a:normAutofit fontScale="92500" lnSpcReduction="10000"/>
          </a:bodyPr>
          <a:lstStyle/>
          <a:p>
            <a:endParaRPr lang="en-US" sz="1800" dirty="0"/>
          </a:p>
          <a:p>
            <a:pPr marL="301943" lvl="1" indent="0">
              <a:buNone/>
            </a:pPr>
            <a:r>
              <a:rPr lang="en-US" sz="2000" b="1" dirty="0" smtClean="0"/>
              <a:t>Concerns with this data</a:t>
            </a:r>
            <a:endParaRPr lang="en-US" sz="2000" b="1" dirty="0"/>
          </a:p>
          <a:p>
            <a:pPr lvl="1"/>
            <a:r>
              <a:rPr lang="en-CA" sz="2000" dirty="0" smtClean="0"/>
              <a:t>This convention requires exact naming of warehouse locations between the mill and the distributor</a:t>
            </a:r>
          </a:p>
          <a:p>
            <a:pPr lvl="1"/>
            <a:endParaRPr lang="en-CA" sz="2000" dirty="0" smtClean="0"/>
          </a:p>
          <a:p>
            <a:pPr lvl="1"/>
            <a:r>
              <a:rPr lang="en-CA" sz="2000" dirty="0" smtClean="0"/>
              <a:t>Typically the distributor will have the mill’s warehouse locations setup in their ERP system in order to store the mills inventory quantities and sell them via drop ships.</a:t>
            </a:r>
          </a:p>
          <a:p>
            <a:pPr lvl="1"/>
            <a:endParaRPr lang="en-CA" sz="2000" dirty="0" smtClean="0"/>
          </a:p>
          <a:p>
            <a:pPr lvl="1"/>
            <a:r>
              <a:rPr lang="en-CA" sz="2000" dirty="0" smtClean="0"/>
              <a:t>Use of a name instead of a code that can be translated can cause integration issue at time of setup or when changes occur for either the mill or the distributor.</a:t>
            </a:r>
          </a:p>
          <a:p>
            <a:pPr lvl="1"/>
            <a:endParaRPr lang="en-CA" sz="2000" dirty="0"/>
          </a:p>
          <a:p>
            <a:pPr lvl="1"/>
            <a:endParaRPr lang="en-CA" sz="2000" dirty="0"/>
          </a:p>
        </p:txBody>
      </p:sp>
      <p:sp>
        <p:nvSpPr>
          <p:cNvPr id="2" name="Title 1"/>
          <p:cNvSpPr>
            <a:spLocks noGrp="1"/>
          </p:cNvSpPr>
          <p:nvPr>
            <p:ph type="title"/>
          </p:nvPr>
        </p:nvSpPr>
        <p:spPr>
          <a:xfrm>
            <a:off x="1828800" y="0"/>
            <a:ext cx="5486400" cy="685800"/>
          </a:xfrm>
        </p:spPr>
        <p:txBody>
          <a:bodyPr>
            <a:normAutofit fontScale="90000"/>
          </a:bodyPr>
          <a:lstStyle/>
          <a:p>
            <a:r>
              <a:rPr lang="en-US" dirty="0" smtClean="0">
                <a:solidFill>
                  <a:schemeClr val="accent4">
                    <a:lumMod val="50000"/>
                  </a:schemeClr>
                </a:solidFill>
              </a:rPr>
              <a:t>846 </a:t>
            </a:r>
            <a:r>
              <a:rPr lang="en-US" dirty="0">
                <a:solidFill>
                  <a:schemeClr val="accent4">
                    <a:lumMod val="50000"/>
                  </a:schemeClr>
                </a:solidFill>
              </a:rPr>
              <a:t>Proposed Change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43000" cy="1064419"/>
          </a:xfrm>
          <a:prstGeom prst="rect">
            <a:avLst/>
          </a:prstGeom>
        </p:spPr>
      </p:pic>
    </p:spTree>
    <p:extLst>
      <p:ext uri="{BB962C8B-B14F-4D97-AF65-F5344CB8AC3E}">
        <p14:creationId xmlns:p14="http://schemas.microsoft.com/office/powerpoint/2010/main" val="543199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533400"/>
            <a:ext cx="8077200" cy="3250121"/>
          </a:xfrm>
          <a:prstGeom prst="rect">
            <a:avLst/>
          </a:prstGeom>
        </p:spPr>
        <p:txBody>
          <a:bodyPr wrap="square">
            <a:spAutoFit/>
          </a:bodyPr>
          <a:lstStyle/>
          <a:p>
            <a:pPr marL="0" indent="0" algn="ctr">
              <a:lnSpc>
                <a:spcPct val="90000"/>
              </a:lnSpc>
              <a:buFont typeface="Wingdings" pitchFamily="2" charset="2"/>
              <a:buNone/>
            </a:pPr>
            <a:r>
              <a:rPr lang="en-US" sz="3600" b="1" dirty="0">
                <a:solidFill>
                  <a:schemeClr val="accent5"/>
                </a:solidFill>
                <a:effectLst>
                  <a:outerShdw blurRad="38100" dist="38100" dir="2700000" algn="tl">
                    <a:srgbClr val="C0C0C0"/>
                  </a:outerShdw>
                </a:effectLst>
              </a:rPr>
              <a:t>2015 Annual Meeting</a:t>
            </a:r>
          </a:p>
          <a:p>
            <a:pPr marL="0" indent="0" algn="ctr">
              <a:lnSpc>
                <a:spcPct val="90000"/>
              </a:lnSpc>
              <a:buFont typeface="Wingdings" pitchFamily="2" charset="2"/>
              <a:buNone/>
            </a:pPr>
            <a:r>
              <a:rPr lang="en-US" sz="3600" b="1" dirty="0">
                <a:solidFill>
                  <a:schemeClr val="accent5"/>
                </a:solidFill>
                <a:effectLst>
                  <a:outerShdw blurRad="38100" dist="38100" dir="2700000" algn="tl">
                    <a:srgbClr val="C0C0C0"/>
                  </a:outerShdw>
                </a:effectLst>
              </a:rPr>
              <a:t>Secretary/Treasurer’s Report</a:t>
            </a:r>
          </a:p>
          <a:p>
            <a:pPr marL="0" indent="0" algn="ctr">
              <a:lnSpc>
                <a:spcPct val="90000"/>
              </a:lnSpc>
              <a:buFont typeface="Wingdings" pitchFamily="2" charset="2"/>
              <a:buNone/>
            </a:pPr>
            <a:r>
              <a:rPr lang="en-US" sz="3600" b="1" dirty="0">
                <a:solidFill>
                  <a:schemeClr val="accent5"/>
                </a:solidFill>
                <a:effectLst>
                  <a:outerShdw blurRad="38100" dist="38100" dir="2700000" algn="tl">
                    <a:srgbClr val="C0C0C0"/>
                  </a:outerShdw>
                </a:effectLst>
              </a:rPr>
              <a:t>--------</a:t>
            </a:r>
          </a:p>
          <a:p>
            <a:pPr marL="0" indent="0" algn="ctr">
              <a:lnSpc>
                <a:spcPct val="90000"/>
              </a:lnSpc>
              <a:buFont typeface="Wingdings" pitchFamily="2" charset="2"/>
              <a:buNone/>
            </a:pPr>
            <a:r>
              <a:rPr lang="en-US" b="1" dirty="0">
                <a:solidFill>
                  <a:schemeClr val="accent5"/>
                </a:solidFill>
                <a:effectLst>
                  <a:outerShdw blurRad="38100" dist="38100" dir="2700000" algn="tl">
                    <a:srgbClr val="C0C0C0"/>
                  </a:outerShdw>
                </a:effectLst>
              </a:rPr>
              <a:t>Anti-Trust Guidelines Review</a:t>
            </a:r>
          </a:p>
          <a:p>
            <a:pPr marL="0" indent="0" algn="ctr">
              <a:lnSpc>
                <a:spcPct val="90000"/>
              </a:lnSpc>
              <a:buFont typeface="Wingdings" pitchFamily="2" charset="2"/>
              <a:buNone/>
            </a:pPr>
            <a:r>
              <a:rPr lang="en-US" b="1" dirty="0">
                <a:solidFill>
                  <a:schemeClr val="accent5"/>
                </a:solidFill>
                <a:effectLst>
                  <a:outerShdw blurRad="38100" dist="38100" dir="2700000" algn="tl">
                    <a:srgbClr val="C0C0C0"/>
                  </a:outerShdw>
                </a:effectLst>
              </a:rPr>
              <a:t>-------</a:t>
            </a:r>
          </a:p>
          <a:p>
            <a:pPr marL="0" indent="0" algn="ctr">
              <a:lnSpc>
                <a:spcPct val="90000"/>
              </a:lnSpc>
              <a:buFont typeface="Wingdings" pitchFamily="2" charset="2"/>
              <a:buNone/>
            </a:pPr>
            <a:r>
              <a:rPr lang="en-US" b="1" dirty="0">
                <a:solidFill>
                  <a:schemeClr val="accent5"/>
                </a:solidFill>
                <a:effectLst>
                  <a:outerShdw blurRad="38100" dist="38100" dir="2700000" algn="tl">
                    <a:srgbClr val="C0C0C0"/>
                  </a:outerShdw>
                </a:effectLst>
              </a:rPr>
              <a:t>Steering Committee Members &amp; Ballot</a:t>
            </a:r>
          </a:p>
          <a:p>
            <a:pPr marL="0" indent="0" algn="ctr">
              <a:lnSpc>
                <a:spcPct val="90000"/>
              </a:lnSpc>
              <a:buFont typeface="Wingdings" pitchFamily="2" charset="2"/>
              <a:buNone/>
            </a:pPr>
            <a:endParaRPr lang="en-US" b="1" dirty="0">
              <a:solidFill>
                <a:schemeClr val="accent5"/>
              </a:solidFill>
              <a:effectLst>
                <a:outerShdw blurRad="38100" dist="38100" dir="2700000" algn="tl">
                  <a:srgbClr val="C0C0C0"/>
                </a:outerShdw>
              </a:effectLst>
            </a:endParaRPr>
          </a:p>
          <a:p>
            <a:pPr marL="0" indent="0" algn="ctr">
              <a:lnSpc>
                <a:spcPct val="90000"/>
              </a:lnSpc>
              <a:buFont typeface="Wingdings" pitchFamily="2" charset="2"/>
              <a:buNone/>
            </a:pPr>
            <a:r>
              <a:rPr lang="en-US" sz="1400" b="1" dirty="0">
                <a:solidFill>
                  <a:schemeClr val="accent5"/>
                </a:solidFill>
                <a:effectLst>
                  <a:outerShdw blurRad="38100" dist="38100" dir="2700000" algn="tl">
                    <a:srgbClr val="C0C0C0"/>
                  </a:outerShdw>
                </a:effectLst>
              </a:rPr>
              <a:t>April 27, 2015</a:t>
            </a:r>
          </a:p>
          <a:p>
            <a:pPr marL="0" indent="0" algn="ctr">
              <a:lnSpc>
                <a:spcPct val="90000"/>
              </a:lnSpc>
              <a:buFont typeface="Wingdings" pitchFamily="2" charset="2"/>
              <a:buNone/>
            </a:pPr>
            <a:r>
              <a:rPr lang="en-US" sz="1400" b="1" dirty="0">
                <a:solidFill>
                  <a:schemeClr val="accent5"/>
                </a:solidFill>
                <a:effectLst>
                  <a:outerShdw blurRad="38100" dist="38100" dir="2700000" algn="tl">
                    <a:srgbClr val="C0C0C0"/>
                  </a:outerShdw>
                </a:effectLst>
              </a:rPr>
              <a:t>Nick </a:t>
            </a:r>
            <a:r>
              <a:rPr lang="en-US" sz="1400" b="1" dirty="0" err="1">
                <a:solidFill>
                  <a:schemeClr val="accent5"/>
                </a:solidFill>
                <a:effectLst>
                  <a:outerShdw blurRad="38100" dist="38100" dir="2700000" algn="tl">
                    <a:srgbClr val="C0C0C0"/>
                  </a:outerShdw>
                </a:effectLst>
              </a:rPr>
              <a:t>Freitag</a:t>
            </a:r>
            <a:r>
              <a:rPr lang="en-US" sz="1400" b="1" dirty="0">
                <a:solidFill>
                  <a:schemeClr val="accent5"/>
                </a:solidFill>
                <a:effectLst>
                  <a:outerShdw blurRad="38100" dist="38100" dir="2700000" algn="tl">
                    <a:srgbClr val="C0C0C0"/>
                  </a:outerShdw>
                </a:effectLst>
              </a:rPr>
              <a:t>, Secretary/Treasurer</a:t>
            </a:r>
          </a:p>
          <a:p>
            <a:pPr marL="0" indent="0" algn="ctr">
              <a:lnSpc>
                <a:spcPct val="90000"/>
              </a:lnSpc>
              <a:buFont typeface="Wingdings" pitchFamily="2" charset="2"/>
              <a:buNone/>
            </a:pPr>
            <a:r>
              <a:rPr lang="en-US" sz="2000" b="1" dirty="0">
                <a:solidFill>
                  <a:schemeClr val="accent5"/>
                </a:solidFill>
                <a:effectLst>
                  <a:outerShdw blurRad="38100" dist="38100" dir="2700000" algn="tl">
                    <a:srgbClr val="C0C0C0"/>
                  </a:outerShdw>
                </a:effectLst>
              </a:rPr>
              <a:t>treasurer@easistandards.com</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43000" cy="1064419"/>
          </a:xfrm>
          <a:prstGeom prst="rect">
            <a:avLst/>
          </a:prstGeom>
        </p:spPr>
      </p:pic>
    </p:spTree>
    <p:extLst>
      <p:ext uri="{BB962C8B-B14F-4D97-AF65-F5344CB8AC3E}">
        <p14:creationId xmlns:p14="http://schemas.microsoft.com/office/powerpoint/2010/main" val="6779966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4800600"/>
          </a:xfrm>
        </p:spPr>
        <p:txBody>
          <a:bodyPr>
            <a:normAutofit lnSpcReduction="10000"/>
          </a:bodyPr>
          <a:lstStyle/>
          <a:p>
            <a:endParaRPr lang="en-US" sz="1800" dirty="0"/>
          </a:p>
          <a:p>
            <a:pPr marL="301943" lvl="1" indent="0">
              <a:buNone/>
            </a:pPr>
            <a:r>
              <a:rPr lang="en-US" sz="2000" b="1" dirty="0" smtClean="0"/>
              <a:t>Example Setup</a:t>
            </a:r>
          </a:p>
          <a:p>
            <a:pPr marL="301943" lvl="1" indent="0">
              <a:buNone/>
            </a:pPr>
            <a:endParaRPr lang="en-US" sz="2000" b="1" dirty="0"/>
          </a:p>
          <a:p>
            <a:pPr marL="301943" lvl="1" indent="0">
              <a:buNone/>
            </a:pPr>
            <a:r>
              <a:rPr lang="en-US" sz="2000" b="1" dirty="0" smtClean="0"/>
              <a:t>Distributor warehouse “LA” represents Mill’s “CA” warehouse</a:t>
            </a:r>
            <a:endParaRPr lang="en-US" sz="2000" b="1" dirty="0"/>
          </a:p>
          <a:p>
            <a:pPr lvl="1"/>
            <a:endParaRPr lang="en-CA" sz="2000" dirty="0" smtClean="0"/>
          </a:p>
          <a:p>
            <a:pPr lvl="1"/>
            <a:r>
              <a:rPr lang="en-CA" sz="1900" dirty="0" smtClean="0"/>
              <a:t>940 file uses store id:</a:t>
            </a:r>
          </a:p>
          <a:p>
            <a:pPr lvl="1"/>
            <a:endParaRPr lang="en-CA" sz="1900" dirty="0"/>
          </a:p>
          <a:p>
            <a:pPr marL="393192" lvl="1" indent="0">
              <a:buNone/>
            </a:pPr>
            <a:r>
              <a:rPr lang="en-CA" sz="1900" dirty="0" smtClean="0"/>
              <a:t>	Distributor Warehouse “LA” resolves to Mill Warehouse “CA”</a:t>
            </a:r>
          </a:p>
          <a:p>
            <a:pPr marL="393192" lvl="1" indent="0">
              <a:buNone/>
            </a:pPr>
            <a:endParaRPr lang="en-CA" sz="1900" dirty="0" smtClean="0"/>
          </a:p>
          <a:p>
            <a:pPr marL="393192" lvl="1" indent="0">
              <a:buNone/>
            </a:pPr>
            <a:endParaRPr lang="en-CA" sz="1900" dirty="0" smtClean="0"/>
          </a:p>
          <a:p>
            <a:pPr lvl="1"/>
            <a:r>
              <a:rPr lang="en-CA" sz="1900" dirty="0" smtClean="0"/>
              <a:t>846 file uses distribution center:</a:t>
            </a:r>
          </a:p>
          <a:p>
            <a:pPr lvl="1"/>
            <a:endParaRPr lang="en-CA" sz="1900" dirty="0"/>
          </a:p>
          <a:p>
            <a:pPr marL="630936" lvl="2" indent="0">
              <a:buNone/>
            </a:pPr>
            <a:r>
              <a:rPr lang="en-CA" sz="1900" dirty="0"/>
              <a:t>	</a:t>
            </a:r>
            <a:r>
              <a:rPr lang="en-CA" sz="1900" dirty="0" smtClean="0"/>
              <a:t>Distributor Warehouse “LA” resolves to “Los Angeles, CA” description for Mill’s Distribution Center instead of matching by code “CA”</a:t>
            </a:r>
          </a:p>
          <a:p>
            <a:pPr lvl="1"/>
            <a:endParaRPr lang="en-CA" sz="2000" dirty="0" smtClean="0"/>
          </a:p>
          <a:p>
            <a:pPr lvl="1"/>
            <a:endParaRPr lang="en-CA" sz="2000" dirty="0"/>
          </a:p>
          <a:p>
            <a:pPr lvl="1"/>
            <a:endParaRPr lang="en-CA" sz="2000" dirty="0"/>
          </a:p>
        </p:txBody>
      </p:sp>
      <p:sp>
        <p:nvSpPr>
          <p:cNvPr id="2" name="Title 1"/>
          <p:cNvSpPr>
            <a:spLocks noGrp="1"/>
          </p:cNvSpPr>
          <p:nvPr>
            <p:ph type="title"/>
          </p:nvPr>
        </p:nvSpPr>
        <p:spPr>
          <a:xfrm>
            <a:off x="1828800" y="0"/>
            <a:ext cx="5486400" cy="685800"/>
          </a:xfrm>
        </p:spPr>
        <p:txBody>
          <a:bodyPr>
            <a:normAutofit fontScale="90000"/>
          </a:bodyPr>
          <a:lstStyle/>
          <a:p>
            <a:r>
              <a:rPr lang="en-US" dirty="0" smtClean="0">
                <a:solidFill>
                  <a:schemeClr val="accent4">
                    <a:lumMod val="50000"/>
                  </a:schemeClr>
                </a:solidFill>
              </a:rPr>
              <a:t>846 </a:t>
            </a:r>
            <a:r>
              <a:rPr lang="en-US" dirty="0">
                <a:solidFill>
                  <a:schemeClr val="accent4">
                    <a:lumMod val="50000"/>
                  </a:schemeClr>
                </a:solidFill>
              </a:rPr>
              <a:t>Proposed Change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43000" cy="1064419"/>
          </a:xfrm>
          <a:prstGeom prst="rect">
            <a:avLst/>
          </a:prstGeom>
        </p:spPr>
      </p:pic>
    </p:spTree>
    <p:extLst>
      <p:ext uri="{BB962C8B-B14F-4D97-AF65-F5344CB8AC3E}">
        <p14:creationId xmlns:p14="http://schemas.microsoft.com/office/powerpoint/2010/main" val="594377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762000"/>
            <a:ext cx="8229600" cy="5638800"/>
          </a:xfrm>
        </p:spPr>
        <p:txBody>
          <a:bodyPr>
            <a:normAutofit lnSpcReduction="10000"/>
          </a:bodyPr>
          <a:lstStyle/>
          <a:p>
            <a:endParaRPr lang="en-US" sz="1800" dirty="0"/>
          </a:p>
          <a:p>
            <a:pPr marL="301943" lvl="1" indent="0">
              <a:buNone/>
            </a:pPr>
            <a:r>
              <a:rPr lang="en-US" sz="2000" b="1" dirty="0" smtClean="0"/>
              <a:t>Proposed Change – Use Store Id</a:t>
            </a:r>
            <a:endParaRPr lang="en-US" sz="2000" b="1" dirty="0"/>
          </a:p>
          <a:p>
            <a:pPr lvl="1"/>
            <a:endParaRPr lang="en-US" sz="2000" dirty="0" smtClean="0"/>
          </a:p>
          <a:p>
            <a:pPr lvl="1"/>
            <a:endParaRPr lang="en-US" sz="2000" dirty="0"/>
          </a:p>
          <a:p>
            <a:pPr lvl="1"/>
            <a:endParaRPr lang="en-US" sz="2000" dirty="0" smtClean="0"/>
          </a:p>
          <a:p>
            <a:pPr lvl="1"/>
            <a:endParaRPr lang="en-US" sz="2000" dirty="0"/>
          </a:p>
          <a:p>
            <a:pPr lvl="1"/>
            <a:endParaRPr lang="en-US" sz="2000" dirty="0" smtClean="0"/>
          </a:p>
          <a:p>
            <a:pPr lvl="1"/>
            <a:endParaRPr lang="en-US" sz="2000" dirty="0"/>
          </a:p>
          <a:p>
            <a:pPr lvl="1"/>
            <a:endParaRPr lang="en-US" sz="2000" dirty="0" smtClean="0"/>
          </a:p>
          <a:p>
            <a:pPr lvl="1"/>
            <a:endParaRPr lang="en-US" sz="2000" dirty="0" smtClean="0"/>
          </a:p>
          <a:p>
            <a:pPr lvl="1"/>
            <a:endParaRPr lang="en-US" sz="2000" dirty="0"/>
          </a:p>
          <a:p>
            <a:pPr lvl="1"/>
            <a:endParaRPr lang="en-US" sz="2000" dirty="0" smtClean="0"/>
          </a:p>
          <a:p>
            <a:pPr lvl="1"/>
            <a:endParaRPr lang="en-US" sz="2000" dirty="0"/>
          </a:p>
          <a:p>
            <a:pPr lvl="1"/>
            <a:endParaRPr lang="en-US" sz="2000" dirty="0" smtClean="0"/>
          </a:p>
          <a:p>
            <a:pPr lvl="1"/>
            <a:r>
              <a:rPr lang="en-US" sz="2000" dirty="0" smtClean="0"/>
              <a:t>The 940 document uses the store id to identify the location</a:t>
            </a:r>
          </a:p>
          <a:p>
            <a:pPr lvl="1"/>
            <a:r>
              <a:rPr lang="en-US" sz="2000" dirty="0" smtClean="0"/>
              <a:t>We recommend that the store id also be added to the 846 file and used in the same manner</a:t>
            </a:r>
          </a:p>
        </p:txBody>
      </p:sp>
      <p:sp>
        <p:nvSpPr>
          <p:cNvPr id="2" name="Title 1"/>
          <p:cNvSpPr>
            <a:spLocks noGrp="1"/>
          </p:cNvSpPr>
          <p:nvPr>
            <p:ph type="title"/>
          </p:nvPr>
        </p:nvSpPr>
        <p:spPr>
          <a:xfrm>
            <a:off x="1828801" y="0"/>
            <a:ext cx="5486400" cy="685800"/>
          </a:xfrm>
        </p:spPr>
        <p:txBody>
          <a:bodyPr>
            <a:normAutofit fontScale="90000"/>
          </a:bodyPr>
          <a:lstStyle/>
          <a:p>
            <a:r>
              <a:rPr lang="en-US" dirty="0" smtClean="0">
                <a:solidFill>
                  <a:schemeClr val="accent4">
                    <a:lumMod val="50000"/>
                  </a:schemeClr>
                </a:solidFill>
              </a:rPr>
              <a:t>846 </a:t>
            </a:r>
            <a:r>
              <a:rPr lang="en-US" dirty="0">
                <a:solidFill>
                  <a:schemeClr val="accent4">
                    <a:lumMod val="50000"/>
                  </a:schemeClr>
                </a:solidFill>
              </a:rPr>
              <a:t>Proposed Change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43000" cy="1064419"/>
          </a:xfrm>
          <a:prstGeom prst="rect">
            <a:avLst/>
          </a:prstGeom>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62" t="19809" r="6304" b="21171"/>
          <a:stretch/>
        </p:blipFill>
        <p:spPr bwMode="auto">
          <a:xfrm>
            <a:off x="304800" y="1447800"/>
            <a:ext cx="8499600" cy="35371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40594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4343399"/>
          </a:xfrm>
        </p:spPr>
        <p:txBody>
          <a:bodyPr>
            <a:normAutofit/>
          </a:bodyPr>
          <a:lstStyle/>
          <a:p>
            <a:pPr marL="301943" lvl="1" indent="0">
              <a:buNone/>
            </a:pPr>
            <a:endParaRPr lang="en-US" sz="2000" b="1" dirty="0"/>
          </a:p>
          <a:p>
            <a:pPr marL="301943" lvl="1" indent="0">
              <a:buNone/>
            </a:pPr>
            <a:r>
              <a:rPr lang="en-US" sz="2000" b="1" dirty="0" smtClean="0"/>
              <a:t>Benefits</a:t>
            </a:r>
          </a:p>
          <a:p>
            <a:pPr lvl="1"/>
            <a:r>
              <a:rPr lang="en-US" sz="2000" dirty="0" smtClean="0"/>
              <a:t>Using the store id instead of a location description will ensure consistency with the 940</a:t>
            </a:r>
          </a:p>
          <a:p>
            <a:pPr lvl="1"/>
            <a:endParaRPr lang="en-US" sz="2000" dirty="0"/>
          </a:p>
          <a:p>
            <a:pPr lvl="1"/>
            <a:r>
              <a:rPr lang="en-US" sz="2000" dirty="0" smtClean="0"/>
              <a:t>It will also allow for a cross-reference by using a code value that can be defined on the setup of the document to refer to the appropriate warehouse</a:t>
            </a:r>
          </a:p>
          <a:p>
            <a:pPr lvl="1"/>
            <a:endParaRPr lang="en-US" sz="2000" b="1" dirty="0"/>
          </a:p>
          <a:p>
            <a:pPr marL="301943" lvl="1" indent="0">
              <a:buNone/>
            </a:pPr>
            <a:r>
              <a:rPr lang="en-US" sz="2000" b="1" dirty="0" smtClean="0"/>
              <a:t>Question</a:t>
            </a:r>
            <a:endParaRPr lang="en-US" sz="2000" b="1" dirty="0"/>
          </a:p>
          <a:p>
            <a:pPr lvl="1"/>
            <a:r>
              <a:rPr lang="en-US" sz="2000" dirty="0" smtClean="0"/>
              <a:t>Should the existing “</a:t>
            </a:r>
            <a:r>
              <a:rPr lang="en-US" sz="2000" smtClean="0"/>
              <a:t>Distribution Center” field </a:t>
            </a:r>
            <a:r>
              <a:rPr lang="en-US" sz="2000" dirty="0" smtClean="0"/>
              <a:t>be removed to be replaced by the store id instead of just adding the store id?</a:t>
            </a:r>
            <a:endParaRPr lang="en-US" sz="2000" dirty="0"/>
          </a:p>
          <a:p>
            <a:pPr marL="301943" lvl="1" indent="0">
              <a:buNone/>
            </a:pPr>
            <a:endParaRPr lang="en-US" sz="2000" dirty="0" smtClean="0"/>
          </a:p>
          <a:p>
            <a:pPr lvl="1"/>
            <a:endParaRPr lang="en-US" sz="2000" dirty="0"/>
          </a:p>
          <a:p>
            <a:pPr marL="301943" lvl="1" indent="0">
              <a:buNone/>
            </a:pPr>
            <a:endParaRPr lang="en-US" sz="2000" b="1" dirty="0" smtClean="0"/>
          </a:p>
          <a:p>
            <a:pPr lvl="1"/>
            <a:endParaRPr lang="en-US" sz="2000" dirty="0"/>
          </a:p>
        </p:txBody>
      </p:sp>
      <p:sp>
        <p:nvSpPr>
          <p:cNvPr id="2" name="Title 1"/>
          <p:cNvSpPr>
            <a:spLocks noGrp="1"/>
          </p:cNvSpPr>
          <p:nvPr>
            <p:ph type="title"/>
          </p:nvPr>
        </p:nvSpPr>
        <p:spPr>
          <a:xfrm>
            <a:off x="1828800" y="674"/>
            <a:ext cx="5562600" cy="725586"/>
          </a:xfrm>
        </p:spPr>
        <p:txBody>
          <a:bodyPr>
            <a:normAutofit fontScale="90000"/>
          </a:bodyPr>
          <a:lstStyle/>
          <a:p>
            <a:r>
              <a:rPr lang="en-US" dirty="0" smtClean="0">
                <a:solidFill>
                  <a:schemeClr val="accent4">
                    <a:lumMod val="50000"/>
                  </a:schemeClr>
                </a:solidFill>
              </a:rPr>
              <a:t>846 </a:t>
            </a:r>
            <a:r>
              <a:rPr lang="en-US" dirty="0">
                <a:solidFill>
                  <a:schemeClr val="accent4">
                    <a:lumMod val="50000"/>
                  </a:schemeClr>
                </a:solidFill>
              </a:rPr>
              <a:t>Proposed Change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3" y="0"/>
            <a:ext cx="1143000" cy="1064419"/>
          </a:xfrm>
          <a:prstGeom prst="rect">
            <a:avLst/>
          </a:prstGeom>
        </p:spPr>
      </p:pic>
    </p:spTree>
    <p:extLst>
      <p:ext uri="{BB962C8B-B14F-4D97-AF65-F5344CB8AC3E}">
        <p14:creationId xmlns:p14="http://schemas.microsoft.com/office/powerpoint/2010/main" val="1167710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0"/>
            <a:ext cx="7772400" cy="1752599"/>
          </a:xfrm>
        </p:spPr>
        <p:txBody>
          <a:bodyPr>
            <a:normAutofit fontScale="90000"/>
          </a:bodyPr>
          <a:lstStyle/>
          <a:p>
            <a:pPr algn="ctr"/>
            <a:r>
              <a:rPr lang="en-US" dirty="0"/>
              <a:t>EASI Technical Committee </a:t>
            </a:r>
            <a:r>
              <a:rPr lang="en-US" dirty="0" smtClean="0"/>
              <a:t/>
            </a:r>
            <a:br>
              <a:rPr lang="en-US" dirty="0" smtClean="0"/>
            </a:br>
            <a:r>
              <a:rPr lang="en-US" dirty="0" smtClean="0"/>
              <a:t>Presentations</a:t>
            </a:r>
            <a:endParaRPr lang="en-US" dirty="0"/>
          </a:p>
        </p:txBody>
      </p:sp>
      <p:sp>
        <p:nvSpPr>
          <p:cNvPr id="2051" name="Rectangle 3"/>
          <p:cNvSpPr>
            <a:spLocks noGrp="1" noChangeArrowheads="1"/>
          </p:cNvSpPr>
          <p:nvPr>
            <p:ph type="subTitle" idx="1"/>
          </p:nvPr>
        </p:nvSpPr>
        <p:spPr>
          <a:xfrm>
            <a:off x="685800" y="1981200"/>
            <a:ext cx="7772400" cy="914400"/>
          </a:xfrm>
        </p:spPr>
        <p:txBody>
          <a:bodyPr>
            <a:normAutofit/>
          </a:bodyPr>
          <a:lstStyle/>
          <a:p>
            <a:pPr algn="ctr">
              <a:lnSpc>
                <a:spcPct val="80000"/>
              </a:lnSpc>
            </a:pPr>
            <a:r>
              <a:rPr lang="en-US" sz="4800" dirty="0" smtClean="0">
                <a:solidFill>
                  <a:schemeClr val="accent4">
                    <a:lumMod val="50000"/>
                  </a:schemeClr>
                </a:solidFill>
              </a:rPr>
              <a:t>810 Proposed Change</a:t>
            </a:r>
            <a:endParaRPr lang="en-US" sz="4800" dirty="0">
              <a:solidFill>
                <a:schemeClr val="accent4">
                  <a:lumMod val="50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3" y="142758"/>
            <a:ext cx="1143000" cy="1064419"/>
          </a:xfrm>
          <a:prstGeom prst="rect">
            <a:avLst/>
          </a:prstGeom>
        </p:spPr>
      </p:pic>
    </p:spTree>
    <p:extLst>
      <p:ext uri="{BB962C8B-B14F-4D97-AF65-F5344CB8AC3E}">
        <p14:creationId xmlns:p14="http://schemas.microsoft.com/office/powerpoint/2010/main" val="3762228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43000" cy="1064419"/>
          </a:xfrm>
          <a:prstGeom prst="rect">
            <a:avLst/>
          </a:prstGeom>
        </p:spPr>
      </p:pic>
      <p:sp>
        <p:nvSpPr>
          <p:cNvPr id="3" name="Content Placeholder 2"/>
          <p:cNvSpPr>
            <a:spLocks noGrp="1"/>
          </p:cNvSpPr>
          <p:nvPr>
            <p:ph idx="1"/>
          </p:nvPr>
        </p:nvSpPr>
        <p:spPr>
          <a:xfrm>
            <a:off x="509461" y="762000"/>
            <a:ext cx="8229600" cy="4937334"/>
          </a:xfrm>
        </p:spPr>
        <p:txBody>
          <a:bodyPr>
            <a:normAutofit/>
          </a:bodyPr>
          <a:lstStyle/>
          <a:p>
            <a:endParaRPr lang="en-US" sz="1800" dirty="0"/>
          </a:p>
          <a:p>
            <a:pPr marL="301943" lvl="1" indent="0">
              <a:buNone/>
            </a:pPr>
            <a:r>
              <a:rPr lang="en-US" sz="2000" b="1" dirty="0" smtClean="0"/>
              <a:t>Current Layout</a:t>
            </a:r>
          </a:p>
          <a:p>
            <a:pPr lvl="1"/>
            <a:r>
              <a:rPr lang="en-US" sz="2000" dirty="0" smtClean="0"/>
              <a:t>Existing layout assumes that the invoice represents one shipment and one purchase order – see fields 14 and 15 that are required.</a:t>
            </a:r>
            <a:endParaRPr lang="en-US" sz="2000" dirty="0"/>
          </a:p>
        </p:txBody>
      </p:sp>
      <p:sp>
        <p:nvSpPr>
          <p:cNvPr id="2" name="Title 1"/>
          <p:cNvSpPr>
            <a:spLocks noGrp="1"/>
          </p:cNvSpPr>
          <p:nvPr>
            <p:ph type="title"/>
          </p:nvPr>
        </p:nvSpPr>
        <p:spPr>
          <a:xfrm>
            <a:off x="1828800" y="76200"/>
            <a:ext cx="5486400" cy="609600"/>
          </a:xfrm>
        </p:spPr>
        <p:txBody>
          <a:bodyPr>
            <a:normAutofit fontScale="90000"/>
          </a:bodyPr>
          <a:lstStyle/>
          <a:p>
            <a:r>
              <a:rPr lang="en-US" dirty="0" smtClean="0">
                <a:solidFill>
                  <a:schemeClr val="accent4">
                    <a:lumMod val="50000"/>
                  </a:schemeClr>
                </a:solidFill>
              </a:rPr>
              <a:t>810 Proposed Change</a:t>
            </a:r>
            <a:endParaRPr lang="en-US" dirty="0">
              <a:solidFill>
                <a:schemeClr val="accent4">
                  <a:lumMod val="50000"/>
                </a:schemeClr>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35" t="19853" r="15207" b="21632"/>
          <a:stretch/>
        </p:blipFill>
        <p:spPr bwMode="auto">
          <a:xfrm>
            <a:off x="914400" y="2514600"/>
            <a:ext cx="7419722" cy="3276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97123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3733800"/>
          </a:xfrm>
        </p:spPr>
        <p:txBody>
          <a:bodyPr>
            <a:normAutofit lnSpcReduction="10000"/>
          </a:bodyPr>
          <a:lstStyle/>
          <a:p>
            <a:endParaRPr lang="en-US" sz="1800" dirty="0"/>
          </a:p>
          <a:p>
            <a:pPr marL="301943" lvl="1" indent="0">
              <a:buNone/>
            </a:pPr>
            <a:r>
              <a:rPr lang="en-US" sz="2000" b="1" dirty="0" smtClean="0"/>
              <a:t>Concerns with this assumption</a:t>
            </a:r>
            <a:endParaRPr lang="en-US" sz="2000" b="1" dirty="0"/>
          </a:p>
          <a:p>
            <a:pPr lvl="1"/>
            <a:r>
              <a:rPr lang="en-CA" sz="2000" dirty="0" smtClean="0"/>
              <a:t>Some mills provide consolidated invoices</a:t>
            </a:r>
          </a:p>
          <a:p>
            <a:pPr lvl="1"/>
            <a:endParaRPr lang="en-CA" sz="2000" dirty="0" smtClean="0"/>
          </a:p>
          <a:p>
            <a:pPr lvl="1"/>
            <a:r>
              <a:rPr lang="en-CA" sz="2000" dirty="0" smtClean="0"/>
              <a:t>Multiple shipments to the same customer within a specific time frame are invoiced together</a:t>
            </a:r>
          </a:p>
          <a:p>
            <a:pPr lvl="1"/>
            <a:endParaRPr lang="en-CA" sz="2000" dirty="0" smtClean="0"/>
          </a:p>
          <a:p>
            <a:pPr lvl="1"/>
            <a:r>
              <a:rPr lang="en-CA" sz="2000" dirty="0" smtClean="0"/>
              <a:t>This is common practice with drop ships where there could be dozens of shipments per day for the same customer</a:t>
            </a:r>
          </a:p>
          <a:p>
            <a:pPr lvl="1"/>
            <a:endParaRPr lang="en-CA" sz="2000" dirty="0"/>
          </a:p>
          <a:p>
            <a:pPr lvl="1"/>
            <a:r>
              <a:rPr lang="en-CA" sz="2000" dirty="0" smtClean="0"/>
              <a:t>The current layout does not allow these types of invoices to be transmitted using the EASI standard</a:t>
            </a:r>
          </a:p>
          <a:p>
            <a:pPr lvl="1"/>
            <a:endParaRPr lang="en-CA" sz="2000" dirty="0"/>
          </a:p>
        </p:txBody>
      </p:sp>
      <p:sp>
        <p:nvSpPr>
          <p:cNvPr id="2" name="Title 1"/>
          <p:cNvSpPr>
            <a:spLocks noGrp="1"/>
          </p:cNvSpPr>
          <p:nvPr>
            <p:ph type="title"/>
          </p:nvPr>
        </p:nvSpPr>
        <p:spPr>
          <a:xfrm>
            <a:off x="1828800" y="0"/>
            <a:ext cx="5486400" cy="685800"/>
          </a:xfrm>
        </p:spPr>
        <p:txBody>
          <a:bodyPr>
            <a:normAutofit fontScale="90000"/>
          </a:bodyPr>
          <a:lstStyle/>
          <a:p>
            <a:r>
              <a:rPr lang="en-US" dirty="0">
                <a:solidFill>
                  <a:schemeClr val="accent4">
                    <a:lumMod val="50000"/>
                  </a:schemeClr>
                </a:solidFill>
              </a:rPr>
              <a:t>810 Proposed Change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43000" cy="1064419"/>
          </a:xfrm>
          <a:prstGeom prst="rect">
            <a:avLst/>
          </a:prstGeom>
        </p:spPr>
      </p:pic>
    </p:spTree>
    <p:extLst>
      <p:ext uri="{BB962C8B-B14F-4D97-AF65-F5344CB8AC3E}">
        <p14:creationId xmlns:p14="http://schemas.microsoft.com/office/powerpoint/2010/main" val="2526929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762000"/>
            <a:ext cx="8229600" cy="4906963"/>
          </a:xfrm>
        </p:spPr>
        <p:txBody>
          <a:bodyPr>
            <a:normAutofit/>
          </a:bodyPr>
          <a:lstStyle/>
          <a:p>
            <a:endParaRPr lang="en-US" sz="1800" dirty="0"/>
          </a:p>
          <a:p>
            <a:pPr marL="301943" lvl="1" indent="0">
              <a:buNone/>
            </a:pPr>
            <a:r>
              <a:rPr lang="en-US" sz="2000" b="1" dirty="0" smtClean="0"/>
              <a:t>Proposed Change - Header</a:t>
            </a:r>
            <a:endParaRPr lang="en-US" sz="2000" b="1" dirty="0"/>
          </a:p>
          <a:p>
            <a:pPr lvl="1"/>
            <a:r>
              <a:rPr lang="en-US" sz="2000" dirty="0" smtClean="0"/>
              <a:t>Change the existing two fields to be Optional instead of Required</a:t>
            </a:r>
          </a:p>
          <a:p>
            <a:pPr lvl="1"/>
            <a:r>
              <a:rPr lang="en-US" sz="2000" dirty="0" smtClean="0"/>
              <a:t>Update note to indicate that it can be at the header level or line level</a:t>
            </a:r>
          </a:p>
        </p:txBody>
      </p:sp>
      <p:sp>
        <p:nvSpPr>
          <p:cNvPr id="2" name="Title 1"/>
          <p:cNvSpPr>
            <a:spLocks noGrp="1"/>
          </p:cNvSpPr>
          <p:nvPr>
            <p:ph type="title"/>
          </p:nvPr>
        </p:nvSpPr>
        <p:spPr>
          <a:xfrm>
            <a:off x="1828801" y="0"/>
            <a:ext cx="5486400" cy="685800"/>
          </a:xfrm>
        </p:spPr>
        <p:txBody>
          <a:bodyPr>
            <a:normAutofit fontScale="90000"/>
          </a:bodyPr>
          <a:lstStyle/>
          <a:p>
            <a:r>
              <a:rPr lang="en-US" dirty="0">
                <a:solidFill>
                  <a:schemeClr val="accent4">
                    <a:lumMod val="50000"/>
                  </a:schemeClr>
                </a:solidFill>
              </a:rPr>
              <a:t>810 Proposed Change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43000" cy="1064419"/>
          </a:xfrm>
          <a:prstGeom prst="rect">
            <a:avLst/>
          </a:prstGeom>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07" t="32247" r="2374" b="12727"/>
          <a:stretch/>
        </p:blipFill>
        <p:spPr bwMode="auto">
          <a:xfrm>
            <a:off x="648000" y="3048000"/>
            <a:ext cx="7992000" cy="216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76532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546" y="762000"/>
            <a:ext cx="8229600" cy="4906963"/>
          </a:xfrm>
        </p:spPr>
        <p:txBody>
          <a:bodyPr>
            <a:normAutofit/>
          </a:bodyPr>
          <a:lstStyle/>
          <a:p>
            <a:endParaRPr lang="en-US" sz="1800" dirty="0"/>
          </a:p>
          <a:p>
            <a:pPr marL="301943" lvl="1" indent="0">
              <a:buNone/>
            </a:pPr>
            <a:r>
              <a:rPr lang="en-US" sz="2000" b="1" dirty="0"/>
              <a:t>Proposed Change </a:t>
            </a:r>
            <a:r>
              <a:rPr lang="en-US" sz="2000" b="1" dirty="0" smtClean="0"/>
              <a:t>– Lines </a:t>
            </a:r>
            <a:endParaRPr lang="en-US" sz="2000" b="1" dirty="0"/>
          </a:p>
          <a:p>
            <a:pPr lvl="1"/>
            <a:r>
              <a:rPr lang="en-US" sz="2000" dirty="0" smtClean="0"/>
              <a:t>Add the Purchase Order Date and the Purchase Order Number to the lines section to allow multiple to be specified for a single invoice.</a:t>
            </a:r>
          </a:p>
          <a:p>
            <a:pPr lvl="1"/>
            <a:endParaRPr lang="en-US" sz="2000" dirty="0"/>
          </a:p>
        </p:txBody>
      </p:sp>
      <p:sp>
        <p:nvSpPr>
          <p:cNvPr id="2" name="Title 1"/>
          <p:cNvSpPr>
            <a:spLocks noGrp="1"/>
          </p:cNvSpPr>
          <p:nvPr>
            <p:ph type="title"/>
          </p:nvPr>
        </p:nvSpPr>
        <p:spPr>
          <a:xfrm>
            <a:off x="1828800" y="0"/>
            <a:ext cx="5562600" cy="715962"/>
          </a:xfrm>
        </p:spPr>
        <p:txBody>
          <a:bodyPr>
            <a:normAutofit fontScale="90000"/>
          </a:bodyPr>
          <a:lstStyle/>
          <a:p>
            <a:r>
              <a:rPr lang="en-US" dirty="0">
                <a:solidFill>
                  <a:schemeClr val="accent4">
                    <a:lumMod val="50000"/>
                  </a:schemeClr>
                </a:solidFill>
              </a:rPr>
              <a:t>810 Proposed Change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3" y="0"/>
            <a:ext cx="1143000" cy="1064419"/>
          </a:xfrm>
          <a:prstGeom prst="rect">
            <a:avLst/>
          </a:prstGeom>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32" t="28722" r="3811" b="15547"/>
          <a:stretch/>
        </p:blipFill>
        <p:spPr bwMode="auto">
          <a:xfrm>
            <a:off x="504000" y="2623168"/>
            <a:ext cx="8028000" cy="2468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05827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14400"/>
            <a:ext cx="8229600" cy="4221163"/>
          </a:xfrm>
        </p:spPr>
        <p:txBody>
          <a:bodyPr>
            <a:normAutofit lnSpcReduction="10000"/>
          </a:bodyPr>
          <a:lstStyle/>
          <a:p>
            <a:endParaRPr lang="en-US" sz="1800" dirty="0"/>
          </a:p>
          <a:p>
            <a:pPr marL="301943" lvl="1" indent="0">
              <a:buNone/>
            </a:pPr>
            <a:r>
              <a:rPr lang="en-US" sz="2000" b="1" dirty="0" smtClean="0"/>
              <a:t>Related Logic</a:t>
            </a:r>
          </a:p>
          <a:p>
            <a:pPr lvl="1"/>
            <a:r>
              <a:rPr lang="en-US" sz="2000" dirty="0" smtClean="0"/>
              <a:t>When sending 810’s for invoices related to multiple customer orders, PO info would need to be provided at line level.</a:t>
            </a:r>
            <a:endParaRPr lang="en-US" sz="1800" dirty="0" smtClean="0"/>
          </a:p>
          <a:p>
            <a:pPr lvl="1"/>
            <a:endParaRPr lang="en-US" sz="2000" dirty="0" smtClean="0"/>
          </a:p>
          <a:p>
            <a:pPr lvl="1"/>
            <a:r>
              <a:rPr lang="en-US" sz="2000" dirty="0" smtClean="0"/>
              <a:t>When processing an 810, if PO info is not provided at line level, then use header level PO info to identify which lines are being billed.</a:t>
            </a:r>
          </a:p>
          <a:p>
            <a:pPr lvl="1"/>
            <a:endParaRPr lang="en-US" sz="2000" dirty="0" smtClean="0"/>
          </a:p>
          <a:p>
            <a:pPr lvl="1"/>
            <a:r>
              <a:rPr lang="en-US" sz="2000" dirty="0" smtClean="0"/>
              <a:t>Existing validation on PO number/date would need to be changed and additional validation for new line level fields would be required.</a:t>
            </a:r>
            <a:endParaRPr lang="en-US" sz="2000" dirty="0"/>
          </a:p>
          <a:p>
            <a:pPr marL="301943" lvl="1" indent="0">
              <a:buNone/>
            </a:pPr>
            <a:endParaRPr lang="en-US" sz="2000" dirty="0"/>
          </a:p>
        </p:txBody>
      </p:sp>
      <p:sp>
        <p:nvSpPr>
          <p:cNvPr id="2" name="Title 1"/>
          <p:cNvSpPr>
            <a:spLocks noGrp="1"/>
          </p:cNvSpPr>
          <p:nvPr>
            <p:ph type="title"/>
          </p:nvPr>
        </p:nvSpPr>
        <p:spPr>
          <a:xfrm>
            <a:off x="1828800" y="1"/>
            <a:ext cx="5486400" cy="674966"/>
          </a:xfrm>
        </p:spPr>
        <p:txBody>
          <a:bodyPr>
            <a:normAutofit fontScale="90000"/>
          </a:bodyPr>
          <a:lstStyle/>
          <a:p>
            <a:r>
              <a:rPr lang="en-US" dirty="0">
                <a:solidFill>
                  <a:schemeClr val="accent4">
                    <a:lumMod val="50000"/>
                  </a:schemeClr>
                </a:solidFill>
              </a:rPr>
              <a:t>810 Proposed Change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3" y="0"/>
            <a:ext cx="1143000" cy="1064419"/>
          </a:xfrm>
          <a:prstGeom prst="rect">
            <a:avLst/>
          </a:prstGeom>
        </p:spPr>
      </p:pic>
    </p:spTree>
    <p:extLst>
      <p:ext uri="{BB962C8B-B14F-4D97-AF65-F5344CB8AC3E}">
        <p14:creationId xmlns:p14="http://schemas.microsoft.com/office/powerpoint/2010/main" val="3894706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1"/>
            <a:ext cx="8229600" cy="3505200"/>
          </a:xfrm>
        </p:spPr>
        <p:txBody>
          <a:bodyPr>
            <a:normAutofit/>
          </a:bodyPr>
          <a:lstStyle/>
          <a:p>
            <a:pPr marL="301943" lvl="1" indent="0">
              <a:buNone/>
            </a:pPr>
            <a:endParaRPr lang="en-US" sz="2000" b="1" dirty="0"/>
          </a:p>
          <a:p>
            <a:pPr marL="301943" lvl="1" indent="0">
              <a:buNone/>
            </a:pPr>
            <a:r>
              <a:rPr lang="en-US" sz="2000" b="1" dirty="0" smtClean="0"/>
              <a:t>Benefits</a:t>
            </a:r>
          </a:p>
          <a:p>
            <a:pPr lvl="1"/>
            <a:r>
              <a:rPr lang="en-US" sz="2000" dirty="0" smtClean="0"/>
              <a:t>Using Consolidating Invoicing reduced the volume of A/R transactions for the Mill and the volume of A/P transactions for the Distributor.</a:t>
            </a:r>
          </a:p>
          <a:p>
            <a:pPr lvl="1"/>
            <a:endParaRPr lang="en-US" sz="2000" dirty="0"/>
          </a:p>
          <a:p>
            <a:pPr lvl="1"/>
            <a:r>
              <a:rPr lang="en-US" sz="2000" dirty="0" smtClean="0"/>
              <a:t>This proposed change will allow Consolidated invoices to be sent by the mill and processed by the distributor thereby reducing manual AP entry for the Distributor and related errors.</a:t>
            </a:r>
          </a:p>
          <a:p>
            <a:pPr marL="301943" lvl="1" indent="0">
              <a:buNone/>
            </a:pPr>
            <a:endParaRPr lang="en-US" sz="2000" dirty="0" smtClean="0"/>
          </a:p>
          <a:p>
            <a:pPr lvl="1"/>
            <a:endParaRPr lang="en-US" sz="2000" dirty="0"/>
          </a:p>
          <a:p>
            <a:pPr marL="301943" lvl="1" indent="0">
              <a:buNone/>
            </a:pPr>
            <a:endParaRPr lang="en-US" sz="2000" b="1" dirty="0" smtClean="0"/>
          </a:p>
          <a:p>
            <a:pPr lvl="1"/>
            <a:endParaRPr lang="en-US" sz="2000" dirty="0"/>
          </a:p>
        </p:txBody>
      </p:sp>
      <p:sp>
        <p:nvSpPr>
          <p:cNvPr id="2" name="Title 1"/>
          <p:cNvSpPr>
            <a:spLocks noGrp="1"/>
          </p:cNvSpPr>
          <p:nvPr>
            <p:ph type="title"/>
          </p:nvPr>
        </p:nvSpPr>
        <p:spPr>
          <a:xfrm>
            <a:off x="1828800" y="674"/>
            <a:ext cx="5562600" cy="725586"/>
          </a:xfrm>
        </p:spPr>
        <p:txBody>
          <a:bodyPr>
            <a:normAutofit fontScale="90000"/>
          </a:bodyPr>
          <a:lstStyle/>
          <a:p>
            <a:r>
              <a:rPr lang="en-US" dirty="0">
                <a:solidFill>
                  <a:schemeClr val="accent4">
                    <a:lumMod val="50000"/>
                  </a:schemeClr>
                </a:solidFill>
              </a:rPr>
              <a:t>810 Proposed Change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3" y="0"/>
            <a:ext cx="1143000" cy="1064419"/>
          </a:xfrm>
          <a:prstGeom prst="rect">
            <a:avLst/>
          </a:prstGeom>
        </p:spPr>
      </p:pic>
    </p:spTree>
    <p:extLst>
      <p:ext uri="{BB962C8B-B14F-4D97-AF65-F5344CB8AC3E}">
        <p14:creationId xmlns:p14="http://schemas.microsoft.com/office/powerpoint/2010/main" val="2689041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501970" y="0"/>
            <a:ext cx="8140059" cy="6858000"/>
          </a:xfrm>
          <a:prstGeom prst="rect">
            <a:avLst/>
          </a:prstGeom>
        </p:spPr>
      </p:pic>
      <p:sp>
        <p:nvSpPr>
          <p:cNvPr id="2" name="Rectangle 1"/>
          <p:cNvSpPr/>
          <p:nvPr/>
        </p:nvSpPr>
        <p:spPr>
          <a:xfrm>
            <a:off x="228600" y="76200"/>
            <a:ext cx="8534400" cy="5970865"/>
          </a:xfrm>
          <a:prstGeom prst="rect">
            <a:avLst/>
          </a:prstGeom>
        </p:spPr>
        <p:txBody>
          <a:bodyPr wrap="square">
            <a:spAutoFit/>
          </a:bodyPr>
          <a:lstStyle/>
          <a:p>
            <a:pPr algn="ctr"/>
            <a:r>
              <a:rPr lang="en-US" b="1" dirty="0">
                <a:solidFill>
                  <a:schemeClr val="accent3">
                    <a:lumMod val="50000"/>
                  </a:schemeClr>
                </a:solidFill>
              </a:rPr>
              <a:t>Antitrust Guidelines Review</a:t>
            </a:r>
          </a:p>
          <a:p>
            <a:r>
              <a:rPr lang="en-US" sz="1400" b="1" dirty="0">
                <a:solidFill>
                  <a:schemeClr val="accent3">
                    <a:lumMod val="50000"/>
                  </a:schemeClr>
                </a:solidFill>
              </a:rPr>
              <a:t> </a:t>
            </a:r>
          </a:p>
          <a:p>
            <a:r>
              <a:rPr lang="en-US" sz="1400" b="1" dirty="0">
                <a:solidFill>
                  <a:schemeClr val="accent3">
                    <a:lumMod val="50000"/>
                  </a:schemeClr>
                </a:solidFill>
              </a:rPr>
              <a:t>It is the policy EASI and all attendees to comply fully with the antitrust and trade regulation laws of the United States Federal Government and of the various </a:t>
            </a:r>
            <a:r>
              <a:rPr lang="en-US" sz="1400" b="1" dirty="0" smtClean="0">
                <a:solidFill>
                  <a:schemeClr val="accent3">
                    <a:lumMod val="50000"/>
                  </a:schemeClr>
                </a:solidFill>
              </a:rPr>
              <a:t>states.  This </a:t>
            </a:r>
            <a:r>
              <a:rPr lang="en-US" sz="1400" b="1" dirty="0">
                <a:solidFill>
                  <a:schemeClr val="accent3">
                    <a:lumMod val="50000"/>
                  </a:schemeClr>
                </a:solidFill>
              </a:rPr>
              <a:t>meeting will operate to ensure compliance with the antitrust laws</a:t>
            </a:r>
            <a:r>
              <a:rPr lang="en-US" sz="1400" b="1" dirty="0" smtClean="0">
                <a:solidFill>
                  <a:schemeClr val="accent3">
                    <a:lumMod val="50000"/>
                  </a:schemeClr>
                </a:solidFill>
              </a:rPr>
              <a:t>.</a:t>
            </a:r>
          </a:p>
          <a:p>
            <a:endParaRPr lang="en-US" sz="1400" b="1" dirty="0">
              <a:solidFill>
                <a:schemeClr val="accent3">
                  <a:lumMod val="50000"/>
                </a:schemeClr>
              </a:solidFill>
            </a:endParaRPr>
          </a:p>
          <a:p>
            <a:r>
              <a:rPr lang="en-US" sz="1400" b="1" dirty="0">
                <a:solidFill>
                  <a:schemeClr val="accent3">
                    <a:lumMod val="50000"/>
                  </a:schemeClr>
                </a:solidFill>
              </a:rPr>
              <a:t>ANTITRUST GUIDELINES</a:t>
            </a:r>
          </a:p>
          <a:p>
            <a:r>
              <a:rPr lang="en-US" sz="1400" b="1" dirty="0">
                <a:solidFill>
                  <a:schemeClr val="accent3">
                    <a:lumMod val="50000"/>
                  </a:schemeClr>
                </a:solidFill>
              </a:rPr>
              <a:t> </a:t>
            </a:r>
          </a:p>
          <a:p>
            <a:r>
              <a:rPr lang="en-US" sz="1400" b="1" dirty="0">
                <a:solidFill>
                  <a:schemeClr val="accent3">
                    <a:lumMod val="50000"/>
                  </a:schemeClr>
                </a:solidFill>
              </a:rPr>
              <a:t>The Antitrust laws prohibit agreements or understandings between two or more individuals or </a:t>
            </a:r>
            <a:r>
              <a:rPr lang="en-US" sz="1200" b="1" dirty="0">
                <a:solidFill>
                  <a:schemeClr val="accent3">
                    <a:lumMod val="50000"/>
                  </a:schemeClr>
                </a:solidFill>
              </a:rPr>
              <a:t>businesses</a:t>
            </a:r>
            <a:r>
              <a:rPr lang="en-US" sz="1400" b="1" dirty="0">
                <a:solidFill>
                  <a:schemeClr val="accent3">
                    <a:lumMod val="50000"/>
                  </a:schemeClr>
                </a:solidFill>
              </a:rPr>
              <a:t> to regulate prices or quantities of goods or services, to allocate customers or territories, to hinder or limit a competitor or potential competitor’s operations, or otherwise unreasonably to restrain business activity. Discriminatory pricing or servicing is also prohibited.</a:t>
            </a:r>
          </a:p>
          <a:p>
            <a:r>
              <a:rPr lang="en-US" sz="1400" b="1" dirty="0">
                <a:solidFill>
                  <a:schemeClr val="accent3">
                    <a:lumMod val="50000"/>
                  </a:schemeClr>
                </a:solidFill>
              </a:rPr>
              <a:t> </a:t>
            </a:r>
          </a:p>
          <a:p>
            <a:r>
              <a:rPr lang="en-US" sz="1400" b="1" dirty="0">
                <a:solidFill>
                  <a:schemeClr val="accent3">
                    <a:lumMod val="50000"/>
                  </a:schemeClr>
                </a:solidFill>
              </a:rPr>
              <a:t>Ignoring these laws can be costly and dangerous. Violation of the Sherman Act is a felony: convicted individuals can be and have been imprisoned for up to three years; corporations are subject to heavy fines. Violators may also have substantial judgements for money damages entered against them. Every individual should, therefore, follow these rules:</a:t>
            </a:r>
          </a:p>
          <a:p>
            <a:r>
              <a:rPr lang="en-US" sz="1400" b="1" dirty="0">
                <a:solidFill>
                  <a:schemeClr val="accent3">
                    <a:lumMod val="50000"/>
                  </a:schemeClr>
                </a:solidFill>
              </a:rPr>
              <a:t> </a:t>
            </a:r>
          </a:p>
          <a:p>
            <a:pPr lvl="0"/>
            <a:r>
              <a:rPr lang="en-US" sz="1400" b="1" dirty="0">
                <a:solidFill>
                  <a:schemeClr val="accent3">
                    <a:lumMod val="50000"/>
                  </a:schemeClr>
                </a:solidFill>
              </a:rPr>
              <a:t>DO NOT discuss your prices or competitors’ prices with a competitor (except when buying from or selling to that competitor) or anything which might affect prices such as cost, discounts, terms of sale, or profit margins.</a:t>
            </a:r>
          </a:p>
          <a:p>
            <a:pPr lvl="0"/>
            <a:r>
              <a:rPr lang="en-US" sz="1400" b="1" dirty="0">
                <a:solidFill>
                  <a:schemeClr val="accent3">
                    <a:lumMod val="50000"/>
                  </a:schemeClr>
                </a:solidFill>
              </a:rPr>
              <a:t>DO NOT agree with competitors to uniform terms of sale, warranties, or contract provisions.</a:t>
            </a:r>
          </a:p>
          <a:p>
            <a:pPr lvl="0"/>
            <a:r>
              <a:rPr lang="en-US" sz="1400" b="1" dirty="0">
                <a:solidFill>
                  <a:schemeClr val="accent3">
                    <a:lumMod val="50000"/>
                  </a:schemeClr>
                </a:solidFill>
              </a:rPr>
              <a:t>DO NOT agree with competitors to divide customers or territories.</a:t>
            </a:r>
          </a:p>
          <a:p>
            <a:pPr lvl="0"/>
            <a:r>
              <a:rPr lang="en-US" sz="1400" b="1" dirty="0">
                <a:solidFill>
                  <a:schemeClr val="accent3">
                    <a:lumMod val="50000"/>
                  </a:schemeClr>
                </a:solidFill>
              </a:rPr>
              <a:t>DO NOT act jointly with one or more competitors to put another competitor at a disadvantage.</a:t>
            </a:r>
          </a:p>
          <a:p>
            <a:pPr lvl="0"/>
            <a:r>
              <a:rPr lang="en-US" sz="1400" b="1" dirty="0">
                <a:solidFill>
                  <a:schemeClr val="accent3">
                    <a:lumMod val="50000"/>
                  </a:schemeClr>
                </a:solidFill>
              </a:rPr>
              <a:t>DO NOT try to prevent your supplier from selling to your competitor.</a:t>
            </a:r>
          </a:p>
          <a:p>
            <a:pPr lvl="0"/>
            <a:r>
              <a:rPr lang="en-US" sz="1400" b="1" dirty="0">
                <a:solidFill>
                  <a:schemeClr val="accent3">
                    <a:lumMod val="50000"/>
                  </a:schemeClr>
                </a:solidFill>
              </a:rPr>
              <a:t>DO NOT discuss your future pricing, marketing, or policy plans with competitors.</a:t>
            </a:r>
          </a:p>
          <a:p>
            <a:pPr lvl="0"/>
            <a:r>
              <a:rPr lang="en-US" sz="1400" b="1" dirty="0">
                <a:solidFill>
                  <a:schemeClr val="accent3">
                    <a:lumMod val="50000"/>
                  </a:schemeClr>
                </a:solidFill>
              </a:rPr>
              <a:t>DO NOT discuss your customers with your competitors.</a:t>
            </a:r>
          </a:p>
        </p:txBody>
      </p:sp>
    </p:spTree>
    <p:extLst>
      <p:ext uri="{BB962C8B-B14F-4D97-AF65-F5344CB8AC3E}">
        <p14:creationId xmlns:p14="http://schemas.microsoft.com/office/powerpoint/2010/main" val="17119983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0"/>
            <a:ext cx="7772400" cy="1752599"/>
          </a:xfrm>
        </p:spPr>
        <p:txBody>
          <a:bodyPr>
            <a:normAutofit fontScale="90000"/>
          </a:bodyPr>
          <a:lstStyle/>
          <a:p>
            <a:pPr algn="ctr"/>
            <a:r>
              <a:rPr lang="en-US" dirty="0"/>
              <a:t>EASI Technical Committee </a:t>
            </a:r>
            <a:r>
              <a:rPr lang="en-US" dirty="0" smtClean="0"/>
              <a:t/>
            </a:r>
            <a:br>
              <a:rPr lang="en-US" dirty="0" smtClean="0"/>
            </a:br>
            <a:r>
              <a:rPr lang="en-US" dirty="0" smtClean="0"/>
              <a:t>Presentations</a:t>
            </a:r>
            <a:endParaRPr lang="en-US" dirty="0"/>
          </a:p>
        </p:txBody>
      </p:sp>
      <p:sp>
        <p:nvSpPr>
          <p:cNvPr id="2051" name="Rectangle 3"/>
          <p:cNvSpPr>
            <a:spLocks noGrp="1" noChangeArrowheads="1"/>
          </p:cNvSpPr>
          <p:nvPr>
            <p:ph type="subTitle" idx="1"/>
          </p:nvPr>
        </p:nvSpPr>
        <p:spPr>
          <a:xfrm>
            <a:off x="685800" y="1981200"/>
            <a:ext cx="7772400" cy="914400"/>
          </a:xfrm>
        </p:spPr>
        <p:txBody>
          <a:bodyPr>
            <a:normAutofit/>
          </a:bodyPr>
          <a:lstStyle/>
          <a:p>
            <a:pPr algn="ctr">
              <a:lnSpc>
                <a:spcPct val="80000"/>
              </a:lnSpc>
            </a:pPr>
            <a:r>
              <a:rPr lang="en-US" sz="4800" dirty="0" smtClean="0">
                <a:solidFill>
                  <a:schemeClr val="accent4">
                    <a:lumMod val="50000"/>
                  </a:schemeClr>
                </a:solidFill>
              </a:rPr>
              <a:t>821 Reconciliation</a:t>
            </a:r>
            <a:endParaRPr lang="en-US" sz="4800" dirty="0">
              <a:solidFill>
                <a:schemeClr val="accent4">
                  <a:lumMod val="50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3" y="142758"/>
            <a:ext cx="1143000" cy="1064419"/>
          </a:xfrm>
          <a:prstGeom prst="rect">
            <a:avLst/>
          </a:prstGeom>
        </p:spPr>
      </p:pic>
    </p:spTree>
    <p:extLst>
      <p:ext uri="{BB962C8B-B14F-4D97-AF65-F5344CB8AC3E}">
        <p14:creationId xmlns:p14="http://schemas.microsoft.com/office/powerpoint/2010/main" val="3887620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43000" cy="1064419"/>
          </a:xfrm>
          <a:prstGeom prst="rect">
            <a:avLst/>
          </a:prstGeom>
        </p:spPr>
      </p:pic>
      <p:sp>
        <p:nvSpPr>
          <p:cNvPr id="3" name="Content Placeholder 2"/>
          <p:cNvSpPr>
            <a:spLocks noGrp="1"/>
          </p:cNvSpPr>
          <p:nvPr>
            <p:ph idx="1"/>
          </p:nvPr>
        </p:nvSpPr>
        <p:spPr>
          <a:xfrm>
            <a:off x="509461" y="762000"/>
            <a:ext cx="8229600" cy="4937334"/>
          </a:xfrm>
        </p:spPr>
        <p:txBody>
          <a:bodyPr>
            <a:normAutofit/>
          </a:bodyPr>
          <a:lstStyle/>
          <a:p>
            <a:endParaRPr lang="en-US" sz="1800" dirty="0"/>
          </a:p>
          <a:p>
            <a:pPr marL="301943" lvl="1" indent="0">
              <a:buNone/>
            </a:pPr>
            <a:r>
              <a:rPr lang="en-US" sz="2000" b="1" dirty="0" smtClean="0"/>
              <a:t>How can we use the 821 Statement of Account?</a:t>
            </a:r>
          </a:p>
          <a:p>
            <a:pPr marL="644843" lvl="1" indent="-342900"/>
            <a:r>
              <a:rPr lang="en-US" sz="2000" dirty="0" smtClean="0"/>
              <a:t>The 821 document provides a snapshot of open customer invoices from the mill.</a:t>
            </a:r>
          </a:p>
          <a:p>
            <a:pPr marL="644843" lvl="1" indent="-342900"/>
            <a:endParaRPr lang="en-US" sz="2000" dirty="0"/>
          </a:p>
          <a:p>
            <a:pPr marL="644843" lvl="1" indent="-342900"/>
            <a:r>
              <a:rPr lang="en-US" sz="2000" dirty="0" smtClean="0"/>
              <a:t>These could be compared to open vendor invoices for the distributor.</a:t>
            </a:r>
          </a:p>
          <a:p>
            <a:pPr marL="644843" lvl="1" indent="-342900"/>
            <a:endParaRPr lang="en-US" sz="2000" dirty="0"/>
          </a:p>
          <a:p>
            <a:pPr marL="644843" lvl="1" indent="-342900"/>
            <a:r>
              <a:rPr lang="en-US" sz="2000" dirty="0" smtClean="0"/>
              <a:t>Any discrepancies in open balances could then be identified systematically.</a:t>
            </a:r>
          </a:p>
          <a:p>
            <a:pPr marL="644843" lvl="1" indent="-342900"/>
            <a:endParaRPr lang="en-US" sz="2000" dirty="0"/>
          </a:p>
          <a:p>
            <a:pPr marL="644843" lvl="1" indent="-342900"/>
            <a:r>
              <a:rPr lang="en-US" sz="2000" dirty="0" smtClean="0"/>
              <a:t>These could include missed invoices or possible misapplication of credits.</a:t>
            </a:r>
          </a:p>
          <a:p>
            <a:pPr marL="644843" lvl="1" indent="-342900"/>
            <a:endParaRPr lang="en-US" sz="2000" dirty="0" smtClean="0"/>
          </a:p>
          <a:p>
            <a:pPr lvl="1"/>
            <a:endParaRPr lang="en-US" sz="2000" dirty="0"/>
          </a:p>
        </p:txBody>
      </p:sp>
      <p:sp>
        <p:nvSpPr>
          <p:cNvPr id="2" name="Title 1"/>
          <p:cNvSpPr>
            <a:spLocks noGrp="1"/>
          </p:cNvSpPr>
          <p:nvPr>
            <p:ph type="title"/>
          </p:nvPr>
        </p:nvSpPr>
        <p:spPr>
          <a:xfrm>
            <a:off x="1828800" y="76200"/>
            <a:ext cx="5486400" cy="609600"/>
          </a:xfrm>
        </p:spPr>
        <p:txBody>
          <a:bodyPr>
            <a:normAutofit fontScale="90000"/>
          </a:bodyPr>
          <a:lstStyle/>
          <a:p>
            <a:r>
              <a:rPr lang="en-US" dirty="0" smtClean="0">
                <a:solidFill>
                  <a:schemeClr val="accent4">
                    <a:lumMod val="50000"/>
                  </a:schemeClr>
                </a:solidFill>
              </a:rPr>
              <a:t>821 Reconciliation</a:t>
            </a:r>
            <a:endParaRPr lang="en-US" dirty="0">
              <a:solidFill>
                <a:schemeClr val="accent4">
                  <a:lumMod val="50000"/>
                </a:schemeClr>
              </a:solidFill>
            </a:endParaRPr>
          </a:p>
        </p:txBody>
      </p:sp>
    </p:spTree>
    <p:extLst>
      <p:ext uri="{BB962C8B-B14F-4D97-AF65-F5344CB8AC3E}">
        <p14:creationId xmlns:p14="http://schemas.microsoft.com/office/powerpoint/2010/main" val="2801213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3733800"/>
          </a:xfrm>
        </p:spPr>
        <p:txBody>
          <a:bodyPr>
            <a:normAutofit/>
          </a:bodyPr>
          <a:lstStyle/>
          <a:p>
            <a:endParaRPr lang="en-US" sz="1800" dirty="0"/>
          </a:p>
          <a:p>
            <a:pPr marL="301943" lvl="1" indent="0">
              <a:buNone/>
            </a:pPr>
            <a:r>
              <a:rPr lang="en-US" sz="2000" b="1" dirty="0" smtClean="0"/>
              <a:t>Key Fields for Reconciliation</a:t>
            </a:r>
            <a:endParaRPr lang="en-CA" sz="2000" dirty="0" smtClean="0"/>
          </a:p>
          <a:p>
            <a:pPr lvl="1"/>
            <a:r>
              <a:rPr lang="en-CA" sz="2000" dirty="0"/>
              <a:t>Statement Date – Date statement was </a:t>
            </a:r>
            <a:r>
              <a:rPr lang="en-CA" sz="2000" dirty="0" smtClean="0"/>
              <a:t>issued</a:t>
            </a:r>
          </a:p>
          <a:p>
            <a:pPr lvl="1"/>
            <a:endParaRPr lang="en-CA" sz="2000" dirty="0"/>
          </a:p>
          <a:p>
            <a:pPr lvl="1"/>
            <a:r>
              <a:rPr lang="en-CA" sz="2000" dirty="0"/>
              <a:t>Document Number - Invoice Number / Debit Note Number / Credit Note </a:t>
            </a:r>
            <a:r>
              <a:rPr lang="en-CA" sz="2000" dirty="0" smtClean="0"/>
              <a:t>Number</a:t>
            </a:r>
          </a:p>
          <a:p>
            <a:pPr lvl="1"/>
            <a:r>
              <a:rPr lang="en-CA" sz="2000" dirty="0" smtClean="0"/>
              <a:t>Document Date – Invoice / Debit Note / Credit Note Date</a:t>
            </a:r>
          </a:p>
          <a:p>
            <a:pPr lvl="1"/>
            <a:r>
              <a:rPr lang="en-CA" sz="2000" dirty="0" smtClean="0"/>
              <a:t>Original Amount – Original document amount</a:t>
            </a:r>
          </a:p>
          <a:p>
            <a:pPr lvl="1"/>
            <a:r>
              <a:rPr lang="en-CA" sz="2000" dirty="0" smtClean="0"/>
              <a:t>Balance – Open balance on this document</a:t>
            </a:r>
            <a:endParaRPr lang="en-CA" sz="2000" dirty="0"/>
          </a:p>
        </p:txBody>
      </p:sp>
      <p:sp>
        <p:nvSpPr>
          <p:cNvPr id="2" name="Title 1"/>
          <p:cNvSpPr>
            <a:spLocks noGrp="1"/>
          </p:cNvSpPr>
          <p:nvPr>
            <p:ph type="title"/>
          </p:nvPr>
        </p:nvSpPr>
        <p:spPr>
          <a:xfrm>
            <a:off x="1828800" y="0"/>
            <a:ext cx="5486400" cy="685800"/>
          </a:xfrm>
        </p:spPr>
        <p:txBody>
          <a:bodyPr>
            <a:normAutofit fontScale="90000"/>
          </a:bodyPr>
          <a:lstStyle/>
          <a:p>
            <a:r>
              <a:rPr lang="en-US" dirty="0">
                <a:solidFill>
                  <a:schemeClr val="accent4">
                    <a:lumMod val="50000"/>
                  </a:schemeClr>
                </a:solidFill>
              </a:rPr>
              <a:t>821 Reconciliation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43000" cy="1064419"/>
          </a:xfrm>
          <a:prstGeom prst="rect">
            <a:avLst/>
          </a:prstGeom>
        </p:spPr>
      </p:pic>
    </p:spTree>
    <p:extLst>
      <p:ext uri="{BB962C8B-B14F-4D97-AF65-F5344CB8AC3E}">
        <p14:creationId xmlns:p14="http://schemas.microsoft.com/office/powerpoint/2010/main" val="3093802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762000"/>
            <a:ext cx="8229600" cy="5410200"/>
          </a:xfrm>
        </p:spPr>
        <p:txBody>
          <a:bodyPr>
            <a:normAutofit lnSpcReduction="10000"/>
          </a:bodyPr>
          <a:lstStyle/>
          <a:p>
            <a:endParaRPr lang="en-US" sz="1800" dirty="0"/>
          </a:p>
          <a:p>
            <a:pPr marL="301943" lvl="1" indent="0">
              <a:buNone/>
            </a:pPr>
            <a:r>
              <a:rPr lang="en-US" sz="2000" b="1" dirty="0" smtClean="0"/>
              <a:t>How do we do it?</a:t>
            </a:r>
          </a:p>
          <a:p>
            <a:pPr marL="644843" lvl="1" indent="-342900"/>
            <a:r>
              <a:rPr lang="en-US" sz="2000" dirty="0" smtClean="0"/>
              <a:t>The distributor system will receive an 821 document from the mill.  The statement date and the appropriate detail information will be required to compare to.</a:t>
            </a:r>
            <a:endParaRPr lang="en-US" sz="2000" dirty="0"/>
          </a:p>
          <a:p>
            <a:pPr marL="644843" lvl="1" indent="-342900"/>
            <a:endParaRPr lang="en-US" sz="2000" dirty="0"/>
          </a:p>
          <a:p>
            <a:pPr marL="644843" lvl="1" indent="-342900"/>
            <a:r>
              <a:rPr lang="en-US" sz="2000" dirty="0" smtClean="0"/>
              <a:t>Logic is required to produce Aged Payables details as of the statement date.  This will ensure that the comparison is as close as possible.</a:t>
            </a:r>
            <a:endParaRPr lang="en-US" sz="2000" dirty="0"/>
          </a:p>
          <a:p>
            <a:pPr marL="644843" lvl="1" indent="-342900"/>
            <a:endParaRPr lang="en-US" sz="2000" dirty="0"/>
          </a:p>
          <a:p>
            <a:pPr marL="644843" lvl="1" indent="-342900"/>
            <a:r>
              <a:rPr lang="en-US" sz="2000" dirty="0" smtClean="0"/>
              <a:t>Using the vendor invoice number, the A/R detail from the 821 file will be compared to the Aged Payables detail on the distributor system.</a:t>
            </a:r>
          </a:p>
          <a:p>
            <a:pPr marL="644843" lvl="1" indent="-342900"/>
            <a:endParaRPr lang="en-US" sz="2000" dirty="0"/>
          </a:p>
          <a:p>
            <a:pPr marL="644843" lvl="1" indent="-342900"/>
            <a:r>
              <a:rPr lang="en-US" sz="2000" dirty="0" smtClean="0"/>
              <a:t>May also want to match by invoice date and amount as secondary check due to possible errors in vendor invoice number during manual AP entry.</a:t>
            </a:r>
            <a:endParaRPr lang="en-US" sz="2000" dirty="0"/>
          </a:p>
        </p:txBody>
      </p:sp>
      <p:sp>
        <p:nvSpPr>
          <p:cNvPr id="2" name="Title 1"/>
          <p:cNvSpPr>
            <a:spLocks noGrp="1"/>
          </p:cNvSpPr>
          <p:nvPr>
            <p:ph type="title"/>
          </p:nvPr>
        </p:nvSpPr>
        <p:spPr>
          <a:xfrm>
            <a:off x="1828801" y="0"/>
            <a:ext cx="5486400" cy="685800"/>
          </a:xfrm>
        </p:spPr>
        <p:txBody>
          <a:bodyPr>
            <a:normAutofit fontScale="90000"/>
          </a:bodyPr>
          <a:lstStyle/>
          <a:p>
            <a:r>
              <a:rPr lang="en-US" dirty="0">
                <a:solidFill>
                  <a:schemeClr val="accent4">
                    <a:lumMod val="50000"/>
                  </a:schemeClr>
                </a:solidFill>
              </a:rPr>
              <a:t>821 Reconciliation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43000" cy="1064419"/>
          </a:xfrm>
          <a:prstGeom prst="rect">
            <a:avLst/>
          </a:prstGeom>
        </p:spPr>
      </p:pic>
    </p:spTree>
    <p:extLst>
      <p:ext uri="{BB962C8B-B14F-4D97-AF65-F5344CB8AC3E}">
        <p14:creationId xmlns:p14="http://schemas.microsoft.com/office/powerpoint/2010/main" val="1540139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546" y="762000"/>
            <a:ext cx="8229600" cy="4906963"/>
          </a:xfrm>
        </p:spPr>
        <p:txBody>
          <a:bodyPr>
            <a:normAutofit/>
          </a:bodyPr>
          <a:lstStyle/>
          <a:p>
            <a:endParaRPr lang="en-US" sz="1800" dirty="0"/>
          </a:p>
          <a:p>
            <a:pPr marL="301943" lvl="1" indent="0">
              <a:buNone/>
            </a:pPr>
            <a:r>
              <a:rPr lang="en-US" sz="2000" b="1" dirty="0" smtClean="0"/>
              <a:t>What could we find?</a:t>
            </a:r>
            <a:endParaRPr lang="en-US" sz="2000" b="1" dirty="0"/>
          </a:p>
          <a:p>
            <a:pPr lvl="1"/>
            <a:r>
              <a:rPr lang="en-CA" sz="2000" dirty="0" smtClean="0"/>
              <a:t>Open A/R but closed A/P</a:t>
            </a:r>
            <a:endParaRPr lang="en-CA" sz="2000" dirty="0"/>
          </a:p>
          <a:p>
            <a:pPr lvl="1"/>
            <a:r>
              <a:rPr lang="en-CA" sz="2000" dirty="0" smtClean="0"/>
              <a:t>Open A/R but no equivalent A/P in date range</a:t>
            </a:r>
            <a:endParaRPr lang="en-CA" sz="2000" dirty="0"/>
          </a:p>
          <a:p>
            <a:pPr lvl="1"/>
            <a:r>
              <a:rPr lang="en-CA" sz="2000" dirty="0" smtClean="0"/>
              <a:t>Open A/R but no equivalent A/P exists</a:t>
            </a:r>
            <a:endParaRPr lang="en-CA" sz="2000" dirty="0"/>
          </a:p>
          <a:p>
            <a:pPr lvl="1"/>
            <a:endParaRPr lang="en-CA" sz="2000" dirty="0"/>
          </a:p>
          <a:p>
            <a:pPr lvl="1"/>
            <a:r>
              <a:rPr lang="en-CA" sz="2000" dirty="0"/>
              <a:t>Currently in Sync</a:t>
            </a:r>
          </a:p>
          <a:p>
            <a:pPr lvl="1"/>
            <a:r>
              <a:rPr lang="en-CA" sz="2000" dirty="0" smtClean="0"/>
              <a:t>Original Amount Mismatch</a:t>
            </a:r>
          </a:p>
          <a:p>
            <a:pPr lvl="1"/>
            <a:r>
              <a:rPr lang="en-CA" sz="2000" dirty="0"/>
              <a:t>Open Balance Mismatch</a:t>
            </a:r>
          </a:p>
          <a:p>
            <a:pPr lvl="1"/>
            <a:endParaRPr lang="en-CA" sz="2000" dirty="0"/>
          </a:p>
          <a:p>
            <a:pPr lvl="1"/>
            <a:r>
              <a:rPr lang="en-CA" sz="2000" dirty="0" smtClean="0"/>
              <a:t>Open A/P but no equivalent A/R </a:t>
            </a:r>
            <a:endParaRPr lang="en-CA" sz="2000" dirty="0"/>
          </a:p>
          <a:p>
            <a:pPr lvl="1"/>
            <a:endParaRPr lang="en-US" sz="2000" dirty="0"/>
          </a:p>
        </p:txBody>
      </p:sp>
      <p:sp>
        <p:nvSpPr>
          <p:cNvPr id="2" name="Title 1"/>
          <p:cNvSpPr>
            <a:spLocks noGrp="1"/>
          </p:cNvSpPr>
          <p:nvPr>
            <p:ph type="title"/>
          </p:nvPr>
        </p:nvSpPr>
        <p:spPr>
          <a:xfrm>
            <a:off x="1828800" y="0"/>
            <a:ext cx="5562600" cy="715962"/>
          </a:xfrm>
        </p:spPr>
        <p:txBody>
          <a:bodyPr>
            <a:normAutofit fontScale="90000"/>
          </a:bodyPr>
          <a:lstStyle/>
          <a:p>
            <a:r>
              <a:rPr lang="en-US" dirty="0">
                <a:solidFill>
                  <a:schemeClr val="accent4">
                    <a:lumMod val="50000"/>
                  </a:schemeClr>
                </a:solidFill>
              </a:rPr>
              <a:t>821 Reconciliation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3" y="0"/>
            <a:ext cx="1143000" cy="1064419"/>
          </a:xfrm>
          <a:prstGeom prst="rect">
            <a:avLst/>
          </a:prstGeom>
        </p:spPr>
      </p:pic>
    </p:spTree>
    <p:extLst>
      <p:ext uri="{BB962C8B-B14F-4D97-AF65-F5344CB8AC3E}">
        <p14:creationId xmlns:p14="http://schemas.microsoft.com/office/powerpoint/2010/main" val="369761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546" y="762000"/>
            <a:ext cx="8229600" cy="4906963"/>
          </a:xfrm>
        </p:spPr>
        <p:txBody>
          <a:bodyPr>
            <a:normAutofit/>
          </a:bodyPr>
          <a:lstStyle/>
          <a:p>
            <a:endParaRPr lang="en-US" sz="1800" dirty="0"/>
          </a:p>
          <a:p>
            <a:pPr marL="301943" lvl="1" indent="0">
              <a:buNone/>
            </a:pPr>
            <a:r>
              <a:rPr lang="en-US" sz="2000" b="1" dirty="0" smtClean="0"/>
              <a:t>Additional Logic</a:t>
            </a:r>
            <a:endParaRPr lang="en-US" sz="2000" b="1" dirty="0"/>
          </a:p>
          <a:p>
            <a:pPr lvl="1"/>
            <a:r>
              <a:rPr lang="en-US" sz="2000" dirty="0" smtClean="0"/>
              <a:t>If only Open A/R is reported then additional checks can be implemented to provide additional information.</a:t>
            </a:r>
          </a:p>
          <a:p>
            <a:pPr lvl="1"/>
            <a:endParaRPr lang="en-US" sz="2000" dirty="0" smtClean="0"/>
          </a:p>
          <a:p>
            <a:pPr lvl="1"/>
            <a:r>
              <a:rPr lang="en-US" sz="2000" dirty="0" smtClean="0"/>
              <a:t>All payables (open &amp; closed) could be searched to find the related vendor invoice on the distributor system.</a:t>
            </a:r>
          </a:p>
          <a:p>
            <a:pPr lvl="1"/>
            <a:endParaRPr lang="en-US" sz="2000" dirty="0" smtClean="0"/>
          </a:p>
          <a:p>
            <a:pPr lvl="1"/>
            <a:r>
              <a:rPr lang="en-US" sz="2000" dirty="0" smtClean="0"/>
              <a:t>If one is found, then original amount, payments and date information can be compared to determine what the issue might be.</a:t>
            </a:r>
          </a:p>
        </p:txBody>
      </p:sp>
      <p:sp>
        <p:nvSpPr>
          <p:cNvPr id="2" name="Title 1"/>
          <p:cNvSpPr>
            <a:spLocks noGrp="1"/>
          </p:cNvSpPr>
          <p:nvPr>
            <p:ph type="title"/>
          </p:nvPr>
        </p:nvSpPr>
        <p:spPr>
          <a:xfrm>
            <a:off x="1828800" y="0"/>
            <a:ext cx="5562600" cy="715962"/>
          </a:xfrm>
        </p:spPr>
        <p:txBody>
          <a:bodyPr>
            <a:normAutofit fontScale="90000"/>
          </a:bodyPr>
          <a:lstStyle/>
          <a:p>
            <a:r>
              <a:rPr lang="en-US" dirty="0">
                <a:solidFill>
                  <a:schemeClr val="accent4">
                    <a:lumMod val="50000"/>
                  </a:schemeClr>
                </a:solidFill>
              </a:rPr>
              <a:t>821 Reconciliation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3" y="0"/>
            <a:ext cx="1143000" cy="1064419"/>
          </a:xfrm>
          <a:prstGeom prst="rect">
            <a:avLst/>
          </a:prstGeom>
        </p:spPr>
      </p:pic>
    </p:spTree>
    <p:extLst>
      <p:ext uri="{BB962C8B-B14F-4D97-AF65-F5344CB8AC3E}">
        <p14:creationId xmlns:p14="http://schemas.microsoft.com/office/powerpoint/2010/main" val="107444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14400"/>
            <a:ext cx="8229600" cy="5486400"/>
          </a:xfrm>
        </p:spPr>
        <p:txBody>
          <a:bodyPr>
            <a:normAutofit/>
          </a:bodyPr>
          <a:lstStyle/>
          <a:p>
            <a:endParaRPr lang="en-US" sz="1800" dirty="0"/>
          </a:p>
          <a:p>
            <a:pPr marL="301943" lvl="1" indent="0">
              <a:buNone/>
            </a:pPr>
            <a:r>
              <a:rPr lang="en-US" sz="2000" b="1" dirty="0" smtClean="0"/>
              <a:t>Open A/R Issues</a:t>
            </a:r>
          </a:p>
          <a:p>
            <a:pPr lvl="1"/>
            <a:r>
              <a:rPr lang="en-US" sz="2000" dirty="0" smtClean="0"/>
              <a:t>When an Open A/R is included in the 821 document but there’s no Open A/P as of the given statement date there could be several reasons:</a:t>
            </a:r>
          </a:p>
          <a:p>
            <a:pPr lvl="2"/>
            <a:r>
              <a:rPr lang="en-US" sz="1600" dirty="0" smtClean="0"/>
              <a:t>It could already be paid in the distributor system and possibly the payment hasn’t been received or processed yet by the mill.</a:t>
            </a:r>
          </a:p>
          <a:p>
            <a:pPr lvl="2"/>
            <a:endParaRPr lang="en-US" sz="1600" dirty="0" smtClean="0"/>
          </a:p>
          <a:p>
            <a:pPr lvl="2"/>
            <a:r>
              <a:rPr lang="en-US" sz="1600" dirty="0" smtClean="0"/>
              <a:t>It could already be paid in the distributor system but the payment was applied differently by the vendor leaving an open balance.</a:t>
            </a:r>
          </a:p>
          <a:p>
            <a:pPr lvl="2"/>
            <a:endParaRPr lang="en-US" sz="1600" dirty="0" smtClean="0"/>
          </a:p>
          <a:p>
            <a:pPr lvl="2"/>
            <a:r>
              <a:rPr lang="en-US" sz="1600" dirty="0" smtClean="0"/>
              <a:t>If already paid, it could have been shorted on entry, leaving an open balance on the mill side.  The original amounts can be compared.</a:t>
            </a:r>
          </a:p>
          <a:p>
            <a:pPr lvl="2"/>
            <a:endParaRPr lang="en-US" sz="1600" dirty="0" smtClean="0"/>
          </a:p>
          <a:p>
            <a:pPr lvl="2"/>
            <a:endParaRPr lang="en-US" sz="1600" dirty="0" smtClean="0"/>
          </a:p>
          <a:p>
            <a:pPr lvl="1"/>
            <a:endParaRPr lang="en-US" sz="2000" dirty="0" smtClean="0"/>
          </a:p>
          <a:p>
            <a:pPr marL="301943" lvl="1" indent="0">
              <a:buNone/>
            </a:pPr>
            <a:endParaRPr lang="en-US" sz="2000" dirty="0"/>
          </a:p>
        </p:txBody>
      </p:sp>
      <p:sp>
        <p:nvSpPr>
          <p:cNvPr id="2" name="Title 1"/>
          <p:cNvSpPr>
            <a:spLocks noGrp="1"/>
          </p:cNvSpPr>
          <p:nvPr>
            <p:ph type="title"/>
          </p:nvPr>
        </p:nvSpPr>
        <p:spPr>
          <a:xfrm>
            <a:off x="1828800" y="1"/>
            <a:ext cx="5486400" cy="674966"/>
          </a:xfrm>
        </p:spPr>
        <p:txBody>
          <a:bodyPr>
            <a:normAutofit fontScale="90000"/>
          </a:bodyPr>
          <a:lstStyle/>
          <a:p>
            <a:r>
              <a:rPr lang="en-US" dirty="0">
                <a:solidFill>
                  <a:schemeClr val="accent4">
                    <a:lumMod val="50000"/>
                  </a:schemeClr>
                </a:solidFill>
              </a:rPr>
              <a:t>821 Reconciliation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3" y="0"/>
            <a:ext cx="1143000" cy="1064419"/>
          </a:xfrm>
          <a:prstGeom prst="rect">
            <a:avLst/>
          </a:prstGeom>
        </p:spPr>
      </p:pic>
    </p:spTree>
    <p:extLst>
      <p:ext uri="{BB962C8B-B14F-4D97-AF65-F5344CB8AC3E}">
        <p14:creationId xmlns:p14="http://schemas.microsoft.com/office/powerpoint/2010/main" val="1362361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14400"/>
            <a:ext cx="8229600" cy="5486400"/>
          </a:xfrm>
        </p:spPr>
        <p:txBody>
          <a:bodyPr>
            <a:normAutofit/>
          </a:bodyPr>
          <a:lstStyle/>
          <a:p>
            <a:endParaRPr lang="en-US" sz="1800" dirty="0"/>
          </a:p>
          <a:p>
            <a:pPr marL="301943" lvl="1" indent="0">
              <a:buNone/>
            </a:pPr>
            <a:r>
              <a:rPr lang="en-US" sz="2000" b="1" dirty="0" smtClean="0"/>
              <a:t>Open A/R Issues (Continued)</a:t>
            </a:r>
          </a:p>
          <a:p>
            <a:pPr lvl="2"/>
            <a:endParaRPr lang="en-US" sz="1600" dirty="0" smtClean="0"/>
          </a:p>
          <a:p>
            <a:pPr lvl="2"/>
            <a:r>
              <a:rPr lang="en-US" sz="1600" dirty="0" smtClean="0"/>
              <a:t>It could have been entered late and not included in the Aged Payables for the given statement date.</a:t>
            </a:r>
          </a:p>
          <a:p>
            <a:pPr lvl="2"/>
            <a:endParaRPr lang="en-US" sz="1600" dirty="0" smtClean="0"/>
          </a:p>
          <a:p>
            <a:pPr lvl="2"/>
            <a:r>
              <a:rPr lang="en-US" sz="1600" dirty="0" smtClean="0"/>
              <a:t>It’s possible it hasn’t been entered at all yet in the distributor system.</a:t>
            </a:r>
          </a:p>
          <a:p>
            <a:pPr lvl="2"/>
            <a:endParaRPr lang="en-US" sz="1600" dirty="0" smtClean="0"/>
          </a:p>
          <a:p>
            <a:pPr lvl="1"/>
            <a:endParaRPr lang="en-US" sz="2000" dirty="0" smtClean="0"/>
          </a:p>
          <a:p>
            <a:pPr marL="301943" lvl="1" indent="0">
              <a:buNone/>
            </a:pPr>
            <a:endParaRPr lang="en-US" sz="2000" dirty="0"/>
          </a:p>
        </p:txBody>
      </p:sp>
      <p:sp>
        <p:nvSpPr>
          <p:cNvPr id="2" name="Title 1"/>
          <p:cNvSpPr>
            <a:spLocks noGrp="1"/>
          </p:cNvSpPr>
          <p:nvPr>
            <p:ph type="title"/>
          </p:nvPr>
        </p:nvSpPr>
        <p:spPr>
          <a:xfrm>
            <a:off x="1828800" y="1"/>
            <a:ext cx="5486400" cy="674966"/>
          </a:xfrm>
        </p:spPr>
        <p:txBody>
          <a:bodyPr>
            <a:normAutofit fontScale="90000"/>
          </a:bodyPr>
          <a:lstStyle/>
          <a:p>
            <a:r>
              <a:rPr lang="en-US" dirty="0">
                <a:solidFill>
                  <a:schemeClr val="accent4">
                    <a:lumMod val="50000"/>
                  </a:schemeClr>
                </a:solidFill>
              </a:rPr>
              <a:t>821 Reconciliation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3" y="0"/>
            <a:ext cx="1143000" cy="1064419"/>
          </a:xfrm>
          <a:prstGeom prst="rect">
            <a:avLst/>
          </a:prstGeom>
        </p:spPr>
      </p:pic>
    </p:spTree>
    <p:extLst>
      <p:ext uri="{BB962C8B-B14F-4D97-AF65-F5344CB8AC3E}">
        <p14:creationId xmlns:p14="http://schemas.microsoft.com/office/powerpoint/2010/main" val="199554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14400"/>
            <a:ext cx="8229600" cy="5486400"/>
          </a:xfrm>
        </p:spPr>
        <p:txBody>
          <a:bodyPr>
            <a:normAutofit/>
          </a:bodyPr>
          <a:lstStyle/>
          <a:p>
            <a:endParaRPr lang="en-US" sz="1800" dirty="0"/>
          </a:p>
          <a:p>
            <a:pPr marL="301943" lvl="1" indent="0">
              <a:buNone/>
            </a:pPr>
            <a:r>
              <a:rPr lang="en-US" sz="2000" b="1" dirty="0" smtClean="0"/>
              <a:t>Match Issues</a:t>
            </a:r>
          </a:p>
          <a:p>
            <a:pPr lvl="1"/>
            <a:r>
              <a:rPr lang="en-US" sz="2000" dirty="0" smtClean="0"/>
              <a:t>When an Open A/R and the related Open A/P are found there could be multiple scenarios:</a:t>
            </a:r>
          </a:p>
          <a:p>
            <a:pPr lvl="2"/>
            <a:r>
              <a:rPr lang="en-US" sz="1600" dirty="0" smtClean="0"/>
              <a:t>Best case: original amount, payment amount and current balance all match – no issue.</a:t>
            </a:r>
          </a:p>
          <a:p>
            <a:pPr lvl="2"/>
            <a:endParaRPr lang="en-US" sz="1600" dirty="0" smtClean="0"/>
          </a:p>
          <a:p>
            <a:pPr lvl="2"/>
            <a:r>
              <a:rPr lang="en-US" sz="1600" dirty="0" smtClean="0"/>
              <a:t>Original amounts could differ.  This could be due to discrepancies with the received shipment resulting in a short-pay on the invoice.</a:t>
            </a:r>
          </a:p>
          <a:p>
            <a:pPr lvl="2"/>
            <a:endParaRPr lang="en-US" sz="1600" dirty="0" smtClean="0"/>
          </a:p>
          <a:p>
            <a:pPr lvl="2"/>
            <a:r>
              <a:rPr lang="en-US" sz="1600" dirty="0" smtClean="0"/>
              <a:t>Original amounts may match but current balance differs.  This could be due to different application of payments between the distributor and the mill.</a:t>
            </a:r>
          </a:p>
          <a:p>
            <a:pPr lvl="2"/>
            <a:endParaRPr lang="en-US" sz="1600" dirty="0" smtClean="0"/>
          </a:p>
          <a:p>
            <a:pPr lvl="2"/>
            <a:endParaRPr lang="en-US" sz="1600" dirty="0" smtClean="0"/>
          </a:p>
          <a:p>
            <a:pPr lvl="2"/>
            <a:endParaRPr lang="en-US" sz="1600" dirty="0" smtClean="0"/>
          </a:p>
          <a:p>
            <a:pPr lvl="1"/>
            <a:endParaRPr lang="en-US" sz="2000" dirty="0" smtClean="0"/>
          </a:p>
          <a:p>
            <a:pPr marL="301943" lvl="1" indent="0">
              <a:buNone/>
            </a:pPr>
            <a:endParaRPr lang="en-US" sz="2000" dirty="0"/>
          </a:p>
        </p:txBody>
      </p:sp>
      <p:sp>
        <p:nvSpPr>
          <p:cNvPr id="2" name="Title 1"/>
          <p:cNvSpPr>
            <a:spLocks noGrp="1"/>
          </p:cNvSpPr>
          <p:nvPr>
            <p:ph type="title"/>
          </p:nvPr>
        </p:nvSpPr>
        <p:spPr>
          <a:xfrm>
            <a:off x="1828800" y="1"/>
            <a:ext cx="5486400" cy="674966"/>
          </a:xfrm>
        </p:spPr>
        <p:txBody>
          <a:bodyPr>
            <a:normAutofit fontScale="90000"/>
          </a:bodyPr>
          <a:lstStyle/>
          <a:p>
            <a:r>
              <a:rPr lang="en-US" dirty="0">
                <a:solidFill>
                  <a:schemeClr val="accent4">
                    <a:lumMod val="50000"/>
                  </a:schemeClr>
                </a:solidFill>
              </a:rPr>
              <a:t>821 Reconciliation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3" y="0"/>
            <a:ext cx="1143000" cy="1064419"/>
          </a:xfrm>
          <a:prstGeom prst="rect">
            <a:avLst/>
          </a:prstGeom>
        </p:spPr>
      </p:pic>
    </p:spTree>
    <p:extLst>
      <p:ext uri="{BB962C8B-B14F-4D97-AF65-F5344CB8AC3E}">
        <p14:creationId xmlns:p14="http://schemas.microsoft.com/office/powerpoint/2010/main" val="3015139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14400"/>
            <a:ext cx="8229600" cy="5486400"/>
          </a:xfrm>
        </p:spPr>
        <p:txBody>
          <a:bodyPr>
            <a:normAutofit/>
          </a:bodyPr>
          <a:lstStyle/>
          <a:p>
            <a:endParaRPr lang="en-US" sz="1800" dirty="0"/>
          </a:p>
          <a:p>
            <a:pPr marL="301943" lvl="1" indent="0">
              <a:buNone/>
            </a:pPr>
            <a:r>
              <a:rPr lang="en-US" sz="2000" b="1" dirty="0" smtClean="0"/>
              <a:t>Open A/P Issues</a:t>
            </a:r>
          </a:p>
          <a:p>
            <a:pPr lvl="1"/>
            <a:r>
              <a:rPr lang="en-US" sz="2000" dirty="0" smtClean="0"/>
              <a:t>When an Open A/P exists but there isn’t a related document in the 821 document, there could be multiple scenarios:</a:t>
            </a:r>
          </a:p>
          <a:p>
            <a:pPr lvl="2"/>
            <a:r>
              <a:rPr lang="en-US" sz="1600" dirty="0" smtClean="0"/>
              <a:t>Since we don’t have additional information on the A/R side, we cannot determine if the related A/R invoice already exists and is already paid.</a:t>
            </a:r>
          </a:p>
          <a:p>
            <a:pPr lvl="2"/>
            <a:endParaRPr lang="en-US" sz="1600" dirty="0" smtClean="0"/>
          </a:p>
          <a:p>
            <a:pPr lvl="2"/>
            <a:r>
              <a:rPr lang="en-US" sz="1600" dirty="0" smtClean="0"/>
              <a:t>It’s possible that it did exist but due to a difference in how invoices were paid off, it has been paid off in error in the mill’s system.</a:t>
            </a:r>
          </a:p>
          <a:p>
            <a:pPr lvl="2"/>
            <a:endParaRPr lang="en-US" sz="1600" dirty="0" smtClean="0"/>
          </a:p>
          <a:p>
            <a:pPr lvl="2"/>
            <a:r>
              <a:rPr lang="en-US" sz="1600" dirty="0" smtClean="0"/>
              <a:t>If it’s a debit memo, it could be related to an inventory return that has been sent to the vendor and not yet processed or approved.</a:t>
            </a:r>
          </a:p>
          <a:p>
            <a:pPr lvl="2"/>
            <a:endParaRPr lang="en-US" sz="1600" dirty="0" smtClean="0"/>
          </a:p>
          <a:p>
            <a:pPr lvl="2"/>
            <a:endParaRPr lang="en-US" sz="1600" dirty="0" smtClean="0"/>
          </a:p>
          <a:p>
            <a:pPr lvl="1"/>
            <a:endParaRPr lang="en-US" sz="2000" dirty="0" smtClean="0"/>
          </a:p>
          <a:p>
            <a:pPr marL="301943" lvl="1" indent="0">
              <a:buNone/>
            </a:pPr>
            <a:endParaRPr lang="en-US" sz="2000" dirty="0"/>
          </a:p>
        </p:txBody>
      </p:sp>
      <p:sp>
        <p:nvSpPr>
          <p:cNvPr id="2" name="Title 1"/>
          <p:cNvSpPr>
            <a:spLocks noGrp="1"/>
          </p:cNvSpPr>
          <p:nvPr>
            <p:ph type="title"/>
          </p:nvPr>
        </p:nvSpPr>
        <p:spPr>
          <a:xfrm>
            <a:off x="1828800" y="1"/>
            <a:ext cx="5486400" cy="674966"/>
          </a:xfrm>
        </p:spPr>
        <p:txBody>
          <a:bodyPr>
            <a:normAutofit fontScale="90000"/>
          </a:bodyPr>
          <a:lstStyle/>
          <a:p>
            <a:r>
              <a:rPr lang="en-US" dirty="0">
                <a:solidFill>
                  <a:schemeClr val="accent4">
                    <a:lumMod val="50000"/>
                  </a:schemeClr>
                </a:solidFill>
              </a:rPr>
              <a:t>821 Reconciliation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3" y="0"/>
            <a:ext cx="1143000" cy="1064419"/>
          </a:xfrm>
          <a:prstGeom prst="rect">
            <a:avLst/>
          </a:prstGeom>
        </p:spPr>
      </p:pic>
    </p:spTree>
    <p:extLst>
      <p:ext uri="{BB962C8B-B14F-4D97-AF65-F5344CB8AC3E}">
        <p14:creationId xmlns:p14="http://schemas.microsoft.com/office/powerpoint/2010/main" val="1102781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540645649"/>
              </p:ext>
            </p:extLst>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1032" name="Acrobat Document" r:id="rId3" imgW="0" imgH="0" progId="AcroExch.Document.7">
                  <p:embed/>
                </p:oleObj>
              </mc:Choice>
              <mc:Fallback>
                <p:oleObj name="Acrobat Document" r:id="rId3" imgW="0" imgH="0" progId="AcroExch.Document.7">
                  <p:embed/>
                  <p:pic>
                    <p:nvPicPr>
                      <p:cNvPr id="0" name=""/>
                      <p:cNvPicPr/>
                      <p:nvPr/>
                    </p:nvPicPr>
                    <p:blipFill/>
                    <p:spPr>
                      <a:xfrm>
                        <a:off x="1524000" y="1397000"/>
                        <a:ext cx="6096000" cy="406400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692877538"/>
              </p:ext>
            </p:extLst>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1033" name="Acrobat Document" r:id="rId4" imgW="0" imgH="0" progId="AcroExch.Document.7">
                  <p:embed/>
                </p:oleObj>
              </mc:Choice>
              <mc:Fallback>
                <p:oleObj name="Acrobat Document" r:id="rId4" imgW="0" imgH="0" progId="AcroExch.Document.7">
                  <p:embed/>
                  <p:pic>
                    <p:nvPicPr>
                      <p:cNvPr id="0" name=""/>
                      <p:cNvPicPr/>
                      <p:nvPr/>
                    </p:nvPicPr>
                    <p:blipFill/>
                    <p:spPr>
                      <a:xfrm>
                        <a:off x="1524000" y="1397000"/>
                        <a:ext cx="6096000" cy="4064000"/>
                      </a:xfrm>
                      <a:prstGeom prst="rect">
                        <a:avLst/>
                      </a:prstGeom>
                    </p:spPr>
                  </p:pic>
                </p:oleObj>
              </mc:Fallback>
            </mc:AlternateContent>
          </a:graphicData>
        </a:graphic>
      </p:graphicFrame>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8333" t="10840" r="29723" b="27877"/>
          <a:stretch/>
        </p:blipFill>
        <p:spPr bwMode="auto">
          <a:xfrm>
            <a:off x="762000" y="304800"/>
            <a:ext cx="8059667" cy="44829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 y="381000"/>
            <a:ext cx="1524000" cy="1419225"/>
          </a:xfrm>
          <a:prstGeom prst="rect">
            <a:avLst/>
          </a:prstGeom>
        </p:spPr>
      </p:pic>
    </p:spTree>
    <p:extLst>
      <p:ext uri="{BB962C8B-B14F-4D97-AF65-F5344CB8AC3E}">
        <p14:creationId xmlns:p14="http://schemas.microsoft.com/office/powerpoint/2010/main" val="35207905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4800599"/>
          </a:xfrm>
        </p:spPr>
        <p:txBody>
          <a:bodyPr>
            <a:normAutofit/>
          </a:bodyPr>
          <a:lstStyle/>
          <a:p>
            <a:pPr marL="301943" lvl="1" indent="0">
              <a:buNone/>
            </a:pPr>
            <a:endParaRPr lang="en-US" sz="2000" b="1" dirty="0"/>
          </a:p>
          <a:p>
            <a:pPr marL="301943" lvl="1" indent="0">
              <a:buNone/>
            </a:pPr>
            <a:r>
              <a:rPr lang="en-US" sz="2000" b="1" dirty="0" smtClean="0"/>
              <a:t>Benefits</a:t>
            </a:r>
          </a:p>
          <a:p>
            <a:pPr lvl="1"/>
            <a:r>
              <a:rPr lang="en-US" sz="2000" dirty="0" smtClean="0"/>
              <a:t>By using the proposed 821 document, we could implement a process to systematically compare the mill’s open AR to the distributor’s open AP.  This process already occurs manually or using spreadsheets when needed.  It could be simplified by using this process that will identify the discrepancies that require further investigation.</a:t>
            </a:r>
          </a:p>
          <a:p>
            <a:pPr lvl="1"/>
            <a:endParaRPr lang="en-US" sz="2000" dirty="0"/>
          </a:p>
          <a:p>
            <a:pPr lvl="1"/>
            <a:r>
              <a:rPr lang="en-US" sz="2000" dirty="0" smtClean="0"/>
              <a:t>If used and monitored regularly, it would assist both the mill’s AR department and the Distributors AP department with ensuring that the information stays in synch.</a:t>
            </a:r>
          </a:p>
          <a:p>
            <a:pPr marL="301943" lvl="1" indent="0">
              <a:buNone/>
            </a:pPr>
            <a:endParaRPr lang="en-US" sz="2000" dirty="0" smtClean="0"/>
          </a:p>
          <a:p>
            <a:pPr lvl="1"/>
            <a:endParaRPr lang="en-US" sz="2000" dirty="0"/>
          </a:p>
          <a:p>
            <a:pPr marL="301943" lvl="1" indent="0">
              <a:buNone/>
            </a:pPr>
            <a:endParaRPr lang="en-US" sz="2000" b="1" dirty="0" smtClean="0"/>
          </a:p>
          <a:p>
            <a:pPr lvl="1"/>
            <a:endParaRPr lang="en-US" sz="2000" dirty="0"/>
          </a:p>
        </p:txBody>
      </p:sp>
      <p:sp>
        <p:nvSpPr>
          <p:cNvPr id="2" name="Title 1"/>
          <p:cNvSpPr>
            <a:spLocks noGrp="1"/>
          </p:cNvSpPr>
          <p:nvPr>
            <p:ph type="title"/>
          </p:nvPr>
        </p:nvSpPr>
        <p:spPr>
          <a:xfrm>
            <a:off x="1828800" y="674"/>
            <a:ext cx="5562600" cy="725586"/>
          </a:xfrm>
        </p:spPr>
        <p:txBody>
          <a:bodyPr>
            <a:normAutofit/>
          </a:bodyPr>
          <a:lstStyle/>
          <a:p>
            <a:r>
              <a:rPr lang="en-US" dirty="0">
                <a:solidFill>
                  <a:schemeClr val="accent4">
                    <a:lumMod val="50000"/>
                  </a:schemeClr>
                </a:solidFill>
              </a:rPr>
              <a:t>821 Reconciliation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3" y="0"/>
            <a:ext cx="1143000" cy="1064419"/>
          </a:xfrm>
          <a:prstGeom prst="rect">
            <a:avLst/>
          </a:prstGeom>
        </p:spPr>
      </p:pic>
    </p:spTree>
    <p:extLst>
      <p:ext uri="{BB962C8B-B14F-4D97-AF65-F5344CB8AC3E}">
        <p14:creationId xmlns:p14="http://schemas.microsoft.com/office/powerpoint/2010/main" val="4100448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The objective is to merge the 850/940  and the 856/945 standards into  two standards</a:t>
            </a:r>
          </a:p>
          <a:p>
            <a:pPr marL="109728" indent="0">
              <a:buNone/>
            </a:pPr>
            <a:endParaRPr lang="en-US" dirty="0"/>
          </a:p>
        </p:txBody>
      </p:sp>
      <p:sp>
        <p:nvSpPr>
          <p:cNvPr id="3" name="Title 2"/>
          <p:cNvSpPr>
            <a:spLocks noGrp="1"/>
          </p:cNvSpPr>
          <p:nvPr>
            <p:ph type="title"/>
          </p:nvPr>
        </p:nvSpPr>
        <p:spPr/>
        <p:txBody>
          <a:bodyPr>
            <a:normAutofit fontScale="90000"/>
          </a:bodyPr>
          <a:lstStyle/>
          <a:p>
            <a:r>
              <a:rPr lang="en-US" dirty="0" smtClean="0"/>
              <a:t>Proposal : 850/940 and 856/945 consolidation</a:t>
            </a:r>
            <a:endParaRPr lang="en-US" dirty="0"/>
          </a:p>
        </p:txBody>
      </p:sp>
    </p:spTree>
    <p:extLst>
      <p:ext uri="{BB962C8B-B14F-4D97-AF65-F5344CB8AC3E}">
        <p14:creationId xmlns:p14="http://schemas.microsoft.com/office/powerpoint/2010/main" val="21188053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90000"/>
                <a:satMod val="150000"/>
              </a:schemeClr>
              <a:schemeClr val="bg1">
                <a:tint val="88000"/>
                <a:satMod val="150000"/>
              </a:schemeClr>
            </a:duotone>
            <a:extLst>
              <a:ext uri="{BEBA8EAE-BF5A-486C-A8C5-ECC9F3942E4B}">
                <a14:imgProps xmlns:a14="http://schemas.microsoft.com/office/drawing/2010/main">
                  <a14:imgLayer r:embed="rId3">
                    <a14:imgEffect>
                      <a14:artisticMarker/>
                    </a14:imgEffect>
                  </a14:imgLayer>
                </a14:imgProps>
              </a:ext>
            </a:extLst>
          </a:blip>
          <a:tile tx="0" ty="0" sx="65000" sy="65000" flip="none" algn="tl"/>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143000" cy="1064419"/>
          </a:xfrm>
          <a:prstGeom prst="rect">
            <a:avLst/>
          </a:prstGeom>
        </p:spPr>
      </p:pic>
      <p:graphicFrame>
        <p:nvGraphicFramePr>
          <p:cNvPr id="7" name="Content Placeholder 6"/>
          <p:cNvGraphicFramePr>
            <a:graphicFrameLocks noGrp="1"/>
          </p:cNvGraphicFramePr>
          <p:nvPr>
            <p:ph idx="1"/>
            <p:extLst>
              <p:ext uri="{D42A27DB-BD31-4B8C-83A1-F6EECF244321}">
                <p14:modId xmlns:p14="http://schemas.microsoft.com/office/powerpoint/2010/main" val="1450769857"/>
              </p:ext>
            </p:extLst>
          </p:nvPr>
        </p:nvGraphicFramePr>
        <p:xfrm>
          <a:off x="509588" y="1007192"/>
          <a:ext cx="8229600" cy="4951133"/>
        </p:xfrm>
        <a:graphic>
          <a:graphicData uri="http://schemas.openxmlformats.org/drawingml/2006/table">
            <a:tbl>
              <a:tblPr>
                <a:tableStyleId>{5C22544A-7EE6-4342-B048-85BDC9FD1C3A}</a:tableStyleId>
              </a:tblPr>
              <a:tblGrid>
                <a:gridCol w="336401"/>
                <a:gridCol w="1155997"/>
                <a:gridCol w="2409857"/>
                <a:gridCol w="532126"/>
                <a:gridCol w="399094"/>
                <a:gridCol w="263005"/>
                <a:gridCol w="391449"/>
                <a:gridCol w="1865499"/>
                <a:gridCol w="582586"/>
                <a:gridCol w="293586"/>
              </a:tblGrid>
              <a:tr h="156026">
                <a:tc>
                  <a:txBody>
                    <a:bodyPr/>
                    <a:lstStyle/>
                    <a:p>
                      <a:pPr algn="ctr" fontAlgn="ctr"/>
                      <a:r>
                        <a:rPr lang="en-US" sz="500" u="none" strike="noStrike" dirty="0">
                          <a:effectLst/>
                        </a:rPr>
                        <a:t>Field Number</a:t>
                      </a:r>
                      <a:endParaRPr lang="en-US" sz="500" b="1" i="0" u="none" strike="noStrike" dirty="0">
                        <a:effectLst/>
                        <a:latin typeface="Arial"/>
                      </a:endParaRPr>
                    </a:p>
                  </a:txBody>
                  <a:tcPr marL="0" marR="0" marT="0" marB="0" anchor="ctr"/>
                </a:tc>
                <a:tc>
                  <a:txBody>
                    <a:bodyPr/>
                    <a:lstStyle/>
                    <a:p>
                      <a:pPr algn="ctr" fontAlgn="ctr"/>
                      <a:r>
                        <a:rPr lang="en-US" sz="500" u="none" strike="noStrike">
                          <a:effectLst/>
                        </a:rPr>
                        <a:t>Field Name</a:t>
                      </a:r>
                      <a:endParaRPr lang="en-US" sz="500" b="1" i="0" u="none" strike="noStrike">
                        <a:effectLst/>
                        <a:latin typeface="Arial"/>
                      </a:endParaRPr>
                    </a:p>
                  </a:txBody>
                  <a:tcPr marL="0" marR="0" marT="0" marB="0" anchor="ctr"/>
                </a:tc>
                <a:tc>
                  <a:txBody>
                    <a:bodyPr/>
                    <a:lstStyle/>
                    <a:p>
                      <a:pPr algn="ctr" fontAlgn="ctr"/>
                      <a:r>
                        <a:rPr lang="en-US" sz="500" u="none" strike="noStrike">
                          <a:effectLst/>
                        </a:rPr>
                        <a:t>Field Definition</a:t>
                      </a:r>
                      <a:endParaRPr lang="en-US" sz="500" b="1" i="0" u="none" strike="noStrike">
                        <a:effectLst/>
                        <a:latin typeface="Arial"/>
                      </a:endParaRPr>
                    </a:p>
                  </a:txBody>
                  <a:tcPr marL="0" marR="0" marT="0" marB="0" anchor="ctr"/>
                </a:tc>
                <a:tc>
                  <a:txBody>
                    <a:bodyPr/>
                    <a:lstStyle/>
                    <a:p>
                      <a:pPr algn="ctr" fontAlgn="ctr"/>
                      <a:r>
                        <a:rPr lang="en-US" sz="500" u="none" strike="noStrike">
                          <a:effectLst/>
                        </a:rPr>
                        <a:t>Example</a:t>
                      </a:r>
                      <a:endParaRPr lang="en-US" sz="500" b="1" i="0" u="none" strike="noStrike">
                        <a:effectLst/>
                        <a:latin typeface="Arial"/>
                      </a:endParaRPr>
                    </a:p>
                  </a:txBody>
                  <a:tcPr marL="0" marR="0" marT="0" marB="0" anchor="ctr"/>
                </a:tc>
                <a:tc>
                  <a:txBody>
                    <a:bodyPr/>
                    <a:lstStyle/>
                    <a:p>
                      <a:pPr algn="ctr" fontAlgn="ctr"/>
                      <a:r>
                        <a:rPr lang="en-US" sz="500" u="none" strike="noStrike">
                          <a:effectLst/>
                        </a:rPr>
                        <a:t>Required / Optional</a:t>
                      </a:r>
                      <a:endParaRPr lang="en-US" sz="500" b="1" i="0" u="none" strike="noStrike">
                        <a:effectLst/>
                        <a:latin typeface="Arial"/>
                      </a:endParaRPr>
                    </a:p>
                  </a:txBody>
                  <a:tcPr marL="0" marR="0" marT="0" marB="0" anchor="ctr"/>
                </a:tc>
                <a:tc>
                  <a:txBody>
                    <a:bodyPr/>
                    <a:lstStyle/>
                    <a:p>
                      <a:pPr algn="ctr" fontAlgn="ctr"/>
                      <a:r>
                        <a:rPr lang="en-US" sz="500" u="none" strike="noStrike">
                          <a:effectLst/>
                        </a:rPr>
                        <a:t>Format</a:t>
                      </a:r>
                      <a:endParaRPr lang="en-US" sz="500" b="1" i="0" u="none" strike="noStrike">
                        <a:effectLst/>
                        <a:latin typeface="Arial"/>
                      </a:endParaRPr>
                    </a:p>
                  </a:txBody>
                  <a:tcPr marL="0" marR="0" marT="0" marB="0" anchor="ctr"/>
                </a:tc>
                <a:tc>
                  <a:txBody>
                    <a:bodyPr/>
                    <a:lstStyle/>
                    <a:p>
                      <a:pPr algn="ctr" fontAlgn="ctr"/>
                      <a:r>
                        <a:rPr lang="en-US" sz="500" u="none" strike="noStrike">
                          <a:effectLst/>
                        </a:rPr>
                        <a:t>Field Size</a:t>
                      </a:r>
                      <a:endParaRPr lang="en-US" sz="500" b="1" i="0" u="none" strike="noStrike">
                        <a:effectLst/>
                        <a:latin typeface="Arial"/>
                      </a:endParaRPr>
                    </a:p>
                  </a:txBody>
                  <a:tcPr marL="0" marR="0" marT="0" marB="0" anchor="ctr"/>
                </a:tc>
                <a:tc>
                  <a:txBody>
                    <a:bodyPr/>
                    <a:lstStyle/>
                    <a:p>
                      <a:pPr algn="ctr" fontAlgn="ctr"/>
                      <a:r>
                        <a:rPr lang="en-US" sz="500" u="none" strike="noStrike">
                          <a:effectLst/>
                        </a:rPr>
                        <a:t>Comments</a:t>
                      </a:r>
                      <a:endParaRPr lang="en-US" sz="500" b="1" i="0" u="none" strike="noStrike">
                        <a:effectLst/>
                        <a:latin typeface="Arial"/>
                      </a:endParaRPr>
                    </a:p>
                  </a:txBody>
                  <a:tcPr marL="0" marR="0" marT="0" marB="0" anchor="ctr"/>
                </a:tc>
                <a:tc>
                  <a:txBody>
                    <a:bodyPr/>
                    <a:lstStyle/>
                    <a:p>
                      <a:pPr algn="ctr" fontAlgn="ctr"/>
                      <a:endParaRPr lang="en-US" sz="500" b="1" i="0" u="none" strike="noStrike">
                        <a:effectLst/>
                        <a:latin typeface="Arial"/>
                      </a:endParaRPr>
                    </a:p>
                  </a:txBody>
                  <a:tcPr marL="0" marR="0" marT="0" marB="0" anchor="ctr"/>
                </a:tc>
                <a:tc>
                  <a:txBody>
                    <a:bodyPr/>
                    <a:lstStyle/>
                    <a:p>
                      <a:pPr algn="ctr" fontAlgn="ctr"/>
                      <a:endParaRPr lang="en-US" sz="500" b="1" i="0" u="none" strike="noStrike">
                        <a:effectLst/>
                        <a:latin typeface="Arial"/>
                      </a:endParaRPr>
                    </a:p>
                  </a:txBody>
                  <a:tcPr marL="0" marR="0" marT="0" marB="0" anchor="ctr"/>
                </a:tc>
              </a:tr>
              <a:tr h="78013">
                <a:tc>
                  <a:txBody>
                    <a:bodyPr/>
                    <a:lstStyle/>
                    <a:p>
                      <a:pPr algn="ctr" fontAlgn="ctr"/>
                      <a:r>
                        <a:rPr lang="en-US" sz="500" u="none" strike="noStrike">
                          <a:effectLst/>
                        </a:rPr>
                        <a:t>XXX</a:t>
                      </a:r>
                      <a:endParaRPr lang="en-US" sz="500" b="1" i="0" u="none" strike="noStrike">
                        <a:effectLst/>
                        <a:latin typeface="Arial"/>
                      </a:endParaRPr>
                    </a:p>
                  </a:txBody>
                  <a:tcPr marL="0" marR="0" marT="0" marB="0" anchor="ctr"/>
                </a:tc>
                <a:tc>
                  <a:txBody>
                    <a:bodyPr/>
                    <a:lstStyle/>
                    <a:p>
                      <a:pPr algn="l" fontAlgn="ctr"/>
                      <a:r>
                        <a:rPr lang="en-US" sz="500" u="none" strike="noStrike">
                          <a:effectLst/>
                        </a:rPr>
                        <a:t>EASI Routing Envelope</a:t>
                      </a:r>
                      <a:endParaRPr lang="en-US" sz="500" b="1" i="0" u="none" strike="noStrike">
                        <a:effectLst/>
                        <a:latin typeface="Arial"/>
                      </a:endParaRPr>
                    </a:p>
                  </a:txBody>
                  <a:tcPr marL="0" marR="0" marT="0" marB="0" anchor="ctr"/>
                </a:tc>
                <a:tc>
                  <a:txBody>
                    <a:bodyPr/>
                    <a:lstStyle/>
                    <a:p>
                      <a:pPr algn="ctr" fontAlgn="ctr"/>
                      <a:r>
                        <a:rPr lang="en-US" sz="500" u="none" strike="noStrike">
                          <a:effectLst/>
                        </a:rPr>
                        <a:t>Insert Routing Envelope record at the start and end of each transmission.</a:t>
                      </a:r>
                      <a:endParaRPr lang="en-US" sz="500" b="1" i="0" u="none" strike="noStrike">
                        <a:effectLst/>
                        <a:latin typeface="Arial"/>
                      </a:endParaRPr>
                    </a:p>
                  </a:txBody>
                  <a:tcPr marL="0" marR="0" marT="0" marB="0" anchor="ctr"/>
                </a:tc>
                <a:tc>
                  <a:txBody>
                    <a:bodyPr/>
                    <a:lstStyle/>
                    <a:p>
                      <a:pPr algn="ctr" fontAlgn="ctr"/>
                      <a:r>
                        <a:rPr lang="en-US" sz="500" u="none" strike="noStrike">
                          <a:effectLst/>
                        </a:rPr>
                        <a:t> </a:t>
                      </a:r>
                      <a:endParaRPr lang="en-US" sz="500" b="1" i="0" u="none" strike="noStrike">
                        <a:effectLst/>
                        <a:latin typeface="Arial"/>
                      </a:endParaRPr>
                    </a:p>
                  </a:txBody>
                  <a:tcPr marL="0" marR="0" marT="0" marB="0" anchor="ctr"/>
                </a:tc>
                <a:tc>
                  <a:txBody>
                    <a:bodyPr/>
                    <a:lstStyle/>
                    <a:p>
                      <a:pPr algn="ctr" fontAlgn="ctr"/>
                      <a:r>
                        <a:rPr lang="en-US" sz="500" u="none" strike="noStrike">
                          <a:effectLst/>
                        </a:rPr>
                        <a:t>R</a:t>
                      </a:r>
                      <a:endParaRPr lang="en-US" sz="500" b="1" i="0" u="none" strike="noStrike">
                        <a:effectLst/>
                        <a:latin typeface="Arial"/>
                      </a:endParaRPr>
                    </a:p>
                  </a:txBody>
                  <a:tcPr marL="0" marR="0" marT="0" marB="0" anchor="ctr"/>
                </a:tc>
                <a:tc>
                  <a:txBody>
                    <a:bodyPr/>
                    <a:lstStyle/>
                    <a:p>
                      <a:pPr algn="ctr" fontAlgn="ctr"/>
                      <a:r>
                        <a:rPr lang="en-US" sz="500" u="none" strike="noStrike">
                          <a:effectLst/>
                        </a:rPr>
                        <a:t> </a:t>
                      </a:r>
                      <a:endParaRPr lang="en-US" sz="500" b="0" i="0" u="none" strike="noStrike">
                        <a:effectLst/>
                        <a:latin typeface="Arial"/>
                      </a:endParaRPr>
                    </a:p>
                  </a:txBody>
                  <a:tcPr marL="0" marR="0" marT="0" marB="0" anchor="ctr"/>
                </a:tc>
                <a:tc>
                  <a:txBody>
                    <a:bodyPr/>
                    <a:lstStyle/>
                    <a:p>
                      <a:pPr algn="ctr" fontAlgn="ctr"/>
                      <a:r>
                        <a:rPr lang="en-US" sz="500" u="none" strike="noStrike">
                          <a:effectLst/>
                        </a:rPr>
                        <a:t> </a:t>
                      </a:r>
                      <a:endParaRPr lang="en-US" sz="500" b="0" i="0" u="none" strike="noStrike">
                        <a:effectLst/>
                        <a:latin typeface="Arial"/>
                      </a:endParaRPr>
                    </a:p>
                  </a:txBody>
                  <a:tcPr marL="0" marR="0" marT="0" marB="0" anchor="ctr"/>
                </a:tc>
                <a:tc>
                  <a:txBody>
                    <a:bodyPr/>
                    <a:lstStyle/>
                    <a:p>
                      <a:pPr algn="ctr" fontAlgn="ctr"/>
                      <a:r>
                        <a:rPr lang="en-US" sz="500" u="none" strike="noStrike">
                          <a:effectLst/>
                        </a:rPr>
                        <a:t> </a:t>
                      </a:r>
                      <a:endParaRPr lang="en-US" sz="500" b="1" i="0" u="none" strike="noStrike">
                        <a:effectLst/>
                        <a:latin typeface="Arial"/>
                      </a:endParaRPr>
                    </a:p>
                  </a:txBody>
                  <a:tcPr marL="0" marR="0" marT="0" marB="0" anchor="ctr"/>
                </a:tc>
                <a:tc>
                  <a:txBody>
                    <a:bodyPr/>
                    <a:lstStyle/>
                    <a:p>
                      <a:pPr algn="ctr" fontAlgn="ctr"/>
                      <a:endParaRPr lang="en-US" sz="500" b="1" i="0" u="none" strike="noStrike">
                        <a:effectLst/>
                        <a:latin typeface="Arial"/>
                      </a:endParaRPr>
                    </a:p>
                  </a:txBody>
                  <a:tcPr marL="0" marR="0" marT="0" marB="0" anchor="ctr"/>
                </a:tc>
                <a:tc>
                  <a:txBody>
                    <a:bodyPr/>
                    <a:lstStyle/>
                    <a:p>
                      <a:pPr algn="ctr" fontAlgn="ctr"/>
                      <a:endParaRPr lang="en-US" sz="500" b="1" i="0" u="none" strike="noStrike">
                        <a:effectLst/>
                        <a:latin typeface="Arial"/>
                      </a:endParaRPr>
                    </a:p>
                  </a:txBody>
                  <a:tcPr marL="0" marR="0" marT="0" marB="0" anchor="ctr"/>
                </a:tc>
              </a:tr>
              <a:tr h="78013">
                <a:tc>
                  <a:txBody>
                    <a:bodyPr/>
                    <a:lstStyle/>
                    <a:p>
                      <a:pPr algn="ctr" fontAlgn="ctr"/>
                      <a:r>
                        <a:rPr lang="en-US" sz="500" u="none" strike="noStrike">
                          <a:effectLst/>
                        </a:rPr>
                        <a:t>1</a:t>
                      </a:r>
                      <a:endParaRPr lang="en-US" sz="500" b="0" i="0" u="none" strike="noStrike">
                        <a:effectLst/>
                        <a:latin typeface="Arial"/>
                      </a:endParaRPr>
                    </a:p>
                  </a:txBody>
                  <a:tcPr marL="0" marR="0" marT="0" marB="0" anchor="ctr"/>
                </a:tc>
                <a:tc>
                  <a:txBody>
                    <a:bodyPr/>
                    <a:lstStyle/>
                    <a:p>
                      <a:pPr algn="l" fontAlgn="ctr"/>
                      <a:r>
                        <a:rPr lang="en-US" sz="500" u="none" strike="noStrike">
                          <a:effectLst/>
                        </a:rPr>
                        <a:t>Header</a:t>
                      </a:r>
                      <a:endParaRPr lang="en-US" sz="500" b="1" i="0" u="none" strike="noStrike">
                        <a:effectLst/>
                        <a:latin typeface="Arial"/>
                      </a:endParaRPr>
                    </a:p>
                  </a:txBody>
                  <a:tcPr marL="0" marR="0" marT="0" marB="0" anchor="ctr"/>
                </a:tc>
                <a:tc>
                  <a:txBody>
                    <a:bodyPr/>
                    <a:lstStyle/>
                    <a:p>
                      <a:pPr algn="l" fontAlgn="ctr"/>
                      <a:r>
                        <a:rPr lang="en-US" sz="500" u="none" strike="noStrike">
                          <a:effectLst/>
                        </a:rPr>
                        <a:t>"01" Code to represent the header section of the document.</a:t>
                      </a:r>
                      <a:endParaRPr lang="en-US" sz="500" b="0" i="0" u="none" strike="noStrike">
                        <a:effectLst/>
                        <a:latin typeface="Arial"/>
                      </a:endParaRPr>
                    </a:p>
                  </a:txBody>
                  <a:tcPr marL="0" marR="0" marT="0" marB="0" anchor="ctr"/>
                </a:tc>
                <a:tc>
                  <a:txBody>
                    <a:bodyPr/>
                    <a:lstStyle/>
                    <a:p>
                      <a:pPr algn="ctr" fontAlgn="ctr"/>
                      <a:r>
                        <a:rPr lang="en-US" sz="500" u="none" strike="noStrike">
                          <a:effectLst/>
                        </a:rPr>
                        <a:t>01</a:t>
                      </a:r>
                      <a:endParaRPr lang="en-US" sz="500" b="0" i="0" u="none" strike="noStrike">
                        <a:effectLst/>
                        <a:latin typeface="Arial"/>
                      </a:endParaRPr>
                    </a:p>
                  </a:txBody>
                  <a:tcPr marL="0" marR="0" marT="0" marB="0" anchor="ctr"/>
                </a:tc>
                <a:tc>
                  <a:txBody>
                    <a:bodyPr/>
                    <a:lstStyle/>
                    <a:p>
                      <a:pPr algn="ctr" fontAlgn="ctr"/>
                      <a:r>
                        <a:rPr lang="en-US" sz="500" u="none" strike="noStrike">
                          <a:effectLst/>
                        </a:rPr>
                        <a:t>R</a:t>
                      </a:r>
                      <a:endParaRPr lang="en-US" sz="500" b="0" i="0" u="none" strike="noStrike">
                        <a:effectLst/>
                        <a:latin typeface="Arial"/>
                      </a:endParaRPr>
                    </a:p>
                  </a:txBody>
                  <a:tcPr marL="0" marR="0" marT="0" marB="0" anchor="ctr"/>
                </a:tc>
                <a:tc>
                  <a:txBody>
                    <a:bodyPr/>
                    <a:lstStyle/>
                    <a:p>
                      <a:pPr algn="ctr" fontAlgn="ctr"/>
                      <a:r>
                        <a:rPr lang="en-US" sz="500" u="none" strike="noStrike">
                          <a:effectLst/>
                        </a:rPr>
                        <a:t>ID</a:t>
                      </a:r>
                      <a:endParaRPr lang="en-US" sz="500" b="0" i="0" u="none" strike="noStrike">
                        <a:effectLst/>
                        <a:latin typeface="Arial"/>
                      </a:endParaRPr>
                    </a:p>
                  </a:txBody>
                  <a:tcPr marL="0" marR="0" marT="0" marB="0" anchor="ctr"/>
                </a:tc>
                <a:tc>
                  <a:txBody>
                    <a:bodyPr/>
                    <a:lstStyle/>
                    <a:p>
                      <a:pPr algn="ctr" fontAlgn="ctr"/>
                      <a:r>
                        <a:rPr lang="en-US" sz="500" u="none" strike="noStrike">
                          <a:effectLst/>
                        </a:rPr>
                        <a:t>2/2</a:t>
                      </a:r>
                      <a:endParaRPr lang="en-US" sz="500" b="0" i="0" u="none" strike="noStrike">
                        <a:effectLst/>
                        <a:latin typeface="Arial"/>
                      </a:endParaRPr>
                    </a:p>
                  </a:txBody>
                  <a:tcPr marL="0" marR="0" marT="0" marB="0" anchor="ctr"/>
                </a:tc>
                <a:tc>
                  <a:txBody>
                    <a:bodyPr/>
                    <a:lstStyle/>
                    <a:p>
                      <a:pPr algn="l" fontAlgn="b"/>
                      <a:r>
                        <a:rPr lang="en-US" sz="500" u="none" strike="noStrike">
                          <a:effectLst/>
                        </a:rPr>
                        <a:t>There is only one header record per purchase order transaction.</a:t>
                      </a:r>
                      <a:endParaRPr lang="en-US" sz="500" b="0" i="0" u="none" strike="noStrike">
                        <a:effectLst/>
                        <a:latin typeface="Arial"/>
                      </a:endParaRPr>
                    </a:p>
                  </a:txBody>
                  <a:tcPr marL="0" marR="0" marT="0" marB="0" anchor="b"/>
                </a:tc>
                <a:tc>
                  <a:txBody>
                    <a:bodyPr/>
                    <a:lstStyle/>
                    <a:p>
                      <a:pPr algn="l" fontAlgn="b"/>
                      <a:endParaRPr lang="en-US" sz="500" b="0" i="0" u="none" strike="noStrike">
                        <a:effectLst/>
                        <a:latin typeface="Arial"/>
                      </a:endParaRPr>
                    </a:p>
                  </a:txBody>
                  <a:tcPr marL="0" marR="0" marT="0" marB="0" anchor="b"/>
                </a:tc>
                <a:tc>
                  <a:txBody>
                    <a:bodyPr/>
                    <a:lstStyle/>
                    <a:p>
                      <a:pPr algn="l" fontAlgn="b"/>
                      <a:endParaRPr lang="en-US" sz="500" b="0" i="0" u="none" strike="noStrike">
                        <a:effectLst/>
                        <a:latin typeface="Arial"/>
                      </a:endParaRPr>
                    </a:p>
                  </a:txBody>
                  <a:tcPr marL="0" marR="0" marT="0" marB="0" anchor="b"/>
                </a:tc>
              </a:tr>
              <a:tr h="78013">
                <a:tc>
                  <a:txBody>
                    <a:bodyPr/>
                    <a:lstStyle/>
                    <a:p>
                      <a:pPr algn="ctr" fontAlgn="ctr"/>
                      <a:r>
                        <a:rPr lang="en-US" sz="500" u="none" strike="noStrike">
                          <a:effectLst/>
                        </a:rPr>
                        <a:t>2</a:t>
                      </a:r>
                      <a:endParaRPr lang="en-US" sz="500" b="0" i="0" u="none" strike="noStrike">
                        <a:effectLst/>
                        <a:latin typeface="Arial"/>
                      </a:endParaRPr>
                    </a:p>
                  </a:txBody>
                  <a:tcPr marL="0" marR="0" marT="0" marB="0" anchor="ctr"/>
                </a:tc>
                <a:tc>
                  <a:txBody>
                    <a:bodyPr/>
                    <a:lstStyle/>
                    <a:p>
                      <a:pPr algn="l" fontAlgn="ctr"/>
                      <a:r>
                        <a:rPr lang="en-US" sz="500" u="none" strike="noStrike">
                          <a:effectLst/>
                        </a:rPr>
                        <a:t>Transaction Type</a:t>
                      </a:r>
                      <a:endParaRPr lang="en-US" sz="500" b="1" i="0" u="none" strike="noStrike">
                        <a:effectLst/>
                        <a:latin typeface="Arial"/>
                      </a:endParaRPr>
                    </a:p>
                  </a:txBody>
                  <a:tcPr marL="0" marR="0" marT="0" marB="0" anchor="ctr"/>
                </a:tc>
                <a:tc>
                  <a:txBody>
                    <a:bodyPr/>
                    <a:lstStyle/>
                    <a:p>
                      <a:pPr algn="l" fontAlgn="ctr"/>
                      <a:r>
                        <a:rPr lang="en-US" sz="500" u="none" strike="noStrike">
                          <a:effectLst/>
                        </a:rPr>
                        <a:t>Code uniquely identifying type of transaction set.</a:t>
                      </a:r>
                      <a:endParaRPr lang="en-US" sz="500" b="0" i="0" u="none" strike="noStrike">
                        <a:effectLst/>
                        <a:latin typeface="Arial"/>
                      </a:endParaRPr>
                    </a:p>
                  </a:txBody>
                  <a:tcPr marL="0" marR="0" marT="0" marB="0" anchor="ctr"/>
                </a:tc>
                <a:tc>
                  <a:txBody>
                    <a:bodyPr/>
                    <a:lstStyle/>
                    <a:p>
                      <a:pPr algn="ctr" fontAlgn="ctr"/>
                      <a:r>
                        <a:rPr lang="en-US" sz="500" u="none" strike="noStrike">
                          <a:effectLst/>
                        </a:rPr>
                        <a:t>850</a:t>
                      </a:r>
                      <a:endParaRPr lang="en-US" sz="500" b="0" i="0" u="none" strike="noStrike">
                        <a:effectLst/>
                        <a:latin typeface="Arial"/>
                      </a:endParaRPr>
                    </a:p>
                  </a:txBody>
                  <a:tcPr marL="0" marR="0" marT="0" marB="0" anchor="ctr"/>
                </a:tc>
                <a:tc>
                  <a:txBody>
                    <a:bodyPr/>
                    <a:lstStyle/>
                    <a:p>
                      <a:pPr algn="ctr" fontAlgn="ctr"/>
                      <a:r>
                        <a:rPr lang="en-US" sz="500" u="none" strike="noStrike">
                          <a:effectLst/>
                        </a:rPr>
                        <a:t>R</a:t>
                      </a:r>
                      <a:endParaRPr lang="en-US" sz="500" b="0" i="0" u="none" strike="noStrike">
                        <a:effectLst/>
                        <a:latin typeface="Arial"/>
                      </a:endParaRPr>
                    </a:p>
                  </a:txBody>
                  <a:tcPr marL="0" marR="0" marT="0" marB="0" anchor="ctr"/>
                </a:tc>
                <a:tc>
                  <a:txBody>
                    <a:bodyPr/>
                    <a:lstStyle/>
                    <a:p>
                      <a:pPr algn="ctr" fontAlgn="ctr"/>
                      <a:r>
                        <a:rPr lang="en-US" sz="500" u="none" strike="noStrike">
                          <a:effectLst/>
                        </a:rPr>
                        <a:t>ID</a:t>
                      </a:r>
                      <a:endParaRPr lang="en-US" sz="500" b="0" i="0" u="none" strike="noStrike">
                        <a:effectLst/>
                        <a:latin typeface="Arial"/>
                      </a:endParaRPr>
                    </a:p>
                  </a:txBody>
                  <a:tcPr marL="0" marR="0" marT="0" marB="0" anchor="ctr"/>
                </a:tc>
                <a:tc>
                  <a:txBody>
                    <a:bodyPr/>
                    <a:lstStyle/>
                    <a:p>
                      <a:pPr algn="ctr" fontAlgn="ctr"/>
                      <a:r>
                        <a:rPr lang="en-US" sz="500" u="none" strike="noStrike">
                          <a:effectLst/>
                        </a:rPr>
                        <a:t>3/3</a:t>
                      </a:r>
                      <a:endParaRPr lang="en-US" sz="500" b="0" i="0" u="none" strike="noStrike">
                        <a:effectLst/>
                        <a:latin typeface="Arial"/>
                      </a:endParaRPr>
                    </a:p>
                  </a:txBody>
                  <a:tcPr marL="0" marR="0" marT="0" marB="0" anchor="ctr"/>
                </a:tc>
                <a:tc>
                  <a:txBody>
                    <a:bodyPr/>
                    <a:lstStyle/>
                    <a:p>
                      <a:pPr algn="l" fontAlgn="b"/>
                      <a:r>
                        <a:rPr lang="en-US" sz="500" u="none" strike="noStrike">
                          <a:effectLst/>
                        </a:rPr>
                        <a:t>Use "850" for the Purchase Order document. </a:t>
                      </a:r>
                      <a:endParaRPr lang="en-US" sz="500" b="0" i="0" u="none" strike="noStrike">
                        <a:effectLst/>
                        <a:latin typeface="Arial"/>
                      </a:endParaRPr>
                    </a:p>
                  </a:txBody>
                  <a:tcPr marL="0" marR="0" marT="0" marB="0" anchor="b"/>
                </a:tc>
                <a:tc>
                  <a:txBody>
                    <a:bodyPr/>
                    <a:lstStyle/>
                    <a:p>
                      <a:pPr algn="l" fontAlgn="b"/>
                      <a:endParaRPr lang="en-US" sz="500" b="0" i="0" u="none" strike="noStrike">
                        <a:effectLst/>
                        <a:latin typeface="Arial"/>
                      </a:endParaRPr>
                    </a:p>
                  </a:txBody>
                  <a:tcPr marL="0" marR="0" marT="0" marB="0" anchor="b"/>
                </a:tc>
                <a:tc>
                  <a:txBody>
                    <a:bodyPr/>
                    <a:lstStyle/>
                    <a:p>
                      <a:pPr algn="l" fontAlgn="b"/>
                      <a:endParaRPr lang="en-US" sz="500" b="0" i="0" u="none" strike="noStrike">
                        <a:effectLst/>
                        <a:latin typeface="Arial"/>
                      </a:endParaRPr>
                    </a:p>
                  </a:txBody>
                  <a:tcPr marL="0" marR="0" marT="0" marB="0" anchor="b"/>
                </a:tc>
              </a:tr>
              <a:tr h="156026">
                <a:tc>
                  <a:txBody>
                    <a:bodyPr/>
                    <a:lstStyle/>
                    <a:p>
                      <a:pPr algn="ctr" fontAlgn="ctr"/>
                      <a:r>
                        <a:rPr lang="en-US" sz="500" u="none" strike="noStrike">
                          <a:effectLst/>
                        </a:rPr>
                        <a:t>3</a:t>
                      </a:r>
                      <a:endParaRPr lang="en-US" sz="500" b="0" i="0" u="none" strike="noStrike">
                        <a:effectLst/>
                        <a:latin typeface="Arial"/>
                      </a:endParaRPr>
                    </a:p>
                  </a:txBody>
                  <a:tcPr marL="0" marR="0" marT="0" marB="0" anchor="ctr"/>
                </a:tc>
                <a:tc>
                  <a:txBody>
                    <a:bodyPr/>
                    <a:lstStyle/>
                    <a:p>
                      <a:pPr algn="l" fontAlgn="ctr"/>
                      <a:r>
                        <a:rPr lang="en-US" sz="500" u="none" strike="noStrike">
                          <a:effectLst/>
                        </a:rPr>
                        <a:t>Transaction Set Purpose</a:t>
                      </a:r>
                      <a:endParaRPr lang="en-US" sz="500" b="1" i="0" u="none" strike="noStrike">
                        <a:effectLst/>
                        <a:latin typeface="Arial"/>
                      </a:endParaRPr>
                    </a:p>
                  </a:txBody>
                  <a:tcPr marL="0" marR="0" marT="0" marB="0" anchor="ctr"/>
                </a:tc>
                <a:tc>
                  <a:txBody>
                    <a:bodyPr/>
                    <a:lstStyle/>
                    <a:p>
                      <a:pPr algn="l" fontAlgn="ctr"/>
                      <a:r>
                        <a:rPr lang="en-US" sz="500" u="none" strike="noStrike">
                          <a:effectLst/>
                        </a:rPr>
                        <a:t>Code Identifies purpose of transaction set.</a:t>
                      </a:r>
                      <a:endParaRPr lang="en-US" sz="500" b="0" i="0" u="none" strike="noStrike">
                        <a:effectLst/>
                        <a:latin typeface="Arial"/>
                      </a:endParaRPr>
                    </a:p>
                  </a:txBody>
                  <a:tcPr marL="0" marR="0" marT="0" marB="0" anchor="ctr"/>
                </a:tc>
                <a:tc>
                  <a:txBody>
                    <a:bodyPr/>
                    <a:lstStyle/>
                    <a:p>
                      <a:pPr algn="ctr" fontAlgn="ctr"/>
                      <a:r>
                        <a:rPr lang="en-US" sz="500" u="none" strike="noStrike">
                          <a:effectLst/>
                        </a:rPr>
                        <a:t>00</a:t>
                      </a:r>
                      <a:endParaRPr lang="en-US" sz="500" b="0" i="0" u="none" strike="noStrike">
                        <a:effectLst/>
                        <a:latin typeface="Arial"/>
                      </a:endParaRPr>
                    </a:p>
                  </a:txBody>
                  <a:tcPr marL="0" marR="0" marT="0" marB="0" anchor="ctr"/>
                </a:tc>
                <a:tc>
                  <a:txBody>
                    <a:bodyPr/>
                    <a:lstStyle/>
                    <a:p>
                      <a:pPr algn="ctr" fontAlgn="ctr"/>
                      <a:r>
                        <a:rPr lang="en-US" sz="500" u="none" strike="noStrike">
                          <a:effectLst/>
                        </a:rPr>
                        <a:t>R</a:t>
                      </a:r>
                      <a:endParaRPr lang="en-US" sz="500" b="0" i="0" u="none" strike="noStrike">
                        <a:effectLst/>
                        <a:latin typeface="Arial"/>
                      </a:endParaRPr>
                    </a:p>
                  </a:txBody>
                  <a:tcPr marL="0" marR="0" marT="0" marB="0" anchor="ctr"/>
                </a:tc>
                <a:tc>
                  <a:txBody>
                    <a:bodyPr/>
                    <a:lstStyle/>
                    <a:p>
                      <a:pPr algn="ctr" fontAlgn="ctr"/>
                      <a:r>
                        <a:rPr lang="en-US" sz="500" u="none" strike="noStrike">
                          <a:effectLst/>
                        </a:rPr>
                        <a:t>ID</a:t>
                      </a:r>
                      <a:endParaRPr lang="en-US" sz="500" b="0" i="0" u="none" strike="noStrike">
                        <a:effectLst/>
                        <a:latin typeface="Arial"/>
                      </a:endParaRPr>
                    </a:p>
                  </a:txBody>
                  <a:tcPr marL="0" marR="0" marT="0" marB="0" anchor="ctr"/>
                </a:tc>
                <a:tc>
                  <a:txBody>
                    <a:bodyPr/>
                    <a:lstStyle/>
                    <a:p>
                      <a:pPr algn="ctr" fontAlgn="ctr"/>
                      <a:r>
                        <a:rPr lang="en-US" sz="500" u="none" strike="noStrike">
                          <a:effectLst/>
                        </a:rPr>
                        <a:t>2/2</a:t>
                      </a:r>
                      <a:endParaRPr lang="en-US" sz="500" b="0" i="0" u="none" strike="noStrike">
                        <a:effectLst/>
                        <a:latin typeface="Arial"/>
                      </a:endParaRPr>
                    </a:p>
                  </a:txBody>
                  <a:tcPr marL="0" marR="0" marT="0" marB="0" anchor="ctr"/>
                </a:tc>
                <a:tc>
                  <a:txBody>
                    <a:bodyPr/>
                    <a:lstStyle/>
                    <a:p>
                      <a:pPr algn="l" fontAlgn="ctr"/>
                      <a:r>
                        <a:rPr lang="en-US" sz="500" u="none" strike="noStrike">
                          <a:effectLst/>
                        </a:rPr>
                        <a:t>Valid Codes:  Original=00, Duplicate=07, Proposed=16, 22= Information Copy.</a:t>
                      </a:r>
                      <a:endParaRPr lang="en-US" sz="500" b="1" i="0" u="none" strike="noStrike">
                        <a:effectLst/>
                        <a:latin typeface="Arial"/>
                      </a:endParaRPr>
                    </a:p>
                  </a:txBody>
                  <a:tcPr marL="0" marR="0" marT="0" marB="0" anchor="ctr"/>
                </a:tc>
                <a:tc>
                  <a:txBody>
                    <a:bodyPr/>
                    <a:lstStyle/>
                    <a:p>
                      <a:pPr algn="l" fontAlgn="b"/>
                      <a:endParaRPr lang="en-US" sz="500" b="0" i="0" u="none" strike="noStrike">
                        <a:effectLst/>
                        <a:latin typeface="Arial"/>
                      </a:endParaRPr>
                    </a:p>
                  </a:txBody>
                  <a:tcPr marL="0" marR="0" marT="0" marB="0" anchor="b"/>
                </a:tc>
                <a:tc>
                  <a:txBody>
                    <a:bodyPr/>
                    <a:lstStyle/>
                    <a:p>
                      <a:pPr algn="l" fontAlgn="b"/>
                      <a:endParaRPr lang="en-US" sz="500" b="0" i="0" u="none" strike="noStrike">
                        <a:effectLst/>
                        <a:latin typeface="Arial"/>
                      </a:endParaRPr>
                    </a:p>
                  </a:txBody>
                  <a:tcPr marL="0" marR="0" marT="0" marB="0" anchor="b"/>
                </a:tc>
              </a:tr>
              <a:tr h="78013">
                <a:tc>
                  <a:txBody>
                    <a:bodyPr/>
                    <a:lstStyle/>
                    <a:p>
                      <a:pPr algn="ctr" fontAlgn="ctr"/>
                      <a:r>
                        <a:rPr lang="en-US" sz="500" u="none" strike="noStrike">
                          <a:effectLst/>
                        </a:rPr>
                        <a:t>4</a:t>
                      </a:r>
                      <a:endParaRPr lang="en-US" sz="500" b="0" i="0" u="none" strike="noStrike">
                        <a:effectLst/>
                        <a:latin typeface="Arial"/>
                      </a:endParaRPr>
                    </a:p>
                  </a:txBody>
                  <a:tcPr marL="0" marR="0" marT="0" marB="0" anchor="ctr"/>
                </a:tc>
                <a:tc>
                  <a:txBody>
                    <a:bodyPr/>
                    <a:lstStyle/>
                    <a:p>
                      <a:pPr algn="l" fontAlgn="ctr"/>
                      <a:r>
                        <a:rPr lang="en-US" sz="500" u="none" strike="noStrike">
                          <a:effectLst/>
                        </a:rPr>
                        <a:t>Version Number</a:t>
                      </a:r>
                      <a:endParaRPr lang="en-US" sz="500" b="1" i="0" u="none" strike="noStrike">
                        <a:effectLst/>
                        <a:latin typeface="Arial"/>
                      </a:endParaRPr>
                    </a:p>
                  </a:txBody>
                  <a:tcPr marL="0" marR="0" marT="0" marB="0" anchor="ctr"/>
                </a:tc>
                <a:tc>
                  <a:txBody>
                    <a:bodyPr/>
                    <a:lstStyle/>
                    <a:p>
                      <a:pPr algn="l" fontAlgn="ctr"/>
                      <a:r>
                        <a:rPr lang="en-US" sz="500" u="none" strike="noStrike">
                          <a:effectLst/>
                        </a:rPr>
                        <a:t>Version of the Embellished Activewear Standards.</a:t>
                      </a:r>
                      <a:endParaRPr lang="en-US" sz="500" b="0" i="0" u="none" strike="noStrike">
                        <a:effectLst/>
                        <a:latin typeface="Arial"/>
                      </a:endParaRPr>
                    </a:p>
                  </a:txBody>
                  <a:tcPr marL="0" marR="0" marT="0" marB="0" anchor="ctr"/>
                </a:tc>
                <a:tc>
                  <a:txBody>
                    <a:bodyPr/>
                    <a:lstStyle/>
                    <a:p>
                      <a:pPr algn="ctr" fontAlgn="ctr"/>
                      <a:r>
                        <a:rPr lang="en-US" sz="500" u="none" strike="noStrike">
                          <a:effectLst/>
                        </a:rPr>
                        <a:t>1.0</a:t>
                      </a:r>
                      <a:endParaRPr lang="en-US" sz="500" b="0" i="0" u="none" strike="noStrike">
                        <a:effectLst/>
                        <a:latin typeface="Arial"/>
                      </a:endParaRPr>
                    </a:p>
                  </a:txBody>
                  <a:tcPr marL="0" marR="0" marT="0" marB="0" anchor="ctr"/>
                </a:tc>
                <a:tc>
                  <a:txBody>
                    <a:bodyPr/>
                    <a:lstStyle/>
                    <a:p>
                      <a:pPr algn="ctr" fontAlgn="ctr"/>
                      <a:r>
                        <a:rPr lang="en-US" sz="500" u="none" strike="noStrike">
                          <a:effectLst/>
                        </a:rPr>
                        <a:t>R</a:t>
                      </a:r>
                      <a:endParaRPr lang="en-US" sz="500" b="0" i="0" u="none" strike="noStrike">
                        <a:effectLst/>
                        <a:latin typeface="Arial"/>
                      </a:endParaRPr>
                    </a:p>
                  </a:txBody>
                  <a:tcPr marL="0" marR="0" marT="0" marB="0" anchor="ctr"/>
                </a:tc>
                <a:tc>
                  <a:txBody>
                    <a:bodyPr/>
                    <a:lstStyle/>
                    <a:p>
                      <a:pPr algn="ctr" fontAlgn="ctr"/>
                      <a:r>
                        <a:rPr lang="en-US" sz="500" u="none" strike="noStrike">
                          <a:effectLst/>
                        </a:rPr>
                        <a:t>AN</a:t>
                      </a:r>
                      <a:endParaRPr lang="en-US" sz="500" b="0" i="0" u="none" strike="noStrike">
                        <a:effectLst/>
                        <a:latin typeface="Arial"/>
                      </a:endParaRPr>
                    </a:p>
                  </a:txBody>
                  <a:tcPr marL="0" marR="0" marT="0" marB="0" anchor="ctr"/>
                </a:tc>
                <a:tc>
                  <a:txBody>
                    <a:bodyPr/>
                    <a:lstStyle/>
                    <a:p>
                      <a:pPr algn="ctr" fontAlgn="ctr"/>
                      <a:r>
                        <a:rPr lang="en-US" sz="500" u="none" strike="noStrike">
                          <a:effectLst/>
                        </a:rPr>
                        <a:t>3/3</a:t>
                      </a:r>
                      <a:endParaRPr lang="en-US" sz="500" b="0" i="0" u="none" strike="noStrike">
                        <a:effectLst/>
                        <a:latin typeface="Arial"/>
                      </a:endParaRPr>
                    </a:p>
                  </a:txBody>
                  <a:tcPr marL="0" marR="0" marT="0" marB="0" anchor="ctr"/>
                </a:tc>
                <a:tc>
                  <a:txBody>
                    <a:bodyPr/>
                    <a:lstStyle/>
                    <a:p>
                      <a:pPr algn="l" fontAlgn="b"/>
                      <a:r>
                        <a:rPr lang="en-US" sz="500" u="none" strike="noStrike">
                          <a:effectLst/>
                        </a:rPr>
                        <a:t>This is version 1.0</a:t>
                      </a:r>
                      <a:endParaRPr lang="en-US" sz="500" b="0" i="0" u="none" strike="noStrike">
                        <a:effectLst/>
                        <a:latin typeface="Arial"/>
                      </a:endParaRPr>
                    </a:p>
                  </a:txBody>
                  <a:tcPr marL="0" marR="0" marT="0" marB="0" anchor="b"/>
                </a:tc>
                <a:tc>
                  <a:txBody>
                    <a:bodyPr/>
                    <a:lstStyle/>
                    <a:p>
                      <a:pPr algn="l" fontAlgn="b"/>
                      <a:endParaRPr lang="en-US" sz="500" b="0" i="0" u="none" strike="noStrike">
                        <a:effectLst/>
                        <a:latin typeface="Arial"/>
                      </a:endParaRPr>
                    </a:p>
                  </a:txBody>
                  <a:tcPr marL="0" marR="0" marT="0" marB="0" anchor="b"/>
                </a:tc>
                <a:tc>
                  <a:txBody>
                    <a:bodyPr/>
                    <a:lstStyle/>
                    <a:p>
                      <a:pPr algn="l" fontAlgn="b"/>
                      <a:endParaRPr lang="en-US" sz="500" b="0" i="0" u="none" strike="noStrike">
                        <a:effectLst/>
                        <a:latin typeface="Arial"/>
                      </a:endParaRPr>
                    </a:p>
                  </a:txBody>
                  <a:tcPr marL="0" marR="0" marT="0" marB="0" anchor="b"/>
                </a:tc>
              </a:tr>
              <a:tr h="234039">
                <a:tc>
                  <a:txBody>
                    <a:bodyPr/>
                    <a:lstStyle/>
                    <a:p>
                      <a:pPr algn="ctr" fontAlgn="ctr"/>
                      <a:r>
                        <a:rPr lang="en-US" sz="500" u="none" strike="noStrike">
                          <a:effectLst/>
                        </a:rPr>
                        <a:t>5</a:t>
                      </a:r>
                      <a:endParaRPr lang="en-US" sz="500" b="0" i="0" u="none" strike="noStrike">
                        <a:effectLst/>
                        <a:latin typeface="Arial"/>
                      </a:endParaRPr>
                    </a:p>
                  </a:txBody>
                  <a:tcPr marL="0" marR="0" marT="0" marB="0" anchor="ctr"/>
                </a:tc>
                <a:tc>
                  <a:txBody>
                    <a:bodyPr/>
                    <a:lstStyle/>
                    <a:p>
                      <a:pPr algn="l" fontAlgn="ctr"/>
                      <a:r>
                        <a:rPr lang="en-US" sz="500" u="none" strike="noStrike">
                          <a:effectLst/>
                        </a:rPr>
                        <a:t>Purchase Order Type Code</a:t>
                      </a:r>
                      <a:endParaRPr lang="en-US" sz="500" b="1" i="0" u="none" strike="noStrike">
                        <a:effectLst/>
                        <a:latin typeface="Arial"/>
                      </a:endParaRPr>
                    </a:p>
                  </a:txBody>
                  <a:tcPr marL="0" marR="0" marT="0" marB="0" anchor="ctr"/>
                </a:tc>
                <a:tc>
                  <a:txBody>
                    <a:bodyPr/>
                    <a:lstStyle/>
                    <a:p>
                      <a:pPr algn="l" fontAlgn="ctr"/>
                      <a:r>
                        <a:rPr lang="en-US" sz="500" u="none" strike="noStrike">
                          <a:effectLst/>
                        </a:rPr>
                        <a:t>Code specifying the type of Purchase Order.</a:t>
                      </a:r>
                      <a:endParaRPr lang="en-US" sz="500" b="0" i="0" u="none" strike="noStrike">
                        <a:effectLst/>
                        <a:latin typeface="Arial"/>
                      </a:endParaRPr>
                    </a:p>
                  </a:txBody>
                  <a:tcPr marL="0" marR="0" marT="0" marB="0" anchor="ctr"/>
                </a:tc>
                <a:tc>
                  <a:txBody>
                    <a:bodyPr/>
                    <a:lstStyle/>
                    <a:p>
                      <a:pPr algn="ctr" fontAlgn="ctr"/>
                      <a:r>
                        <a:rPr lang="en-US" sz="500" u="none" strike="noStrike">
                          <a:effectLst/>
                        </a:rPr>
                        <a:t>SA</a:t>
                      </a:r>
                      <a:endParaRPr lang="en-US" sz="500" b="0" i="0" u="none" strike="noStrike">
                        <a:effectLst/>
                        <a:latin typeface="Arial"/>
                      </a:endParaRPr>
                    </a:p>
                  </a:txBody>
                  <a:tcPr marL="0" marR="0" marT="0" marB="0" anchor="ctr"/>
                </a:tc>
                <a:tc>
                  <a:txBody>
                    <a:bodyPr/>
                    <a:lstStyle/>
                    <a:p>
                      <a:pPr algn="ctr" fontAlgn="ctr"/>
                      <a:r>
                        <a:rPr lang="en-US" sz="500" u="none" strike="noStrike">
                          <a:effectLst/>
                        </a:rPr>
                        <a:t>R</a:t>
                      </a:r>
                      <a:endParaRPr lang="en-US" sz="500" b="0" i="0" u="none" strike="noStrike">
                        <a:effectLst/>
                        <a:latin typeface="Arial"/>
                      </a:endParaRPr>
                    </a:p>
                  </a:txBody>
                  <a:tcPr marL="0" marR="0" marT="0" marB="0" anchor="ctr"/>
                </a:tc>
                <a:tc>
                  <a:txBody>
                    <a:bodyPr/>
                    <a:lstStyle/>
                    <a:p>
                      <a:pPr algn="ctr" fontAlgn="ctr"/>
                      <a:r>
                        <a:rPr lang="en-US" sz="500" u="none" strike="noStrike">
                          <a:effectLst/>
                        </a:rPr>
                        <a:t>ID</a:t>
                      </a:r>
                      <a:endParaRPr lang="en-US" sz="500" b="0" i="0" u="none" strike="noStrike">
                        <a:effectLst/>
                        <a:latin typeface="Arial"/>
                      </a:endParaRPr>
                    </a:p>
                  </a:txBody>
                  <a:tcPr marL="0" marR="0" marT="0" marB="0" anchor="ctr"/>
                </a:tc>
                <a:tc>
                  <a:txBody>
                    <a:bodyPr/>
                    <a:lstStyle/>
                    <a:p>
                      <a:pPr algn="ctr" fontAlgn="ctr"/>
                      <a:r>
                        <a:rPr lang="en-US" sz="500" u="none" strike="noStrike">
                          <a:effectLst/>
                        </a:rPr>
                        <a:t>2/2</a:t>
                      </a:r>
                      <a:endParaRPr lang="en-US" sz="500" b="0" i="0" u="none" strike="noStrike">
                        <a:effectLst/>
                        <a:latin typeface="Arial"/>
                      </a:endParaRPr>
                    </a:p>
                  </a:txBody>
                  <a:tcPr marL="0" marR="0" marT="0" marB="0" anchor="ctr"/>
                </a:tc>
                <a:tc>
                  <a:txBody>
                    <a:bodyPr/>
                    <a:lstStyle/>
                    <a:p>
                      <a:pPr algn="l" fontAlgn="ctr"/>
                      <a:r>
                        <a:rPr lang="en-US" sz="500" u="none" strike="noStrike">
                          <a:effectLst/>
                        </a:rPr>
                        <a:t>Valid Codes:  Stand Alone Order = SA, Blanket Order (Quantity Firm) = BK, Release or Delivery Order (Used in conjunction with a Blanket Order) = RL.</a:t>
                      </a:r>
                      <a:endParaRPr lang="en-US" sz="500" b="1" i="0" u="none" strike="noStrike">
                        <a:effectLst/>
                        <a:latin typeface="Arial"/>
                      </a:endParaRPr>
                    </a:p>
                  </a:txBody>
                  <a:tcPr marL="0" marR="0" marT="0" marB="0" anchor="ctr"/>
                </a:tc>
                <a:tc>
                  <a:txBody>
                    <a:bodyPr/>
                    <a:lstStyle/>
                    <a:p>
                      <a:pPr algn="l" fontAlgn="b"/>
                      <a:endParaRPr lang="en-US" sz="500" b="0" i="0" u="none" strike="noStrike">
                        <a:effectLst/>
                        <a:latin typeface="Arial"/>
                      </a:endParaRPr>
                    </a:p>
                  </a:txBody>
                  <a:tcPr marL="0" marR="0" marT="0" marB="0" anchor="b"/>
                </a:tc>
                <a:tc>
                  <a:txBody>
                    <a:bodyPr/>
                    <a:lstStyle/>
                    <a:p>
                      <a:pPr algn="l" fontAlgn="b"/>
                      <a:endParaRPr lang="en-US" sz="500" b="0" i="0" u="none" strike="noStrike">
                        <a:effectLst/>
                        <a:latin typeface="Arial"/>
                      </a:endParaRPr>
                    </a:p>
                  </a:txBody>
                  <a:tcPr marL="0" marR="0" marT="0" marB="0" anchor="b"/>
                </a:tc>
              </a:tr>
              <a:tr h="156026">
                <a:tc>
                  <a:txBody>
                    <a:bodyPr/>
                    <a:lstStyle/>
                    <a:p>
                      <a:pPr algn="ctr" fontAlgn="ctr"/>
                      <a:r>
                        <a:rPr lang="en-US" sz="500" u="none" strike="noStrike">
                          <a:effectLst/>
                        </a:rPr>
                        <a:t>6</a:t>
                      </a:r>
                      <a:endParaRPr lang="en-US" sz="500" b="0" i="0" u="none" strike="noStrike">
                        <a:effectLst/>
                        <a:latin typeface="Arial"/>
                      </a:endParaRPr>
                    </a:p>
                  </a:txBody>
                  <a:tcPr marL="0" marR="0" marT="0" marB="0" anchor="ctr"/>
                </a:tc>
                <a:tc>
                  <a:txBody>
                    <a:bodyPr/>
                    <a:lstStyle/>
                    <a:p>
                      <a:pPr algn="l" fontAlgn="ctr"/>
                      <a:r>
                        <a:rPr lang="en-US" sz="500" u="none" strike="noStrike">
                          <a:effectLst/>
                        </a:rPr>
                        <a:t>Purchase Order Number</a:t>
                      </a:r>
                      <a:endParaRPr lang="en-US" sz="500" b="1" i="0" u="none" strike="noStrike">
                        <a:effectLst/>
                        <a:latin typeface="Arial"/>
                      </a:endParaRPr>
                    </a:p>
                  </a:txBody>
                  <a:tcPr marL="0" marR="0" marT="0" marB="0" anchor="ctr"/>
                </a:tc>
                <a:tc>
                  <a:txBody>
                    <a:bodyPr/>
                    <a:lstStyle/>
                    <a:p>
                      <a:pPr algn="l" fontAlgn="ctr"/>
                      <a:r>
                        <a:rPr lang="en-US" sz="500" u="none" strike="noStrike">
                          <a:effectLst/>
                        </a:rPr>
                        <a:t>Identifying number for the Purchase Order assigned by the Purchaser (Buyer/Distributor).</a:t>
                      </a:r>
                      <a:endParaRPr lang="en-US" sz="500" b="0" i="0" u="none" strike="noStrike">
                        <a:effectLst/>
                        <a:latin typeface="Arial"/>
                      </a:endParaRPr>
                    </a:p>
                  </a:txBody>
                  <a:tcPr marL="0" marR="0" marT="0" marB="0" anchor="ctr"/>
                </a:tc>
                <a:tc>
                  <a:txBody>
                    <a:bodyPr/>
                    <a:lstStyle/>
                    <a:p>
                      <a:pPr algn="ctr" fontAlgn="ctr"/>
                      <a:r>
                        <a:rPr lang="en-US" sz="500" u="none" strike="noStrike">
                          <a:effectLst/>
                        </a:rPr>
                        <a:t>C0020287</a:t>
                      </a:r>
                      <a:endParaRPr lang="en-US" sz="500" b="0" i="0" u="none" strike="noStrike">
                        <a:effectLst/>
                        <a:latin typeface="Arial"/>
                      </a:endParaRPr>
                    </a:p>
                  </a:txBody>
                  <a:tcPr marL="0" marR="0" marT="0" marB="0" anchor="ctr"/>
                </a:tc>
                <a:tc>
                  <a:txBody>
                    <a:bodyPr/>
                    <a:lstStyle/>
                    <a:p>
                      <a:pPr algn="ctr" fontAlgn="ctr"/>
                      <a:r>
                        <a:rPr lang="en-US" sz="500" u="none" strike="noStrike">
                          <a:effectLst/>
                        </a:rPr>
                        <a:t>R</a:t>
                      </a:r>
                      <a:endParaRPr lang="en-US" sz="500" b="0" i="0" u="none" strike="noStrike">
                        <a:effectLst/>
                        <a:latin typeface="Arial"/>
                      </a:endParaRPr>
                    </a:p>
                  </a:txBody>
                  <a:tcPr marL="0" marR="0" marT="0" marB="0" anchor="ctr"/>
                </a:tc>
                <a:tc>
                  <a:txBody>
                    <a:bodyPr/>
                    <a:lstStyle/>
                    <a:p>
                      <a:pPr algn="ctr" fontAlgn="ctr"/>
                      <a:r>
                        <a:rPr lang="en-US" sz="500" u="none" strike="noStrike">
                          <a:effectLst/>
                        </a:rPr>
                        <a:t>AN</a:t>
                      </a:r>
                      <a:endParaRPr lang="en-US" sz="500" b="0" i="0" u="none" strike="noStrike">
                        <a:effectLst/>
                        <a:latin typeface="Arial"/>
                      </a:endParaRPr>
                    </a:p>
                  </a:txBody>
                  <a:tcPr marL="0" marR="0" marT="0" marB="0" anchor="ctr"/>
                </a:tc>
                <a:tc>
                  <a:txBody>
                    <a:bodyPr/>
                    <a:lstStyle/>
                    <a:p>
                      <a:pPr algn="ctr" fontAlgn="ctr"/>
                      <a:r>
                        <a:rPr lang="en-US" sz="500" u="none" strike="noStrike">
                          <a:effectLst/>
                        </a:rPr>
                        <a:t>1/22</a:t>
                      </a:r>
                      <a:endParaRPr lang="en-US" sz="500" b="0" i="0" u="none" strike="noStrike">
                        <a:effectLst/>
                        <a:latin typeface="Arial"/>
                      </a:endParaRPr>
                    </a:p>
                  </a:txBody>
                  <a:tcPr marL="0" marR="0" marT="0" marB="0" anchor="ctr"/>
                </a:tc>
                <a:tc>
                  <a:txBody>
                    <a:bodyPr/>
                    <a:lstStyle/>
                    <a:p>
                      <a:pPr algn="l" fontAlgn="b"/>
                      <a:r>
                        <a:rPr lang="en-US" sz="500" u="none" strike="noStrike">
                          <a:effectLst/>
                        </a:rPr>
                        <a:t> </a:t>
                      </a:r>
                      <a:endParaRPr lang="en-US" sz="500" b="0" i="0" u="none" strike="noStrike">
                        <a:effectLst/>
                        <a:latin typeface="Arial"/>
                      </a:endParaRPr>
                    </a:p>
                  </a:txBody>
                  <a:tcPr marL="0" marR="0" marT="0" marB="0" anchor="b"/>
                </a:tc>
                <a:tc>
                  <a:txBody>
                    <a:bodyPr/>
                    <a:lstStyle/>
                    <a:p>
                      <a:pPr algn="l" fontAlgn="b"/>
                      <a:endParaRPr lang="en-US" sz="500" b="0" i="0" u="none" strike="noStrike">
                        <a:effectLst/>
                        <a:latin typeface="Arial"/>
                      </a:endParaRPr>
                    </a:p>
                  </a:txBody>
                  <a:tcPr marL="0" marR="0" marT="0" marB="0" anchor="b"/>
                </a:tc>
                <a:tc>
                  <a:txBody>
                    <a:bodyPr/>
                    <a:lstStyle/>
                    <a:p>
                      <a:pPr algn="l" fontAlgn="b"/>
                      <a:endParaRPr lang="en-US" sz="500" b="0" i="0" u="none" strike="noStrike">
                        <a:effectLst/>
                        <a:latin typeface="Arial"/>
                      </a:endParaRPr>
                    </a:p>
                  </a:txBody>
                  <a:tcPr marL="0" marR="0" marT="0" marB="0" anchor="b"/>
                </a:tc>
              </a:tr>
              <a:tr h="156026">
                <a:tc>
                  <a:txBody>
                    <a:bodyPr/>
                    <a:lstStyle/>
                    <a:p>
                      <a:pPr algn="ctr" fontAlgn="ctr"/>
                      <a:r>
                        <a:rPr lang="en-US" sz="500" u="none" strike="noStrike">
                          <a:effectLst/>
                        </a:rPr>
                        <a:t>7</a:t>
                      </a:r>
                      <a:endParaRPr lang="en-US" sz="500" b="0" i="0" u="none" strike="noStrike">
                        <a:effectLst/>
                        <a:latin typeface="Arial"/>
                      </a:endParaRPr>
                    </a:p>
                  </a:txBody>
                  <a:tcPr marL="0" marR="0" marT="0" marB="0" anchor="ctr"/>
                </a:tc>
                <a:tc>
                  <a:txBody>
                    <a:bodyPr/>
                    <a:lstStyle/>
                    <a:p>
                      <a:pPr algn="l" fontAlgn="ctr"/>
                      <a:r>
                        <a:rPr lang="en-US" sz="500" u="none" strike="noStrike">
                          <a:effectLst/>
                        </a:rPr>
                        <a:t>Release Number</a:t>
                      </a:r>
                      <a:endParaRPr lang="en-US" sz="500" b="1" i="0" u="none" strike="noStrike">
                        <a:effectLst/>
                        <a:latin typeface="Arial"/>
                      </a:endParaRPr>
                    </a:p>
                  </a:txBody>
                  <a:tcPr marL="0" marR="0" marT="0" marB="0" anchor="ctr"/>
                </a:tc>
                <a:tc>
                  <a:txBody>
                    <a:bodyPr/>
                    <a:lstStyle/>
                    <a:p>
                      <a:pPr algn="l" fontAlgn="ctr"/>
                      <a:r>
                        <a:rPr lang="en-US" sz="500" u="none" strike="noStrike">
                          <a:effectLst/>
                        </a:rPr>
                        <a:t>Number identifying a release against a Purchase Order previously placed by the Purchaser (Buyer/Distributor).</a:t>
                      </a:r>
                      <a:endParaRPr lang="en-US" sz="500" b="0" i="0" u="none" strike="noStrike">
                        <a:effectLst/>
                        <a:latin typeface="Arial"/>
                      </a:endParaRPr>
                    </a:p>
                  </a:txBody>
                  <a:tcPr marL="0" marR="0" marT="0" marB="0" anchor="ctr"/>
                </a:tc>
                <a:tc>
                  <a:txBody>
                    <a:bodyPr/>
                    <a:lstStyle/>
                    <a:p>
                      <a:pPr algn="ctr" fontAlgn="ctr"/>
                      <a:r>
                        <a:rPr lang="en-US" sz="500" u="none" strike="noStrike">
                          <a:effectLst/>
                        </a:rPr>
                        <a:t>10</a:t>
                      </a:r>
                      <a:endParaRPr lang="en-US" sz="500" b="0" i="0" u="none" strike="noStrike">
                        <a:effectLst/>
                        <a:latin typeface="Arial"/>
                      </a:endParaRPr>
                    </a:p>
                  </a:txBody>
                  <a:tcPr marL="0" marR="0" marT="0" marB="0" anchor="ctr"/>
                </a:tc>
                <a:tc>
                  <a:txBody>
                    <a:bodyPr/>
                    <a:lstStyle/>
                    <a:p>
                      <a:pPr algn="ctr" fontAlgn="ctr"/>
                      <a:r>
                        <a:rPr lang="en-US" sz="500" u="none" strike="noStrike">
                          <a:effectLst/>
                        </a:rPr>
                        <a:t>O</a:t>
                      </a:r>
                      <a:endParaRPr lang="en-US" sz="500" b="0" i="0" u="none" strike="noStrike">
                        <a:effectLst/>
                        <a:latin typeface="Arial"/>
                      </a:endParaRPr>
                    </a:p>
                  </a:txBody>
                  <a:tcPr marL="0" marR="0" marT="0" marB="0" anchor="ctr"/>
                </a:tc>
                <a:tc>
                  <a:txBody>
                    <a:bodyPr/>
                    <a:lstStyle/>
                    <a:p>
                      <a:pPr algn="ctr" fontAlgn="ctr"/>
                      <a:r>
                        <a:rPr lang="en-US" sz="500" u="none" strike="noStrike">
                          <a:effectLst/>
                        </a:rPr>
                        <a:t>AN</a:t>
                      </a:r>
                      <a:endParaRPr lang="en-US" sz="500" b="0" i="0" u="none" strike="noStrike">
                        <a:effectLst/>
                        <a:latin typeface="Arial"/>
                      </a:endParaRPr>
                    </a:p>
                  </a:txBody>
                  <a:tcPr marL="0" marR="0" marT="0" marB="0" anchor="ctr"/>
                </a:tc>
                <a:tc>
                  <a:txBody>
                    <a:bodyPr/>
                    <a:lstStyle/>
                    <a:p>
                      <a:pPr algn="ctr" fontAlgn="ctr"/>
                      <a:r>
                        <a:rPr lang="en-US" sz="500" u="none" strike="noStrike">
                          <a:effectLst/>
                        </a:rPr>
                        <a:t>1/30</a:t>
                      </a:r>
                      <a:endParaRPr lang="en-US" sz="500" b="0" i="0" u="none" strike="noStrike">
                        <a:effectLst/>
                        <a:latin typeface="Arial"/>
                      </a:endParaRPr>
                    </a:p>
                  </a:txBody>
                  <a:tcPr marL="0" marR="0" marT="0" marB="0" anchor="ctr"/>
                </a:tc>
                <a:tc>
                  <a:txBody>
                    <a:bodyPr/>
                    <a:lstStyle/>
                    <a:p>
                      <a:pPr algn="l" fontAlgn="b"/>
                      <a:r>
                        <a:rPr lang="en-US" sz="500" u="none" strike="noStrike">
                          <a:effectLst/>
                        </a:rPr>
                        <a:t> </a:t>
                      </a:r>
                      <a:endParaRPr lang="en-US" sz="500" b="0" i="0" u="none" strike="noStrike">
                        <a:effectLst/>
                        <a:latin typeface="Arial"/>
                      </a:endParaRPr>
                    </a:p>
                  </a:txBody>
                  <a:tcPr marL="0" marR="0" marT="0" marB="0" anchor="b"/>
                </a:tc>
                <a:tc>
                  <a:txBody>
                    <a:bodyPr/>
                    <a:lstStyle/>
                    <a:p>
                      <a:pPr algn="l" fontAlgn="b"/>
                      <a:endParaRPr lang="en-US" sz="500" b="0" i="0" u="none" strike="noStrike">
                        <a:effectLst/>
                        <a:latin typeface="Arial"/>
                      </a:endParaRPr>
                    </a:p>
                  </a:txBody>
                  <a:tcPr marL="0" marR="0" marT="0" marB="0" anchor="b"/>
                </a:tc>
                <a:tc>
                  <a:txBody>
                    <a:bodyPr/>
                    <a:lstStyle/>
                    <a:p>
                      <a:pPr algn="l" fontAlgn="b"/>
                      <a:endParaRPr lang="en-US" sz="500" b="0" i="0" u="none" strike="noStrike">
                        <a:effectLst/>
                        <a:latin typeface="Arial"/>
                      </a:endParaRPr>
                    </a:p>
                  </a:txBody>
                  <a:tcPr marL="0" marR="0" marT="0" marB="0" anchor="b"/>
                </a:tc>
              </a:tr>
              <a:tr h="156026">
                <a:tc>
                  <a:txBody>
                    <a:bodyPr/>
                    <a:lstStyle/>
                    <a:p>
                      <a:pPr algn="ctr" fontAlgn="ctr"/>
                      <a:r>
                        <a:rPr lang="en-US" sz="500" u="none" strike="noStrike">
                          <a:effectLst/>
                        </a:rPr>
                        <a:t>8</a:t>
                      </a:r>
                      <a:endParaRPr lang="en-US" sz="500" b="0" i="0" u="none" strike="noStrike">
                        <a:effectLst/>
                        <a:latin typeface="Arial"/>
                      </a:endParaRPr>
                    </a:p>
                  </a:txBody>
                  <a:tcPr marL="0" marR="0" marT="0" marB="0" anchor="ctr"/>
                </a:tc>
                <a:tc>
                  <a:txBody>
                    <a:bodyPr/>
                    <a:lstStyle/>
                    <a:p>
                      <a:pPr algn="l" fontAlgn="ctr"/>
                      <a:r>
                        <a:rPr lang="en-US" sz="500" u="none" strike="noStrike">
                          <a:effectLst/>
                        </a:rPr>
                        <a:t>PO Date</a:t>
                      </a:r>
                      <a:endParaRPr lang="en-US" sz="500" b="1" i="0" u="none" strike="noStrike">
                        <a:effectLst/>
                        <a:latin typeface="Arial"/>
                      </a:endParaRPr>
                    </a:p>
                  </a:txBody>
                  <a:tcPr marL="0" marR="0" marT="0" marB="0" anchor="ctr"/>
                </a:tc>
                <a:tc>
                  <a:txBody>
                    <a:bodyPr/>
                    <a:lstStyle/>
                    <a:p>
                      <a:pPr algn="l" fontAlgn="ctr"/>
                      <a:r>
                        <a:rPr lang="en-US" sz="500" u="none" strike="noStrike">
                          <a:effectLst/>
                        </a:rPr>
                        <a:t>Original purchase order date.  </a:t>
                      </a:r>
                      <a:endParaRPr lang="en-US" sz="500" b="0" i="0" u="none" strike="noStrike">
                        <a:effectLst/>
                        <a:latin typeface="Arial"/>
                      </a:endParaRPr>
                    </a:p>
                  </a:txBody>
                  <a:tcPr marL="0" marR="0" marT="0" marB="0" anchor="ctr"/>
                </a:tc>
                <a:tc>
                  <a:txBody>
                    <a:bodyPr/>
                    <a:lstStyle/>
                    <a:p>
                      <a:pPr algn="ctr" fontAlgn="ctr"/>
                      <a:r>
                        <a:rPr lang="en-US" sz="500" u="none" strike="noStrike">
                          <a:effectLst/>
                        </a:rPr>
                        <a:t>20020207</a:t>
                      </a:r>
                      <a:endParaRPr lang="en-US" sz="500" b="0" i="0" u="none" strike="noStrike">
                        <a:effectLst/>
                        <a:latin typeface="Arial"/>
                      </a:endParaRPr>
                    </a:p>
                  </a:txBody>
                  <a:tcPr marL="0" marR="0" marT="0" marB="0" anchor="ctr"/>
                </a:tc>
                <a:tc>
                  <a:txBody>
                    <a:bodyPr/>
                    <a:lstStyle/>
                    <a:p>
                      <a:pPr algn="ctr" fontAlgn="ctr"/>
                      <a:r>
                        <a:rPr lang="en-US" sz="500" u="none" strike="noStrike">
                          <a:effectLst/>
                        </a:rPr>
                        <a:t>R</a:t>
                      </a:r>
                      <a:endParaRPr lang="en-US" sz="500" b="0" i="0" u="none" strike="noStrike">
                        <a:effectLst/>
                        <a:latin typeface="Arial"/>
                      </a:endParaRPr>
                    </a:p>
                  </a:txBody>
                  <a:tcPr marL="0" marR="0" marT="0" marB="0" anchor="ctr"/>
                </a:tc>
                <a:tc>
                  <a:txBody>
                    <a:bodyPr/>
                    <a:lstStyle/>
                    <a:p>
                      <a:pPr algn="ctr" fontAlgn="ctr"/>
                      <a:r>
                        <a:rPr lang="en-US" sz="500" u="none" strike="noStrike">
                          <a:effectLst/>
                        </a:rPr>
                        <a:t>DT</a:t>
                      </a:r>
                      <a:endParaRPr lang="en-US" sz="500" b="0" i="0" u="none" strike="noStrike">
                        <a:effectLst/>
                        <a:latin typeface="Arial"/>
                      </a:endParaRPr>
                    </a:p>
                  </a:txBody>
                  <a:tcPr marL="0" marR="0" marT="0" marB="0" anchor="ctr"/>
                </a:tc>
                <a:tc>
                  <a:txBody>
                    <a:bodyPr/>
                    <a:lstStyle/>
                    <a:p>
                      <a:pPr algn="ctr" fontAlgn="ctr"/>
                      <a:r>
                        <a:rPr lang="en-US" sz="500" u="none" strike="noStrike">
                          <a:effectLst/>
                        </a:rPr>
                        <a:t>8/8</a:t>
                      </a:r>
                      <a:endParaRPr lang="en-US" sz="500" b="0" i="0" u="none" strike="noStrike">
                        <a:effectLst/>
                        <a:latin typeface="Arial"/>
                      </a:endParaRPr>
                    </a:p>
                  </a:txBody>
                  <a:tcPr marL="0" marR="0" marT="0" marB="0" anchor="ctr"/>
                </a:tc>
                <a:tc>
                  <a:txBody>
                    <a:bodyPr/>
                    <a:lstStyle/>
                    <a:p>
                      <a:pPr algn="l" fontAlgn="ctr"/>
                      <a:r>
                        <a:rPr lang="en-US" sz="500" u="none" strike="noStrike">
                          <a:effectLst/>
                        </a:rPr>
                        <a:t>CCYYMMDD.  This is not necessarily the date the PO is transmitted.</a:t>
                      </a:r>
                      <a:endParaRPr lang="en-US" sz="500" b="0" i="0" u="none" strike="noStrike">
                        <a:effectLst/>
                        <a:latin typeface="Arial"/>
                      </a:endParaRPr>
                    </a:p>
                  </a:txBody>
                  <a:tcPr marL="0" marR="0" marT="0" marB="0" anchor="ctr"/>
                </a:tc>
                <a:tc>
                  <a:txBody>
                    <a:bodyPr/>
                    <a:lstStyle/>
                    <a:p>
                      <a:pPr algn="l" fontAlgn="b"/>
                      <a:endParaRPr lang="en-US" sz="500" b="0" i="0" u="none" strike="noStrike">
                        <a:effectLst/>
                        <a:latin typeface="Arial"/>
                      </a:endParaRPr>
                    </a:p>
                  </a:txBody>
                  <a:tcPr marL="0" marR="0" marT="0" marB="0" anchor="b"/>
                </a:tc>
                <a:tc>
                  <a:txBody>
                    <a:bodyPr/>
                    <a:lstStyle/>
                    <a:p>
                      <a:pPr algn="l" fontAlgn="b"/>
                      <a:endParaRPr lang="en-US" sz="500" b="0" i="0" u="none" strike="noStrike">
                        <a:effectLst/>
                        <a:latin typeface="Arial"/>
                      </a:endParaRPr>
                    </a:p>
                  </a:txBody>
                  <a:tcPr marL="0" marR="0" marT="0" marB="0" anchor="b"/>
                </a:tc>
              </a:tr>
              <a:tr h="78013">
                <a:tc>
                  <a:txBody>
                    <a:bodyPr/>
                    <a:lstStyle/>
                    <a:p>
                      <a:pPr algn="ctr" fontAlgn="ctr"/>
                      <a:r>
                        <a:rPr lang="en-US" sz="500" u="none" strike="noStrike">
                          <a:effectLst/>
                        </a:rPr>
                        <a:t>9</a:t>
                      </a:r>
                      <a:endParaRPr lang="en-US" sz="500" b="0" i="0" u="none" strike="noStrike">
                        <a:effectLst/>
                        <a:latin typeface="Arial"/>
                      </a:endParaRPr>
                    </a:p>
                  </a:txBody>
                  <a:tcPr marL="0" marR="0" marT="0" marB="0" anchor="ctr"/>
                </a:tc>
                <a:tc>
                  <a:txBody>
                    <a:bodyPr/>
                    <a:lstStyle/>
                    <a:p>
                      <a:pPr algn="l" fontAlgn="ctr"/>
                      <a:r>
                        <a:rPr lang="en-US" sz="500" u="none" strike="noStrike">
                          <a:effectLst/>
                        </a:rPr>
                        <a:t>PO Time</a:t>
                      </a:r>
                      <a:endParaRPr lang="en-US" sz="500" b="1" i="0" u="none" strike="noStrike">
                        <a:effectLst/>
                        <a:latin typeface="Arial"/>
                      </a:endParaRPr>
                    </a:p>
                  </a:txBody>
                  <a:tcPr marL="0" marR="0" marT="0" marB="0" anchor="ctr"/>
                </a:tc>
                <a:tc>
                  <a:txBody>
                    <a:bodyPr/>
                    <a:lstStyle/>
                    <a:p>
                      <a:pPr algn="l" fontAlgn="ctr"/>
                      <a:r>
                        <a:rPr lang="en-US" sz="500" u="none" strike="noStrike">
                          <a:effectLst/>
                        </a:rPr>
                        <a:t>PO Creation Time.</a:t>
                      </a:r>
                      <a:endParaRPr lang="en-US" sz="500" b="0" i="0" u="none" strike="noStrike">
                        <a:effectLst/>
                        <a:latin typeface="Arial"/>
                      </a:endParaRPr>
                    </a:p>
                  </a:txBody>
                  <a:tcPr marL="0" marR="0" marT="0" marB="0" anchor="ctr"/>
                </a:tc>
                <a:tc>
                  <a:txBody>
                    <a:bodyPr/>
                    <a:lstStyle/>
                    <a:p>
                      <a:pPr algn="ctr" fontAlgn="ctr"/>
                      <a:r>
                        <a:rPr lang="en-US" sz="500" u="none" strike="noStrike">
                          <a:effectLst/>
                        </a:rPr>
                        <a:t>122325</a:t>
                      </a:r>
                      <a:endParaRPr lang="en-US" sz="500" b="0" i="0" u="none" strike="noStrike">
                        <a:effectLst/>
                        <a:latin typeface="Arial"/>
                      </a:endParaRPr>
                    </a:p>
                  </a:txBody>
                  <a:tcPr marL="0" marR="0" marT="0" marB="0" anchor="ctr"/>
                </a:tc>
                <a:tc>
                  <a:txBody>
                    <a:bodyPr/>
                    <a:lstStyle/>
                    <a:p>
                      <a:pPr algn="ctr" fontAlgn="ctr"/>
                      <a:r>
                        <a:rPr lang="en-US" sz="500" u="none" strike="noStrike">
                          <a:effectLst/>
                        </a:rPr>
                        <a:t>O</a:t>
                      </a:r>
                      <a:endParaRPr lang="en-US" sz="500" b="0" i="0" u="none" strike="noStrike">
                        <a:effectLst/>
                        <a:latin typeface="Arial"/>
                      </a:endParaRPr>
                    </a:p>
                  </a:txBody>
                  <a:tcPr marL="0" marR="0" marT="0" marB="0" anchor="ctr"/>
                </a:tc>
                <a:tc>
                  <a:txBody>
                    <a:bodyPr/>
                    <a:lstStyle/>
                    <a:p>
                      <a:pPr algn="ctr" fontAlgn="ctr"/>
                      <a:r>
                        <a:rPr lang="en-US" sz="500" u="none" strike="noStrike">
                          <a:effectLst/>
                        </a:rPr>
                        <a:t>TM</a:t>
                      </a:r>
                      <a:endParaRPr lang="en-US" sz="500" b="0" i="0" u="none" strike="noStrike">
                        <a:effectLst/>
                        <a:latin typeface="Arial"/>
                      </a:endParaRPr>
                    </a:p>
                  </a:txBody>
                  <a:tcPr marL="0" marR="0" marT="0" marB="0" anchor="ctr"/>
                </a:tc>
                <a:tc>
                  <a:txBody>
                    <a:bodyPr/>
                    <a:lstStyle/>
                    <a:p>
                      <a:pPr algn="ctr" fontAlgn="ctr"/>
                      <a:r>
                        <a:rPr lang="en-US" sz="500" u="none" strike="noStrike">
                          <a:effectLst/>
                        </a:rPr>
                        <a:t>6/6</a:t>
                      </a:r>
                      <a:endParaRPr lang="en-US" sz="500" b="0" i="0" u="none" strike="noStrike">
                        <a:effectLst/>
                        <a:latin typeface="Arial"/>
                      </a:endParaRPr>
                    </a:p>
                  </a:txBody>
                  <a:tcPr marL="0" marR="0" marT="0" marB="0" anchor="ctr"/>
                </a:tc>
                <a:tc>
                  <a:txBody>
                    <a:bodyPr/>
                    <a:lstStyle/>
                    <a:p>
                      <a:pPr algn="l" fontAlgn="ctr"/>
                      <a:r>
                        <a:rPr lang="en-US" sz="500" u="none" strike="noStrike">
                          <a:effectLst/>
                        </a:rPr>
                        <a:t>HHMMSS assumes a 24 hour clock - UTC</a:t>
                      </a:r>
                      <a:endParaRPr lang="en-US" sz="500" b="0" i="0" u="none" strike="noStrike">
                        <a:effectLst/>
                        <a:latin typeface="Arial"/>
                      </a:endParaRPr>
                    </a:p>
                  </a:txBody>
                  <a:tcPr marL="0" marR="0" marT="0" marB="0" anchor="ctr"/>
                </a:tc>
                <a:tc>
                  <a:txBody>
                    <a:bodyPr/>
                    <a:lstStyle/>
                    <a:p>
                      <a:pPr algn="l" fontAlgn="b"/>
                      <a:endParaRPr lang="en-US" sz="500" b="0" i="0" u="none" strike="noStrike">
                        <a:effectLst/>
                        <a:latin typeface="Arial"/>
                      </a:endParaRPr>
                    </a:p>
                  </a:txBody>
                  <a:tcPr marL="0" marR="0" marT="0" marB="0" anchor="b"/>
                </a:tc>
                <a:tc>
                  <a:txBody>
                    <a:bodyPr/>
                    <a:lstStyle/>
                    <a:p>
                      <a:pPr algn="l" fontAlgn="b"/>
                      <a:endParaRPr lang="en-US" sz="500" b="0" i="0" u="none" strike="noStrike">
                        <a:effectLst/>
                        <a:latin typeface="Arial"/>
                      </a:endParaRPr>
                    </a:p>
                  </a:txBody>
                  <a:tcPr marL="0" marR="0" marT="0" marB="0" anchor="b"/>
                </a:tc>
              </a:tr>
              <a:tr h="78013">
                <a:tc>
                  <a:txBody>
                    <a:bodyPr/>
                    <a:lstStyle/>
                    <a:p>
                      <a:pPr algn="ctr" fontAlgn="ctr"/>
                      <a:r>
                        <a:rPr lang="en-US" sz="500" u="none" strike="noStrike">
                          <a:effectLst/>
                        </a:rPr>
                        <a:t>10</a:t>
                      </a:r>
                      <a:endParaRPr lang="en-US" sz="500" b="0" i="0" u="none" strike="noStrike">
                        <a:effectLst/>
                        <a:latin typeface="Arial"/>
                      </a:endParaRPr>
                    </a:p>
                  </a:txBody>
                  <a:tcPr marL="0" marR="0" marT="0" marB="0" anchor="ctr"/>
                </a:tc>
                <a:tc>
                  <a:txBody>
                    <a:bodyPr/>
                    <a:lstStyle/>
                    <a:p>
                      <a:pPr algn="l" fontAlgn="ctr"/>
                      <a:r>
                        <a:rPr lang="en-US" sz="500" u="none" strike="noStrike">
                          <a:effectLst/>
                        </a:rPr>
                        <a:t>Contract Number</a:t>
                      </a:r>
                      <a:endParaRPr lang="en-US" sz="500" b="1" i="0" u="none" strike="noStrike">
                        <a:effectLst/>
                        <a:latin typeface="Arial"/>
                      </a:endParaRPr>
                    </a:p>
                  </a:txBody>
                  <a:tcPr marL="0" marR="0" marT="0" marB="0" anchor="ctr"/>
                </a:tc>
                <a:tc>
                  <a:txBody>
                    <a:bodyPr/>
                    <a:lstStyle/>
                    <a:p>
                      <a:pPr algn="l" fontAlgn="ctr"/>
                      <a:r>
                        <a:rPr lang="en-US" sz="500" u="none" strike="noStrike">
                          <a:effectLst/>
                        </a:rPr>
                        <a:t>Contract Number</a:t>
                      </a:r>
                      <a:endParaRPr lang="en-US" sz="500" b="0" i="0" u="none" strike="noStrike">
                        <a:effectLst/>
                        <a:latin typeface="Arial"/>
                      </a:endParaRPr>
                    </a:p>
                  </a:txBody>
                  <a:tcPr marL="0" marR="0" marT="0" marB="0" anchor="ctr"/>
                </a:tc>
                <a:tc>
                  <a:txBody>
                    <a:bodyPr/>
                    <a:lstStyle/>
                    <a:p>
                      <a:pPr algn="ctr" fontAlgn="ctr"/>
                      <a:r>
                        <a:rPr lang="en-US" sz="500" u="none" strike="noStrike">
                          <a:effectLst/>
                        </a:rPr>
                        <a:t>A123456</a:t>
                      </a:r>
                      <a:endParaRPr lang="en-US" sz="500" b="0" i="0" u="none" strike="noStrike">
                        <a:effectLst/>
                        <a:latin typeface="Arial"/>
                      </a:endParaRPr>
                    </a:p>
                  </a:txBody>
                  <a:tcPr marL="0" marR="0" marT="0" marB="0" anchor="ctr"/>
                </a:tc>
                <a:tc>
                  <a:txBody>
                    <a:bodyPr/>
                    <a:lstStyle/>
                    <a:p>
                      <a:pPr algn="ctr" fontAlgn="ctr"/>
                      <a:r>
                        <a:rPr lang="en-US" sz="500" u="none" strike="noStrike">
                          <a:effectLst/>
                        </a:rPr>
                        <a:t>O</a:t>
                      </a:r>
                      <a:endParaRPr lang="en-US" sz="500" b="0" i="0" u="none" strike="noStrike">
                        <a:effectLst/>
                        <a:latin typeface="Arial"/>
                      </a:endParaRPr>
                    </a:p>
                  </a:txBody>
                  <a:tcPr marL="0" marR="0" marT="0" marB="0" anchor="ctr"/>
                </a:tc>
                <a:tc>
                  <a:txBody>
                    <a:bodyPr/>
                    <a:lstStyle/>
                    <a:p>
                      <a:pPr algn="ctr" fontAlgn="ctr"/>
                      <a:r>
                        <a:rPr lang="en-US" sz="500" u="none" strike="noStrike">
                          <a:effectLst/>
                        </a:rPr>
                        <a:t>AN</a:t>
                      </a:r>
                      <a:endParaRPr lang="en-US" sz="500" b="0" i="0" u="none" strike="noStrike">
                        <a:effectLst/>
                        <a:latin typeface="Arial"/>
                      </a:endParaRPr>
                    </a:p>
                  </a:txBody>
                  <a:tcPr marL="0" marR="0" marT="0" marB="0" anchor="ctr"/>
                </a:tc>
                <a:tc>
                  <a:txBody>
                    <a:bodyPr/>
                    <a:lstStyle/>
                    <a:p>
                      <a:pPr algn="ctr" fontAlgn="ctr"/>
                      <a:r>
                        <a:rPr lang="en-US" sz="500" u="none" strike="noStrike">
                          <a:effectLst/>
                        </a:rPr>
                        <a:t>1/30</a:t>
                      </a:r>
                      <a:endParaRPr lang="en-US" sz="500" b="0" i="0" u="none" strike="noStrike">
                        <a:effectLst/>
                        <a:latin typeface="Arial"/>
                      </a:endParaRPr>
                    </a:p>
                  </a:txBody>
                  <a:tcPr marL="0" marR="0" marT="0" marB="0" anchor="ctr"/>
                </a:tc>
                <a:tc>
                  <a:txBody>
                    <a:bodyPr/>
                    <a:lstStyle/>
                    <a:p>
                      <a:pPr algn="l" fontAlgn="b"/>
                      <a:r>
                        <a:rPr lang="en-US" sz="500" u="none" strike="noStrike">
                          <a:effectLst/>
                        </a:rPr>
                        <a:t> </a:t>
                      </a:r>
                      <a:endParaRPr lang="en-US" sz="500" b="0" i="0" u="none" strike="noStrike">
                        <a:effectLst/>
                        <a:latin typeface="Arial"/>
                      </a:endParaRPr>
                    </a:p>
                  </a:txBody>
                  <a:tcPr marL="0" marR="0" marT="0" marB="0" anchor="b"/>
                </a:tc>
                <a:tc>
                  <a:txBody>
                    <a:bodyPr/>
                    <a:lstStyle/>
                    <a:p>
                      <a:pPr algn="l" fontAlgn="b"/>
                      <a:endParaRPr lang="en-US" sz="500" b="0" i="0" u="none" strike="noStrike">
                        <a:effectLst/>
                        <a:latin typeface="Arial"/>
                      </a:endParaRPr>
                    </a:p>
                  </a:txBody>
                  <a:tcPr marL="0" marR="0" marT="0" marB="0" anchor="b"/>
                </a:tc>
                <a:tc>
                  <a:txBody>
                    <a:bodyPr/>
                    <a:lstStyle/>
                    <a:p>
                      <a:pPr algn="l" fontAlgn="b"/>
                      <a:endParaRPr lang="en-US" sz="500" b="0" i="0" u="none" strike="noStrike">
                        <a:effectLst/>
                        <a:latin typeface="Arial"/>
                      </a:endParaRPr>
                    </a:p>
                  </a:txBody>
                  <a:tcPr marL="0" marR="0" marT="0" marB="0" anchor="b"/>
                </a:tc>
              </a:tr>
              <a:tr h="234039">
                <a:tc>
                  <a:txBody>
                    <a:bodyPr/>
                    <a:lstStyle/>
                    <a:p>
                      <a:pPr algn="ctr" fontAlgn="ctr"/>
                      <a:r>
                        <a:rPr lang="en-US" sz="500" u="none" strike="noStrike">
                          <a:effectLst/>
                        </a:rPr>
                        <a:t>11</a:t>
                      </a:r>
                      <a:endParaRPr lang="en-US" sz="500" b="0" i="0" u="none" strike="noStrike">
                        <a:effectLst/>
                        <a:latin typeface="Arial"/>
                      </a:endParaRPr>
                    </a:p>
                  </a:txBody>
                  <a:tcPr marL="0" marR="0" marT="0" marB="0" anchor="ctr"/>
                </a:tc>
                <a:tc>
                  <a:txBody>
                    <a:bodyPr/>
                    <a:lstStyle/>
                    <a:p>
                      <a:pPr algn="l" fontAlgn="ctr"/>
                      <a:r>
                        <a:rPr lang="en-US" sz="500" u="none" strike="noStrike">
                          <a:effectLst/>
                        </a:rPr>
                        <a:t>Currency Code</a:t>
                      </a:r>
                      <a:endParaRPr lang="en-US" sz="500" b="1" i="0" u="none" strike="noStrike">
                        <a:effectLst/>
                        <a:latin typeface="Arial"/>
                      </a:endParaRPr>
                    </a:p>
                  </a:txBody>
                  <a:tcPr marL="0" marR="0" marT="0" marB="0" anchor="ctr"/>
                </a:tc>
                <a:tc>
                  <a:txBody>
                    <a:bodyPr/>
                    <a:lstStyle/>
                    <a:p>
                      <a:pPr algn="l" fontAlgn="ctr"/>
                      <a:r>
                        <a:rPr lang="en-US" sz="500" u="none" strike="noStrike">
                          <a:effectLst/>
                        </a:rPr>
                        <a:t>Code for country in whose currency the charges are specified.</a:t>
                      </a:r>
                      <a:endParaRPr lang="en-US" sz="500" b="0" i="0" u="none" strike="noStrike">
                        <a:effectLst/>
                        <a:latin typeface="Arial"/>
                      </a:endParaRPr>
                    </a:p>
                  </a:txBody>
                  <a:tcPr marL="0" marR="0" marT="0" marB="0" anchor="ctr"/>
                </a:tc>
                <a:tc>
                  <a:txBody>
                    <a:bodyPr/>
                    <a:lstStyle/>
                    <a:p>
                      <a:pPr algn="ctr" fontAlgn="ctr"/>
                      <a:r>
                        <a:rPr lang="en-US" sz="500" u="none" strike="noStrike">
                          <a:effectLst/>
                        </a:rPr>
                        <a:t>USD</a:t>
                      </a:r>
                      <a:endParaRPr lang="en-US" sz="500" b="0" i="0" u="none" strike="noStrike">
                        <a:effectLst/>
                        <a:latin typeface="Arial"/>
                      </a:endParaRPr>
                    </a:p>
                  </a:txBody>
                  <a:tcPr marL="0" marR="0" marT="0" marB="0" anchor="ctr"/>
                </a:tc>
                <a:tc>
                  <a:txBody>
                    <a:bodyPr/>
                    <a:lstStyle/>
                    <a:p>
                      <a:pPr algn="ctr" fontAlgn="ctr"/>
                      <a:r>
                        <a:rPr lang="en-US" sz="500" u="none" strike="noStrike">
                          <a:effectLst/>
                        </a:rPr>
                        <a:t>R</a:t>
                      </a:r>
                      <a:endParaRPr lang="en-US" sz="500" b="0" i="0" u="none" strike="noStrike">
                        <a:effectLst/>
                        <a:latin typeface="Arial"/>
                      </a:endParaRPr>
                    </a:p>
                  </a:txBody>
                  <a:tcPr marL="0" marR="0" marT="0" marB="0" anchor="ctr"/>
                </a:tc>
                <a:tc>
                  <a:txBody>
                    <a:bodyPr/>
                    <a:lstStyle/>
                    <a:p>
                      <a:pPr algn="ctr" fontAlgn="ctr"/>
                      <a:r>
                        <a:rPr lang="en-US" sz="500" u="none" strike="noStrike">
                          <a:effectLst/>
                        </a:rPr>
                        <a:t>ID</a:t>
                      </a:r>
                      <a:endParaRPr lang="en-US" sz="500" b="0" i="0" u="none" strike="noStrike">
                        <a:effectLst/>
                        <a:latin typeface="Arial"/>
                      </a:endParaRPr>
                    </a:p>
                  </a:txBody>
                  <a:tcPr marL="0" marR="0" marT="0" marB="0" anchor="ctr"/>
                </a:tc>
                <a:tc>
                  <a:txBody>
                    <a:bodyPr/>
                    <a:lstStyle/>
                    <a:p>
                      <a:pPr algn="ctr" fontAlgn="ctr"/>
                      <a:r>
                        <a:rPr lang="en-US" sz="500" u="none" strike="noStrike">
                          <a:effectLst/>
                        </a:rPr>
                        <a:t>3/3</a:t>
                      </a:r>
                      <a:endParaRPr lang="en-US" sz="500" b="0" i="0" u="none" strike="noStrike">
                        <a:effectLst/>
                        <a:latin typeface="Arial"/>
                      </a:endParaRPr>
                    </a:p>
                  </a:txBody>
                  <a:tcPr marL="0" marR="0" marT="0" marB="0" anchor="ctr"/>
                </a:tc>
                <a:tc>
                  <a:txBody>
                    <a:bodyPr/>
                    <a:lstStyle/>
                    <a:p>
                      <a:pPr algn="l" fontAlgn="ctr"/>
                      <a:r>
                        <a:rPr lang="en-US" sz="500" u="none" strike="noStrike">
                          <a:effectLst/>
                        </a:rPr>
                        <a:t>(ISO 4217 Currency Symbol List www.xe.com/iso4217.htm)  United States of America, Dollars = USD; Canada, Dollars = CAD; Euro Member Countries, Euro = EUR.</a:t>
                      </a:r>
                      <a:endParaRPr lang="en-US" sz="500" b="0" i="0" u="none" strike="noStrike">
                        <a:effectLst/>
                        <a:latin typeface="Arial"/>
                      </a:endParaRPr>
                    </a:p>
                  </a:txBody>
                  <a:tcPr marL="0" marR="0" marT="0" marB="0" anchor="ctr"/>
                </a:tc>
                <a:tc>
                  <a:txBody>
                    <a:bodyPr/>
                    <a:lstStyle/>
                    <a:p>
                      <a:pPr algn="l" fontAlgn="b"/>
                      <a:endParaRPr lang="en-US" sz="500" b="0" i="0" u="none" strike="noStrike">
                        <a:effectLst/>
                        <a:latin typeface="Arial"/>
                      </a:endParaRPr>
                    </a:p>
                  </a:txBody>
                  <a:tcPr marL="0" marR="0" marT="0" marB="0" anchor="b"/>
                </a:tc>
                <a:tc>
                  <a:txBody>
                    <a:bodyPr/>
                    <a:lstStyle/>
                    <a:p>
                      <a:pPr algn="l" fontAlgn="b"/>
                      <a:endParaRPr lang="en-US" sz="500" b="0" i="0" u="none" strike="noStrike">
                        <a:effectLst/>
                        <a:latin typeface="Arial"/>
                      </a:endParaRPr>
                    </a:p>
                  </a:txBody>
                  <a:tcPr marL="0" marR="0" marT="0" marB="0" anchor="b"/>
                </a:tc>
              </a:tr>
              <a:tr h="78013">
                <a:tc>
                  <a:txBody>
                    <a:bodyPr/>
                    <a:lstStyle/>
                    <a:p>
                      <a:pPr algn="ctr" fontAlgn="ctr"/>
                      <a:r>
                        <a:rPr lang="en-US" sz="500" u="none" strike="noStrike">
                          <a:effectLst/>
                        </a:rPr>
                        <a:t>12</a:t>
                      </a:r>
                      <a:endParaRPr lang="en-US" sz="500" b="0" i="0" u="none" strike="noStrike">
                        <a:effectLst/>
                        <a:latin typeface="Arial"/>
                      </a:endParaRPr>
                    </a:p>
                  </a:txBody>
                  <a:tcPr marL="0" marR="0" marT="0" marB="0" anchor="ctr"/>
                </a:tc>
                <a:tc>
                  <a:txBody>
                    <a:bodyPr/>
                    <a:lstStyle/>
                    <a:p>
                      <a:pPr algn="l" fontAlgn="ctr"/>
                      <a:r>
                        <a:rPr lang="en-US" sz="500" u="none" strike="noStrike">
                          <a:effectLst/>
                        </a:rPr>
                        <a:t>Purchaser Account ID</a:t>
                      </a:r>
                      <a:endParaRPr lang="en-US" sz="500" b="1" i="0" u="none" strike="noStrike">
                        <a:effectLst/>
                        <a:latin typeface="Arial"/>
                      </a:endParaRPr>
                    </a:p>
                  </a:txBody>
                  <a:tcPr marL="0" marR="0" marT="0" marB="0" anchor="ctr"/>
                </a:tc>
                <a:tc>
                  <a:txBody>
                    <a:bodyPr/>
                    <a:lstStyle/>
                    <a:p>
                      <a:pPr algn="l" fontAlgn="ctr"/>
                      <a:r>
                        <a:rPr lang="en-US" sz="500" u="none" strike="noStrike">
                          <a:effectLst/>
                        </a:rPr>
                        <a:t>Account ID assigned by the vendor (mill) to the buyer's (distributor) organization.  </a:t>
                      </a:r>
                      <a:endParaRPr lang="en-US" sz="500" b="0" i="0" u="none" strike="noStrike">
                        <a:effectLst/>
                        <a:latin typeface="Arial"/>
                      </a:endParaRPr>
                    </a:p>
                  </a:txBody>
                  <a:tcPr marL="0" marR="0" marT="0" marB="0" anchor="ctr"/>
                </a:tc>
                <a:tc>
                  <a:txBody>
                    <a:bodyPr/>
                    <a:lstStyle/>
                    <a:p>
                      <a:pPr algn="ctr" fontAlgn="ctr"/>
                      <a:r>
                        <a:rPr lang="en-US" sz="500" u="none" strike="noStrike">
                          <a:effectLst/>
                        </a:rPr>
                        <a:t>34579</a:t>
                      </a:r>
                      <a:endParaRPr lang="en-US" sz="500" b="0" i="0" u="none" strike="noStrike">
                        <a:effectLst/>
                        <a:latin typeface="Arial"/>
                      </a:endParaRPr>
                    </a:p>
                  </a:txBody>
                  <a:tcPr marL="0" marR="0" marT="0" marB="0" anchor="ctr"/>
                </a:tc>
                <a:tc>
                  <a:txBody>
                    <a:bodyPr/>
                    <a:lstStyle/>
                    <a:p>
                      <a:pPr algn="ctr" fontAlgn="ctr"/>
                      <a:r>
                        <a:rPr lang="en-US" sz="500" u="none" strike="noStrike">
                          <a:effectLst/>
                        </a:rPr>
                        <a:t>R</a:t>
                      </a:r>
                      <a:endParaRPr lang="en-US" sz="500" b="0" i="0" u="none" strike="noStrike">
                        <a:effectLst/>
                        <a:latin typeface="Arial"/>
                      </a:endParaRPr>
                    </a:p>
                  </a:txBody>
                  <a:tcPr marL="0" marR="0" marT="0" marB="0" anchor="ctr"/>
                </a:tc>
                <a:tc>
                  <a:txBody>
                    <a:bodyPr/>
                    <a:lstStyle/>
                    <a:p>
                      <a:pPr algn="ctr" fontAlgn="ctr"/>
                      <a:r>
                        <a:rPr lang="en-US" sz="500" u="none" strike="noStrike">
                          <a:effectLst/>
                        </a:rPr>
                        <a:t>AN</a:t>
                      </a:r>
                      <a:endParaRPr lang="en-US" sz="500" b="0" i="0" u="none" strike="noStrike">
                        <a:effectLst/>
                        <a:latin typeface="Arial"/>
                      </a:endParaRPr>
                    </a:p>
                  </a:txBody>
                  <a:tcPr marL="0" marR="0" marT="0" marB="0" anchor="ctr"/>
                </a:tc>
                <a:tc>
                  <a:txBody>
                    <a:bodyPr/>
                    <a:lstStyle/>
                    <a:p>
                      <a:pPr algn="ctr" fontAlgn="ctr"/>
                      <a:r>
                        <a:rPr lang="en-US" sz="500" u="none" strike="noStrike">
                          <a:effectLst/>
                        </a:rPr>
                        <a:t>4/12</a:t>
                      </a:r>
                      <a:endParaRPr lang="en-US" sz="500" b="0" i="0" u="none" strike="noStrike">
                        <a:effectLst/>
                        <a:latin typeface="Arial"/>
                      </a:endParaRPr>
                    </a:p>
                  </a:txBody>
                  <a:tcPr marL="0" marR="0" marT="0" marB="0" anchor="ctr"/>
                </a:tc>
                <a:tc>
                  <a:txBody>
                    <a:bodyPr/>
                    <a:lstStyle/>
                    <a:p>
                      <a:pPr algn="l" fontAlgn="b"/>
                      <a:r>
                        <a:rPr lang="en-US" sz="500" u="none" strike="noStrike">
                          <a:effectLst/>
                        </a:rPr>
                        <a:t> </a:t>
                      </a:r>
                      <a:endParaRPr lang="en-US" sz="500" b="0" i="0" u="none" strike="noStrike">
                        <a:effectLst/>
                        <a:latin typeface="Arial"/>
                      </a:endParaRPr>
                    </a:p>
                  </a:txBody>
                  <a:tcPr marL="0" marR="0" marT="0" marB="0" anchor="b"/>
                </a:tc>
                <a:tc>
                  <a:txBody>
                    <a:bodyPr/>
                    <a:lstStyle/>
                    <a:p>
                      <a:pPr algn="l" fontAlgn="b"/>
                      <a:endParaRPr lang="en-US" sz="500" b="0" i="0" u="none" strike="noStrike">
                        <a:effectLst/>
                        <a:latin typeface="Arial"/>
                      </a:endParaRPr>
                    </a:p>
                  </a:txBody>
                  <a:tcPr marL="0" marR="0" marT="0" marB="0" anchor="b"/>
                </a:tc>
                <a:tc>
                  <a:txBody>
                    <a:bodyPr/>
                    <a:lstStyle/>
                    <a:p>
                      <a:pPr algn="l" fontAlgn="b"/>
                      <a:endParaRPr lang="en-US" sz="500" b="0" i="0" u="none" strike="noStrike">
                        <a:effectLst/>
                        <a:latin typeface="Arial"/>
                      </a:endParaRPr>
                    </a:p>
                  </a:txBody>
                  <a:tcPr marL="0" marR="0" marT="0" marB="0" anchor="b"/>
                </a:tc>
              </a:tr>
              <a:tr h="78013">
                <a:tc>
                  <a:txBody>
                    <a:bodyPr/>
                    <a:lstStyle/>
                    <a:p>
                      <a:pPr algn="ctr" fontAlgn="ctr"/>
                      <a:r>
                        <a:rPr lang="en-US" sz="500" u="none" strike="noStrike">
                          <a:effectLst/>
                        </a:rPr>
                        <a:t>13</a:t>
                      </a:r>
                      <a:endParaRPr lang="en-US" sz="500" b="0" i="0" u="none" strike="noStrike">
                        <a:effectLst/>
                        <a:latin typeface="Arial"/>
                      </a:endParaRPr>
                    </a:p>
                  </a:txBody>
                  <a:tcPr marL="0" marR="0" marT="0" marB="0" anchor="ctr"/>
                </a:tc>
                <a:tc>
                  <a:txBody>
                    <a:bodyPr/>
                    <a:lstStyle/>
                    <a:p>
                      <a:pPr algn="l" fontAlgn="ctr"/>
                      <a:r>
                        <a:rPr lang="en-US" sz="500" u="none" strike="noStrike">
                          <a:effectLst/>
                        </a:rPr>
                        <a:t>Store ID</a:t>
                      </a:r>
                      <a:endParaRPr lang="en-US" sz="500" b="1" i="0" u="none" strike="noStrike">
                        <a:effectLst/>
                        <a:latin typeface="Arial"/>
                      </a:endParaRPr>
                    </a:p>
                  </a:txBody>
                  <a:tcPr marL="0" marR="0" marT="0" marB="0" anchor="ctr"/>
                </a:tc>
                <a:tc>
                  <a:txBody>
                    <a:bodyPr/>
                    <a:lstStyle/>
                    <a:p>
                      <a:pPr algn="l" fontAlgn="ctr"/>
                      <a:r>
                        <a:rPr lang="en-US" sz="500" u="none" strike="noStrike">
                          <a:effectLst/>
                        </a:rPr>
                        <a:t>Store ID assigned by Vendor (Mill) to the Buyer's (Distributor's) Distribution Center.</a:t>
                      </a:r>
                      <a:endParaRPr lang="en-US" sz="500" b="0" i="0" u="none" strike="noStrike">
                        <a:effectLst/>
                        <a:latin typeface="Arial"/>
                      </a:endParaRPr>
                    </a:p>
                  </a:txBody>
                  <a:tcPr marL="0" marR="0" marT="0" marB="0" anchor="ctr"/>
                </a:tc>
                <a:tc>
                  <a:txBody>
                    <a:bodyPr/>
                    <a:lstStyle/>
                    <a:p>
                      <a:pPr algn="ctr" fontAlgn="ctr"/>
                      <a:r>
                        <a:rPr lang="en-US" sz="500" u="none" strike="noStrike">
                          <a:effectLst/>
                        </a:rPr>
                        <a:t>0005</a:t>
                      </a:r>
                      <a:endParaRPr lang="en-US" sz="500" b="0" i="0" u="none" strike="noStrike">
                        <a:effectLst/>
                        <a:latin typeface="Arial"/>
                      </a:endParaRPr>
                    </a:p>
                  </a:txBody>
                  <a:tcPr marL="0" marR="0" marT="0" marB="0" anchor="ctr"/>
                </a:tc>
                <a:tc>
                  <a:txBody>
                    <a:bodyPr/>
                    <a:lstStyle/>
                    <a:p>
                      <a:pPr algn="ctr" fontAlgn="ctr"/>
                      <a:r>
                        <a:rPr lang="en-US" sz="500" u="none" strike="noStrike">
                          <a:effectLst/>
                        </a:rPr>
                        <a:t>R</a:t>
                      </a:r>
                      <a:endParaRPr lang="en-US" sz="500" b="0" i="0" u="none" strike="noStrike">
                        <a:effectLst/>
                        <a:latin typeface="Arial"/>
                      </a:endParaRPr>
                    </a:p>
                  </a:txBody>
                  <a:tcPr marL="0" marR="0" marT="0" marB="0" anchor="ctr"/>
                </a:tc>
                <a:tc>
                  <a:txBody>
                    <a:bodyPr/>
                    <a:lstStyle/>
                    <a:p>
                      <a:pPr algn="ctr" fontAlgn="ctr"/>
                      <a:r>
                        <a:rPr lang="en-US" sz="500" u="none" strike="noStrike">
                          <a:effectLst/>
                        </a:rPr>
                        <a:t>AN</a:t>
                      </a:r>
                      <a:endParaRPr lang="en-US" sz="500" b="0" i="0" u="none" strike="noStrike">
                        <a:effectLst/>
                        <a:latin typeface="Arial"/>
                      </a:endParaRPr>
                    </a:p>
                  </a:txBody>
                  <a:tcPr marL="0" marR="0" marT="0" marB="0" anchor="ctr"/>
                </a:tc>
                <a:tc>
                  <a:txBody>
                    <a:bodyPr/>
                    <a:lstStyle/>
                    <a:p>
                      <a:pPr algn="ctr" fontAlgn="ctr"/>
                      <a:r>
                        <a:rPr lang="en-US" sz="500" u="none" strike="noStrike">
                          <a:effectLst/>
                        </a:rPr>
                        <a:t>4/9</a:t>
                      </a:r>
                      <a:endParaRPr lang="en-US" sz="500" b="0" i="0" u="none" strike="noStrike">
                        <a:effectLst/>
                        <a:latin typeface="Arial"/>
                      </a:endParaRPr>
                    </a:p>
                  </a:txBody>
                  <a:tcPr marL="0" marR="0" marT="0" marB="0" anchor="ctr"/>
                </a:tc>
                <a:tc>
                  <a:txBody>
                    <a:bodyPr/>
                    <a:lstStyle/>
                    <a:p>
                      <a:pPr algn="l" fontAlgn="ctr"/>
                      <a:r>
                        <a:rPr lang="en-US" sz="500" u="none" strike="noStrike">
                          <a:effectLst/>
                        </a:rPr>
                        <a:t>Also known as "Ship To", "Location" or "Warehouse" Code.</a:t>
                      </a:r>
                      <a:endParaRPr lang="en-US" sz="500" b="0" i="0" u="none" strike="noStrike">
                        <a:effectLst/>
                        <a:latin typeface="Arial"/>
                      </a:endParaRPr>
                    </a:p>
                  </a:txBody>
                  <a:tcPr marL="0" marR="0" marT="0" marB="0" anchor="ctr"/>
                </a:tc>
                <a:tc>
                  <a:txBody>
                    <a:bodyPr/>
                    <a:lstStyle/>
                    <a:p>
                      <a:pPr algn="l" fontAlgn="b"/>
                      <a:endParaRPr lang="en-US" sz="500" b="0" i="0" u="none" strike="noStrike">
                        <a:effectLst/>
                        <a:latin typeface="Arial"/>
                      </a:endParaRPr>
                    </a:p>
                  </a:txBody>
                  <a:tcPr marL="0" marR="0" marT="0" marB="0" anchor="b"/>
                </a:tc>
                <a:tc>
                  <a:txBody>
                    <a:bodyPr/>
                    <a:lstStyle/>
                    <a:p>
                      <a:pPr algn="l" fontAlgn="b"/>
                      <a:endParaRPr lang="en-US" sz="500" b="0" i="0" u="none" strike="noStrike">
                        <a:effectLst/>
                        <a:latin typeface="Arial"/>
                      </a:endParaRPr>
                    </a:p>
                  </a:txBody>
                  <a:tcPr marL="0" marR="0" marT="0" marB="0" anchor="b"/>
                </a:tc>
              </a:tr>
              <a:tr h="78013">
                <a:tc>
                  <a:txBody>
                    <a:bodyPr/>
                    <a:lstStyle/>
                    <a:p>
                      <a:pPr algn="ctr" fontAlgn="ctr"/>
                      <a:r>
                        <a:rPr lang="en-US" sz="500" u="none" strike="noStrike">
                          <a:effectLst/>
                        </a:rPr>
                        <a:t>14</a:t>
                      </a:r>
                      <a:endParaRPr lang="en-US" sz="500" b="0" i="0" u="none" strike="noStrike">
                        <a:effectLst/>
                        <a:latin typeface="Arial"/>
                      </a:endParaRPr>
                    </a:p>
                  </a:txBody>
                  <a:tcPr marL="0" marR="0" marT="0" marB="0" anchor="ctr"/>
                </a:tc>
                <a:tc>
                  <a:txBody>
                    <a:bodyPr/>
                    <a:lstStyle/>
                    <a:p>
                      <a:pPr algn="l" fontAlgn="ctr"/>
                      <a:r>
                        <a:rPr lang="en-US" sz="500" u="none" strike="noStrike">
                          <a:effectLst/>
                        </a:rPr>
                        <a:t>Vendor ID</a:t>
                      </a:r>
                      <a:endParaRPr lang="en-US" sz="500" b="1" i="0" u="none" strike="noStrike">
                        <a:effectLst/>
                        <a:latin typeface="Arial"/>
                      </a:endParaRPr>
                    </a:p>
                  </a:txBody>
                  <a:tcPr marL="0" marR="0" marT="0" marB="0" anchor="ctr"/>
                </a:tc>
                <a:tc>
                  <a:txBody>
                    <a:bodyPr/>
                    <a:lstStyle/>
                    <a:p>
                      <a:pPr algn="l" fontAlgn="ctr"/>
                      <a:r>
                        <a:rPr lang="en-US" sz="500" u="none" strike="noStrike" dirty="0">
                          <a:effectLst/>
                        </a:rPr>
                        <a:t>Use the Vendor's Manufacturer ID assigned by the UCC.</a:t>
                      </a:r>
                      <a:endParaRPr lang="en-US" sz="500" b="0" i="0" u="none" strike="noStrike" dirty="0">
                        <a:effectLst/>
                        <a:latin typeface="Arial"/>
                      </a:endParaRPr>
                    </a:p>
                  </a:txBody>
                  <a:tcPr marL="0" marR="0" marT="0" marB="0" anchor="ctr"/>
                </a:tc>
                <a:tc>
                  <a:txBody>
                    <a:bodyPr/>
                    <a:lstStyle/>
                    <a:p>
                      <a:pPr algn="ctr" fontAlgn="ctr"/>
                      <a:r>
                        <a:rPr lang="en-US" sz="500" u="none" strike="noStrike">
                          <a:effectLst/>
                        </a:rPr>
                        <a:t>707738</a:t>
                      </a:r>
                      <a:endParaRPr lang="en-US" sz="500" b="0" i="0" u="none" strike="noStrike">
                        <a:effectLst/>
                        <a:latin typeface="Arial"/>
                      </a:endParaRPr>
                    </a:p>
                  </a:txBody>
                  <a:tcPr marL="0" marR="0" marT="0" marB="0" anchor="ctr"/>
                </a:tc>
                <a:tc>
                  <a:txBody>
                    <a:bodyPr/>
                    <a:lstStyle/>
                    <a:p>
                      <a:pPr algn="ctr" fontAlgn="ctr"/>
                      <a:r>
                        <a:rPr lang="en-US" sz="500" u="none" strike="noStrike">
                          <a:effectLst/>
                        </a:rPr>
                        <a:t>R</a:t>
                      </a:r>
                      <a:endParaRPr lang="en-US" sz="500" b="0" i="0" u="none" strike="noStrike">
                        <a:effectLst/>
                        <a:latin typeface="Arial"/>
                      </a:endParaRPr>
                    </a:p>
                  </a:txBody>
                  <a:tcPr marL="0" marR="0" marT="0" marB="0" anchor="ctr"/>
                </a:tc>
                <a:tc>
                  <a:txBody>
                    <a:bodyPr/>
                    <a:lstStyle/>
                    <a:p>
                      <a:pPr algn="ctr" fontAlgn="ctr"/>
                      <a:r>
                        <a:rPr lang="en-US" sz="500" u="none" strike="noStrike">
                          <a:effectLst/>
                        </a:rPr>
                        <a:t>AN</a:t>
                      </a:r>
                      <a:endParaRPr lang="en-US" sz="500" b="0" i="0" u="none" strike="noStrike">
                        <a:effectLst/>
                        <a:latin typeface="Arial"/>
                      </a:endParaRPr>
                    </a:p>
                  </a:txBody>
                  <a:tcPr marL="0" marR="0" marT="0" marB="0" anchor="ctr"/>
                </a:tc>
                <a:tc>
                  <a:txBody>
                    <a:bodyPr/>
                    <a:lstStyle/>
                    <a:p>
                      <a:pPr algn="ctr" fontAlgn="ctr"/>
                      <a:r>
                        <a:rPr lang="en-US" sz="500" u="none" strike="noStrike">
                          <a:effectLst/>
                        </a:rPr>
                        <a:t>6/10</a:t>
                      </a:r>
                      <a:endParaRPr lang="en-US" sz="500" b="0" i="0" u="none" strike="noStrike">
                        <a:effectLst/>
                        <a:latin typeface="Arial"/>
                      </a:endParaRPr>
                    </a:p>
                  </a:txBody>
                  <a:tcPr marL="0" marR="0" marT="0" marB="0" anchor="ctr"/>
                </a:tc>
                <a:tc>
                  <a:txBody>
                    <a:bodyPr/>
                    <a:lstStyle/>
                    <a:p>
                      <a:pPr algn="l" fontAlgn="b"/>
                      <a:r>
                        <a:rPr lang="en-US" sz="500" u="none" strike="noStrike">
                          <a:effectLst/>
                        </a:rPr>
                        <a:t> </a:t>
                      </a:r>
                      <a:endParaRPr lang="en-US" sz="500" b="0" i="0" u="none" strike="noStrike">
                        <a:effectLst/>
                        <a:latin typeface="Arial"/>
                      </a:endParaRPr>
                    </a:p>
                  </a:txBody>
                  <a:tcPr marL="0" marR="0" marT="0" marB="0" anchor="b"/>
                </a:tc>
                <a:tc>
                  <a:txBody>
                    <a:bodyPr/>
                    <a:lstStyle/>
                    <a:p>
                      <a:pPr algn="l" fontAlgn="b"/>
                      <a:endParaRPr lang="en-US" sz="500" b="0" i="0" u="none" strike="noStrike">
                        <a:effectLst/>
                        <a:latin typeface="Arial"/>
                      </a:endParaRPr>
                    </a:p>
                  </a:txBody>
                  <a:tcPr marL="0" marR="0" marT="0" marB="0" anchor="b"/>
                </a:tc>
                <a:tc>
                  <a:txBody>
                    <a:bodyPr/>
                    <a:lstStyle/>
                    <a:p>
                      <a:pPr algn="l" fontAlgn="b"/>
                      <a:endParaRPr lang="en-US" sz="500" b="0" i="0" u="none" strike="noStrike">
                        <a:effectLst/>
                        <a:latin typeface="Arial"/>
                      </a:endParaRPr>
                    </a:p>
                  </a:txBody>
                  <a:tcPr marL="0" marR="0" marT="0" marB="0" anchor="b"/>
                </a:tc>
              </a:tr>
              <a:tr h="156026">
                <a:tc>
                  <a:txBody>
                    <a:bodyPr/>
                    <a:lstStyle/>
                    <a:p>
                      <a:pPr algn="ctr" fontAlgn="ctr"/>
                      <a:r>
                        <a:rPr lang="en-US" sz="500" u="none" strike="noStrike">
                          <a:effectLst/>
                        </a:rPr>
                        <a:t>15</a:t>
                      </a:r>
                      <a:endParaRPr lang="en-US" sz="500" b="0" i="0" u="none" strike="noStrike">
                        <a:effectLst/>
                        <a:latin typeface="Arial"/>
                      </a:endParaRPr>
                    </a:p>
                  </a:txBody>
                  <a:tcPr marL="0" marR="0" marT="0" marB="0" anchor="ctr"/>
                </a:tc>
                <a:tc>
                  <a:txBody>
                    <a:bodyPr/>
                    <a:lstStyle/>
                    <a:p>
                      <a:pPr algn="l" fontAlgn="ctr"/>
                      <a:r>
                        <a:rPr lang="en-US" sz="500" u="none" strike="noStrike">
                          <a:effectLst/>
                        </a:rPr>
                        <a:t>Contact Name/Number</a:t>
                      </a:r>
                      <a:endParaRPr lang="en-US" sz="500" b="1" i="0" u="none" strike="noStrike">
                        <a:effectLst/>
                        <a:latin typeface="Arial"/>
                      </a:endParaRPr>
                    </a:p>
                  </a:txBody>
                  <a:tcPr marL="0" marR="0" marT="0" marB="0" anchor="ctr"/>
                </a:tc>
                <a:tc>
                  <a:txBody>
                    <a:bodyPr/>
                    <a:lstStyle/>
                    <a:p>
                      <a:pPr algn="l" fontAlgn="ctr"/>
                      <a:r>
                        <a:rPr lang="en-US" sz="500" u="none" strike="noStrike">
                          <a:effectLst/>
                        </a:rPr>
                        <a:t>From Buyer's organization the Purchasing Agent's Name and Phone Number</a:t>
                      </a:r>
                      <a:endParaRPr lang="en-US" sz="500" b="0" i="0" u="none" strike="noStrike">
                        <a:effectLst/>
                        <a:latin typeface="Arial"/>
                      </a:endParaRPr>
                    </a:p>
                  </a:txBody>
                  <a:tcPr marL="0" marR="0" marT="0" marB="0" anchor="ctr"/>
                </a:tc>
                <a:tc>
                  <a:txBody>
                    <a:bodyPr/>
                    <a:lstStyle/>
                    <a:p>
                      <a:pPr algn="ctr" fontAlgn="ctr"/>
                      <a:r>
                        <a:rPr lang="en-US" sz="500" u="none" strike="noStrike">
                          <a:effectLst/>
                        </a:rPr>
                        <a:t>John Doe 314-999-1279</a:t>
                      </a:r>
                      <a:endParaRPr lang="en-US" sz="500" b="0" i="0" u="none" strike="noStrike">
                        <a:effectLst/>
                        <a:latin typeface="Arial"/>
                      </a:endParaRPr>
                    </a:p>
                  </a:txBody>
                  <a:tcPr marL="0" marR="0" marT="0" marB="0" anchor="ctr"/>
                </a:tc>
                <a:tc>
                  <a:txBody>
                    <a:bodyPr/>
                    <a:lstStyle/>
                    <a:p>
                      <a:pPr algn="ctr" fontAlgn="ctr"/>
                      <a:r>
                        <a:rPr lang="en-US" sz="500" u="none" strike="noStrike">
                          <a:effectLst/>
                        </a:rPr>
                        <a:t>O</a:t>
                      </a:r>
                      <a:endParaRPr lang="en-US" sz="500" b="0" i="0" u="none" strike="noStrike">
                        <a:effectLst/>
                        <a:latin typeface="Arial"/>
                      </a:endParaRPr>
                    </a:p>
                  </a:txBody>
                  <a:tcPr marL="0" marR="0" marT="0" marB="0" anchor="ctr"/>
                </a:tc>
                <a:tc>
                  <a:txBody>
                    <a:bodyPr/>
                    <a:lstStyle/>
                    <a:p>
                      <a:pPr algn="ctr" fontAlgn="ctr"/>
                      <a:r>
                        <a:rPr lang="en-US" sz="500" u="none" strike="noStrike">
                          <a:effectLst/>
                        </a:rPr>
                        <a:t>AN</a:t>
                      </a:r>
                      <a:endParaRPr lang="en-US" sz="500" b="0" i="0" u="none" strike="noStrike">
                        <a:effectLst/>
                        <a:latin typeface="Arial"/>
                      </a:endParaRPr>
                    </a:p>
                  </a:txBody>
                  <a:tcPr marL="0" marR="0" marT="0" marB="0" anchor="ctr"/>
                </a:tc>
                <a:tc>
                  <a:txBody>
                    <a:bodyPr/>
                    <a:lstStyle/>
                    <a:p>
                      <a:pPr algn="ctr" fontAlgn="ctr"/>
                      <a:r>
                        <a:rPr lang="en-US" sz="500" u="none" strike="noStrike">
                          <a:effectLst/>
                        </a:rPr>
                        <a:t>1/45</a:t>
                      </a:r>
                      <a:endParaRPr lang="en-US" sz="500" b="0" i="0" u="none" strike="noStrike">
                        <a:effectLst/>
                        <a:latin typeface="Arial"/>
                      </a:endParaRPr>
                    </a:p>
                  </a:txBody>
                  <a:tcPr marL="0" marR="0" marT="0" marB="0" anchor="ctr"/>
                </a:tc>
                <a:tc>
                  <a:txBody>
                    <a:bodyPr/>
                    <a:lstStyle/>
                    <a:p>
                      <a:pPr algn="l" fontAlgn="ctr"/>
                      <a:r>
                        <a:rPr lang="en-US" sz="500" u="none" strike="noStrike">
                          <a:effectLst/>
                        </a:rPr>
                        <a:t>Free form name for contact person - include area code and phone number in the field.</a:t>
                      </a:r>
                      <a:endParaRPr lang="en-US" sz="500" b="0" i="0" u="none" strike="noStrike">
                        <a:effectLst/>
                        <a:latin typeface="Arial"/>
                      </a:endParaRPr>
                    </a:p>
                  </a:txBody>
                  <a:tcPr marL="0" marR="0" marT="0" marB="0" anchor="ctr"/>
                </a:tc>
                <a:tc>
                  <a:txBody>
                    <a:bodyPr/>
                    <a:lstStyle/>
                    <a:p>
                      <a:pPr algn="l" fontAlgn="b"/>
                      <a:endParaRPr lang="en-US" sz="500" b="0" i="0" u="none" strike="noStrike">
                        <a:effectLst/>
                        <a:latin typeface="Arial"/>
                      </a:endParaRPr>
                    </a:p>
                  </a:txBody>
                  <a:tcPr marL="0" marR="0" marT="0" marB="0" anchor="b"/>
                </a:tc>
                <a:tc>
                  <a:txBody>
                    <a:bodyPr/>
                    <a:lstStyle/>
                    <a:p>
                      <a:pPr algn="l" fontAlgn="b"/>
                      <a:endParaRPr lang="en-US" sz="500" b="0" i="0" u="none" strike="noStrike">
                        <a:effectLst/>
                        <a:latin typeface="Arial"/>
                      </a:endParaRPr>
                    </a:p>
                  </a:txBody>
                  <a:tcPr marL="0" marR="0" marT="0" marB="0" anchor="b"/>
                </a:tc>
              </a:tr>
              <a:tr h="156026">
                <a:tc>
                  <a:txBody>
                    <a:bodyPr/>
                    <a:lstStyle/>
                    <a:p>
                      <a:pPr algn="ctr" fontAlgn="ctr"/>
                      <a:r>
                        <a:rPr lang="en-US" sz="500" u="none" strike="noStrike">
                          <a:effectLst/>
                        </a:rPr>
                        <a:t>16</a:t>
                      </a:r>
                      <a:endParaRPr lang="en-US" sz="500" b="0" i="0" u="none" strike="noStrike">
                        <a:effectLst/>
                        <a:latin typeface="Arial"/>
                      </a:endParaRPr>
                    </a:p>
                  </a:txBody>
                  <a:tcPr marL="0" marR="0" marT="0" marB="0" anchor="ctr"/>
                </a:tc>
                <a:tc>
                  <a:txBody>
                    <a:bodyPr/>
                    <a:lstStyle/>
                    <a:p>
                      <a:pPr algn="l" fontAlgn="ctr"/>
                      <a:r>
                        <a:rPr lang="en-US" sz="500" u="none" strike="noStrike">
                          <a:effectLst/>
                        </a:rPr>
                        <a:t>FOB Payment Instructions</a:t>
                      </a:r>
                      <a:endParaRPr lang="en-US" sz="500" b="1" i="0" u="none" strike="noStrike">
                        <a:effectLst/>
                        <a:latin typeface="Arial"/>
                      </a:endParaRPr>
                    </a:p>
                  </a:txBody>
                  <a:tcPr marL="0" marR="0" marT="0" marB="0" anchor="ctr"/>
                </a:tc>
                <a:tc>
                  <a:txBody>
                    <a:bodyPr/>
                    <a:lstStyle/>
                    <a:p>
                      <a:pPr algn="l" fontAlgn="ctr"/>
                      <a:r>
                        <a:rPr lang="en-US" sz="500" u="none" strike="noStrike">
                          <a:effectLst/>
                        </a:rPr>
                        <a:t>FOB Shipment Method of Payment</a:t>
                      </a:r>
                      <a:endParaRPr lang="en-US" sz="500" b="0" i="0" u="none" strike="noStrike">
                        <a:effectLst/>
                        <a:latin typeface="Arial"/>
                      </a:endParaRPr>
                    </a:p>
                  </a:txBody>
                  <a:tcPr marL="0" marR="0" marT="0" marB="0" anchor="ctr"/>
                </a:tc>
                <a:tc>
                  <a:txBody>
                    <a:bodyPr/>
                    <a:lstStyle/>
                    <a:p>
                      <a:pPr algn="ctr" fontAlgn="ctr"/>
                      <a:r>
                        <a:rPr lang="en-US" sz="500" u="none" strike="noStrike">
                          <a:effectLst/>
                        </a:rPr>
                        <a:t>PP</a:t>
                      </a:r>
                      <a:endParaRPr lang="en-US" sz="500" b="0" i="0" u="none" strike="noStrike">
                        <a:effectLst/>
                        <a:latin typeface="Arial"/>
                      </a:endParaRPr>
                    </a:p>
                  </a:txBody>
                  <a:tcPr marL="0" marR="0" marT="0" marB="0" anchor="ctr"/>
                </a:tc>
                <a:tc>
                  <a:txBody>
                    <a:bodyPr/>
                    <a:lstStyle/>
                    <a:p>
                      <a:pPr algn="ctr" fontAlgn="ctr"/>
                      <a:r>
                        <a:rPr lang="en-US" sz="500" u="none" strike="noStrike">
                          <a:effectLst/>
                        </a:rPr>
                        <a:t>R</a:t>
                      </a:r>
                      <a:endParaRPr lang="en-US" sz="500" b="0" i="0" u="none" strike="noStrike">
                        <a:effectLst/>
                        <a:latin typeface="Arial"/>
                      </a:endParaRPr>
                    </a:p>
                  </a:txBody>
                  <a:tcPr marL="0" marR="0" marT="0" marB="0" anchor="ctr"/>
                </a:tc>
                <a:tc>
                  <a:txBody>
                    <a:bodyPr/>
                    <a:lstStyle/>
                    <a:p>
                      <a:pPr algn="ctr" fontAlgn="ctr"/>
                      <a:r>
                        <a:rPr lang="en-US" sz="500" u="none" strike="noStrike">
                          <a:effectLst/>
                        </a:rPr>
                        <a:t>ID</a:t>
                      </a:r>
                      <a:endParaRPr lang="en-US" sz="500" b="0" i="0" u="none" strike="noStrike">
                        <a:effectLst/>
                        <a:latin typeface="Arial"/>
                      </a:endParaRPr>
                    </a:p>
                  </a:txBody>
                  <a:tcPr marL="0" marR="0" marT="0" marB="0" anchor="ctr"/>
                </a:tc>
                <a:tc>
                  <a:txBody>
                    <a:bodyPr/>
                    <a:lstStyle/>
                    <a:p>
                      <a:pPr algn="ctr" fontAlgn="ctr"/>
                      <a:r>
                        <a:rPr lang="en-US" sz="500" u="none" strike="noStrike">
                          <a:effectLst/>
                        </a:rPr>
                        <a:t>2/2</a:t>
                      </a:r>
                      <a:endParaRPr lang="en-US" sz="500" b="0" i="0" u="none" strike="noStrike">
                        <a:effectLst/>
                        <a:latin typeface="Arial"/>
                      </a:endParaRPr>
                    </a:p>
                  </a:txBody>
                  <a:tcPr marL="0" marR="0" marT="0" marB="0" anchor="ctr"/>
                </a:tc>
                <a:tc>
                  <a:txBody>
                    <a:bodyPr/>
                    <a:lstStyle/>
                    <a:p>
                      <a:pPr algn="l" fontAlgn="ctr"/>
                      <a:r>
                        <a:rPr lang="en-US" sz="500" u="none" strike="noStrike">
                          <a:effectLst/>
                        </a:rPr>
                        <a:t>Valid codes:  Prepaid by Seller =  PP, Paid by Buyer, billed by Carrier = CC.</a:t>
                      </a:r>
                      <a:endParaRPr lang="en-US" sz="500" b="1" i="0" u="none" strike="noStrike">
                        <a:effectLst/>
                        <a:latin typeface="Arial"/>
                      </a:endParaRPr>
                    </a:p>
                  </a:txBody>
                  <a:tcPr marL="0" marR="0" marT="0" marB="0" anchor="ctr"/>
                </a:tc>
                <a:tc>
                  <a:txBody>
                    <a:bodyPr/>
                    <a:lstStyle/>
                    <a:p>
                      <a:pPr algn="l" fontAlgn="b"/>
                      <a:endParaRPr lang="en-US" sz="500" b="0" i="0" u="none" strike="noStrike">
                        <a:effectLst/>
                        <a:latin typeface="Arial"/>
                      </a:endParaRPr>
                    </a:p>
                  </a:txBody>
                  <a:tcPr marL="0" marR="0" marT="0" marB="0" anchor="b"/>
                </a:tc>
                <a:tc>
                  <a:txBody>
                    <a:bodyPr/>
                    <a:lstStyle/>
                    <a:p>
                      <a:pPr algn="l" fontAlgn="b"/>
                      <a:endParaRPr lang="en-US" sz="500" b="0" i="0" u="none" strike="noStrike">
                        <a:effectLst/>
                        <a:latin typeface="Arial"/>
                      </a:endParaRPr>
                    </a:p>
                  </a:txBody>
                  <a:tcPr marL="0" marR="0" marT="0" marB="0" anchor="b"/>
                </a:tc>
              </a:tr>
              <a:tr h="312052">
                <a:tc>
                  <a:txBody>
                    <a:bodyPr/>
                    <a:lstStyle/>
                    <a:p>
                      <a:pPr algn="ctr" fontAlgn="ctr"/>
                      <a:r>
                        <a:rPr lang="en-US" sz="500" u="none" strike="noStrike">
                          <a:effectLst/>
                        </a:rPr>
                        <a:t>17</a:t>
                      </a:r>
                      <a:endParaRPr lang="en-US" sz="500" b="0" i="0" u="none" strike="noStrike">
                        <a:effectLst/>
                        <a:latin typeface="Arial"/>
                      </a:endParaRPr>
                    </a:p>
                  </a:txBody>
                  <a:tcPr marL="0" marR="0" marT="0" marB="0" anchor="ctr"/>
                </a:tc>
                <a:tc>
                  <a:txBody>
                    <a:bodyPr/>
                    <a:lstStyle/>
                    <a:p>
                      <a:pPr algn="l" fontAlgn="ctr"/>
                      <a:r>
                        <a:rPr lang="en-US" sz="500" u="none" strike="noStrike">
                          <a:effectLst/>
                        </a:rPr>
                        <a:t>Sales Requirement Code - Shipment</a:t>
                      </a:r>
                      <a:endParaRPr lang="en-US" sz="500" b="1" i="0" u="none" strike="noStrike">
                        <a:effectLst/>
                        <a:latin typeface="Arial"/>
                      </a:endParaRPr>
                    </a:p>
                  </a:txBody>
                  <a:tcPr marL="0" marR="0" marT="0" marB="0" anchor="ctr"/>
                </a:tc>
                <a:tc>
                  <a:txBody>
                    <a:bodyPr/>
                    <a:lstStyle/>
                    <a:p>
                      <a:pPr algn="l" fontAlgn="ctr"/>
                      <a:r>
                        <a:rPr lang="en-US" sz="500" u="none" strike="noStrike">
                          <a:effectLst/>
                        </a:rPr>
                        <a:t>Code to designate Buyer's completeness requirements in relation to this Purchase Order.</a:t>
                      </a:r>
                      <a:endParaRPr lang="en-US" sz="500" b="0" i="0" u="none" strike="noStrike">
                        <a:effectLst/>
                        <a:latin typeface="Arial"/>
                      </a:endParaRPr>
                    </a:p>
                  </a:txBody>
                  <a:tcPr marL="0" marR="0" marT="0" marB="0" anchor="ctr"/>
                </a:tc>
                <a:tc>
                  <a:txBody>
                    <a:bodyPr/>
                    <a:lstStyle/>
                    <a:p>
                      <a:pPr algn="ctr" fontAlgn="ctr"/>
                      <a:r>
                        <a:rPr lang="en-US" sz="500" u="none" strike="noStrike">
                          <a:effectLst/>
                        </a:rPr>
                        <a:t>BK</a:t>
                      </a:r>
                      <a:endParaRPr lang="en-US" sz="500" b="0" i="0" u="none" strike="noStrike">
                        <a:effectLst/>
                        <a:latin typeface="Arial"/>
                      </a:endParaRPr>
                    </a:p>
                  </a:txBody>
                  <a:tcPr marL="0" marR="0" marT="0" marB="0" anchor="ctr"/>
                </a:tc>
                <a:tc>
                  <a:txBody>
                    <a:bodyPr/>
                    <a:lstStyle/>
                    <a:p>
                      <a:pPr algn="ctr" fontAlgn="ctr"/>
                      <a:r>
                        <a:rPr lang="en-US" sz="500" u="none" strike="noStrike">
                          <a:effectLst/>
                        </a:rPr>
                        <a:t>R</a:t>
                      </a:r>
                      <a:endParaRPr lang="en-US" sz="500" b="0" i="0" u="none" strike="noStrike">
                        <a:effectLst/>
                        <a:latin typeface="Arial"/>
                      </a:endParaRPr>
                    </a:p>
                  </a:txBody>
                  <a:tcPr marL="0" marR="0" marT="0" marB="0" anchor="ctr"/>
                </a:tc>
                <a:tc>
                  <a:txBody>
                    <a:bodyPr/>
                    <a:lstStyle/>
                    <a:p>
                      <a:pPr algn="ctr" fontAlgn="ctr"/>
                      <a:r>
                        <a:rPr lang="en-US" sz="500" u="none" strike="noStrike">
                          <a:effectLst/>
                        </a:rPr>
                        <a:t>ID</a:t>
                      </a:r>
                      <a:endParaRPr lang="en-US" sz="500" b="0" i="0" u="none" strike="noStrike">
                        <a:effectLst/>
                        <a:latin typeface="Arial"/>
                      </a:endParaRPr>
                    </a:p>
                  </a:txBody>
                  <a:tcPr marL="0" marR="0" marT="0" marB="0" anchor="ctr"/>
                </a:tc>
                <a:tc>
                  <a:txBody>
                    <a:bodyPr/>
                    <a:lstStyle/>
                    <a:p>
                      <a:pPr algn="ctr" fontAlgn="ctr"/>
                      <a:r>
                        <a:rPr lang="en-US" sz="500" u="none" strike="noStrike">
                          <a:effectLst/>
                        </a:rPr>
                        <a:t>2/2</a:t>
                      </a:r>
                      <a:endParaRPr lang="en-US" sz="500" b="0" i="0" u="none" strike="noStrike">
                        <a:effectLst/>
                        <a:latin typeface="Arial"/>
                      </a:endParaRPr>
                    </a:p>
                  </a:txBody>
                  <a:tcPr marL="0" marR="0" marT="0" marB="0" anchor="ctr"/>
                </a:tc>
                <a:tc>
                  <a:txBody>
                    <a:bodyPr/>
                    <a:lstStyle/>
                    <a:p>
                      <a:pPr algn="l" fontAlgn="ctr"/>
                      <a:r>
                        <a:rPr lang="en-US" sz="500" u="none" strike="noStrike">
                          <a:effectLst/>
                        </a:rPr>
                        <a:t>Valid Codes: Order can be shipped partial with the balance back ordered = BK,  Order can be shipped partial and the balance should be cancelled = SP, Order can only be shipped complete = SC.</a:t>
                      </a:r>
                      <a:endParaRPr lang="en-US" sz="500" b="1" i="0" u="none" strike="noStrike">
                        <a:effectLst/>
                        <a:latin typeface="Arial"/>
                      </a:endParaRPr>
                    </a:p>
                  </a:txBody>
                  <a:tcPr marL="0" marR="0" marT="0" marB="0" anchor="ctr"/>
                </a:tc>
                <a:tc>
                  <a:txBody>
                    <a:bodyPr/>
                    <a:lstStyle/>
                    <a:p>
                      <a:pPr algn="l" fontAlgn="b"/>
                      <a:endParaRPr lang="en-US" sz="500" b="0" i="0" u="none" strike="noStrike">
                        <a:effectLst/>
                        <a:latin typeface="Arial"/>
                      </a:endParaRPr>
                    </a:p>
                  </a:txBody>
                  <a:tcPr marL="0" marR="0" marT="0" marB="0" anchor="b"/>
                </a:tc>
                <a:tc>
                  <a:txBody>
                    <a:bodyPr/>
                    <a:lstStyle/>
                    <a:p>
                      <a:pPr algn="l" fontAlgn="b"/>
                      <a:endParaRPr lang="en-US" sz="500" b="0" i="0" u="none" strike="noStrike">
                        <a:effectLst/>
                        <a:latin typeface="Arial"/>
                      </a:endParaRPr>
                    </a:p>
                  </a:txBody>
                  <a:tcPr marL="0" marR="0" marT="0" marB="0" anchor="b"/>
                </a:tc>
              </a:tr>
              <a:tr h="156026">
                <a:tc>
                  <a:txBody>
                    <a:bodyPr/>
                    <a:lstStyle/>
                    <a:p>
                      <a:pPr algn="ctr" fontAlgn="ctr"/>
                      <a:r>
                        <a:rPr lang="en-US" sz="500" u="none" strike="noStrike">
                          <a:effectLst/>
                        </a:rPr>
                        <a:t>18</a:t>
                      </a:r>
                      <a:endParaRPr lang="en-US" sz="500" b="0" i="0" u="none" strike="noStrike">
                        <a:effectLst/>
                        <a:latin typeface="Arial"/>
                      </a:endParaRPr>
                    </a:p>
                  </a:txBody>
                  <a:tcPr marL="0" marR="0" marT="0" marB="0" anchor="ctr"/>
                </a:tc>
                <a:tc>
                  <a:txBody>
                    <a:bodyPr/>
                    <a:lstStyle/>
                    <a:p>
                      <a:pPr algn="l" fontAlgn="ctr"/>
                      <a:r>
                        <a:rPr lang="en-US" sz="500" u="none" strike="noStrike">
                          <a:effectLst/>
                        </a:rPr>
                        <a:t>Sales Requirement Code - Truck Load</a:t>
                      </a:r>
                      <a:endParaRPr lang="en-US" sz="500" b="1" i="0" u="none" strike="noStrike">
                        <a:effectLst/>
                        <a:latin typeface="Arial"/>
                      </a:endParaRPr>
                    </a:p>
                  </a:txBody>
                  <a:tcPr marL="0" marR="0" marT="0" marB="0" anchor="ctr"/>
                </a:tc>
                <a:tc>
                  <a:txBody>
                    <a:bodyPr/>
                    <a:lstStyle/>
                    <a:p>
                      <a:pPr algn="l" fontAlgn="ctr"/>
                      <a:r>
                        <a:rPr lang="en-US" sz="500" u="none" strike="noStrike">
                          <a:effectLst/>
                        </a:rPr>
                        <a:t>Code to designate Buyer's Truck Load Requirements for this Purchase Order.</a:t>
                      </a:r>
                      <a:endParaRPr lang="en-US" sz="500" b="0" i="0" u="none" strike="noStrike">
                        <a:effectLst/>
                        <a:latin typeface="Arial"/>
                      </a:endParaRPr>
                    </a:p>
                  </a:txBody>
                  <a:tcPr marL="0" marR="0" marT="0" marB="0" anchor="ctr"/>
                </a:tc>
                <a:tc>
                  <a:txBody>
                    <a:bodyPr/>
                    <a:lstStyle/>
                    <a:p>
                      <a:pPr algn="ctr" fontAlgn="ctr"/>
                      <a:r>
                        <a:rPr lang="en-US" sz="500" u="none" strike="noStrike">
                          <a:effectLst/>
                        </a:rPr>
                        <a:t>FT</a:t>
                      </a:r>
                      <a:endParaRPr lang="en-US" sz="500" b="0" i="0" u="none" strike="noStrike">
                        <a:effectLst/>
                        <a:latin typeface="Arial"/>
                      </a:endParaRPr>
                    </a:p>
                  </a:txBody>
                  <a:tcPr marL="0" marR="0" marT="0" marB="0" anchor="ctr"/>
                </a:tc>
                <a:tc>
                  <a:txBody>
                    <a:bodyPr/>
                    <a:lstStyle/>
                    <a:p>
                      <a:pPr algn="ctr" fontAlgn="ctr"/>
                      <a:r>
                        <a:rPr lang="en-US" sz="500" u="none" strike="noStrike">
                          <a:effectLst/>
                        </a:rPr>
                        <a:t>O</a:t>
                      </a:r>
                      <a:endParaRPr lang="en-US" sz="500" b="0" i="0" u="none" strike="noStrike">
                        <a:effectLst/>
                        <a:latin typeface="Arial"/>
                      </a:endParaRPr>
                    </a:p>
                  </a:txBody>
                  <a:tcPr marL="0" marR="0" marT="0" marB="0" anchor="ctr"/>
                </a:tc>
                <a:tc>
                  <a:txBody>
                    <a:bodyPr/>
                    <a:lstStyle/>
                    <a:p>
                      <a:pPr algn="ctr" fontAlgn="ctr"/>
                      <a:r>
                        <a:rPr lang="en-US" sz="500" u="none" strike="noStrike">
                          <a:effectLst/>
                        </a:rPr>
                        <a:t>ID</a:t>
                      </a:r>
                      <a:endParaRPr lang="en-US" sz="500" b="0" i="0" u="none" strike="noStrike">
                        <a:effectLst/>
                        <a:latin typeface="Arial"/>
                      </a:endParaRPr>
                    </a:p>
                  </a:txBody>
                  <a:tcPr marL="0" marR="0" marT="0" marB="0" anchor="ctr"/>
                </a:tc>
                <a:tc>
                  <a:txBody>
                    <a:bodyPr/>
                    <a:lstStyle/>
                    <a:p>
                      <a:pPr algn="ctr" fontAlgn="ctr"/>
                      <a:r>
                        <a:rPr lang="en-US" sz="500" u="none" strike="noStrike">
                          <a:effectLst/>
                        </a:rPr>
                        <a:t>2/2</a:t>
                      </a:r>
                      <a:endParaRPr lang="en-US" sz="500" b="0" i="0" u="none" strike="noStrike">
                        <a:effectLst/>
                        <a:latin typeface="Arial"/>
                      </a:endParaRPr>
                    </a:p>
                  </a:txBody>
                  <a:tcPr marL="0" marR="0" marT="0" marB="0" anchor="ctr"/>
                </a:tc>
                <a:tc>
                  <a:txBody>
                    <a:bodyPr/>
                    <a:lstStyle/>
                    <a:p>
                      <a:pPr algn="l" fontAlgn="ctr"/>
                      <a:r>
                        <a:rPr lang="en-US" sz="500" u="none" strike="noStrike">
                          <a:effectLst/>
                        </a:rPr>
                        <a:t>Valid Codes:  Ship as (part of) a full truck load only = FT,  or less than a full truck load if necessary = LT.</a:t>
                      </a:r>
                      <a:endParaRPr lang="en-US" sz="500" b="1" i="0" u="none" strike="noStrike">
                        <a:effectLst/>
                        <a:latin typeface="Arial"/>
                      </a:endParaRPr>
                    </a:p>
                  </a:txBody>
                  <a:tcPr marL="0" marR="0" marT="0" marB="0" anchor="ctr"/>
                </a:tc>
                <a:tc>
                  <a:txBody>
                    <a:bodyPr/>
                    <a:lstStyle/>
                    <a:p>
                      <a:pPr algn="l" fontAlgn="b"/>
                      <a:endParaRPr lang="en-US" sz="500" b="0" i="0" u="none" strike="noStrike">
                        <a:effectLst/>
                        <a:latin typeface="Arial"/>
                      </a:endParaRPr>
                    </a:p>
                  </a:txBody>
                  <a:tcPr marL="0" marR="0" marT="0" marB="0" anchor="b"/>
                </a:tc>
                <a:tc>
                  <a:txBody>
                    <a:bodyPr/>
                    <a:lstStyle/>
                    <a:p>
                      <a:pPr algn="l" fontAlgn="b"/>
                      <a:endParaRPr lang="en-US" sz="500" b="0" i="0" u="none" strike="noStrike">
                        <a:effectLst/>
                        <a:latin typeface="Arial"/>
                      </a:endParaRPr>
                    </a:p>
                  </a:txBody>
                  <a:tcPr marL="0" marR="0" marT="0" marB="0" anchor="b"/>
                </a:tc>
              </a:tr>
              <a:tr h="156026">
                <a:tc>
                  <a:txBody>
                    <a:bodyPr/>
                    <a:lstStyle/>
                    <a:p>
                      <a:pPr algn="ctr" fontAlgn="ctr"/>
                      <a:r>
                        <a:rPr lang="en-US" sz="500" u="none" strike="noStrike">
                          <a:effectLst/>
                        </a:rPr>
                        <a:t>19</a:t>
                      </a:r>
                      <a:endParaRPr lang="en-US" sz="500" b="0" i="0" u="none" strike="noStrike">
                        <a:effectLst/>
                        <a:latin typeface="Arial"/>
                      </a:endParaRPr>
                    </a:p>
                  </a:txBody>
                  <a:tcPr marL="0" marR="0" marT="0" marB="0" anchor="ctr"/>
                </a:tc>
                <a:tc>
                  <a:txBody>
                    <a:bodyPr/>
                    <a:lstStyle/>
                    <a:p>
                      <a:pPr algn="l" fontAlgn="ctr"/>
                      <a:r>
                        <a:rPr lang="en-US" sz="500" u="none" strike="noStrike">
                          <a:effectLst/>
                        </a:rPr>
                        <a:t>Sales Requirement Code - Ship Date</a:t>
                      </a:r>
                      <a:endParaRPr lang="en-US" sz="500" b="1" i="0" u="none" strike="noStrike">
                        <a:effectLst/>
                        <a:latin typeface="Arial"/>
                      </a:endParaRPr>
                    </a:p>
                  </a:txBody>
                  <a:tcPr marL="0" marR="0" marT="0" marB="0" anchor="ctr"/>
                </a:tc>
                <a:tc>
                  <a:txBody>
                    <a:bodyPr/>
                    <a:lstStyle/>
                    <a:p>
                      <a:pPr algn="l" fontAlgn="ctr"/>
                      <a:r>
                        <a:rPr lang="en-US" sz="500" u="none" strike="noStrike">
                          <a:effectLst/>
                        </a:rPr>
                        <a:t>Code to designate Buyer's immediacy requirements in relation to the Purchase Order's Ship Date. </a:t>
                      </a:r>
                      <a:endParaRPr lang="en-US" sz="500" b="0" i="0" u="none" strike="noStrike">
                        <a:effectLst/>
                        <a:latin typeface="Arial"/>
                      </a:endParaRPr>
                    </a:p>
                  </a:txBody>
                  <a:tcPr marL="0" marR="0" marT="0" marB="0" anchor="ctr"/>
                </a:tc>
                <a:tc>
                  <a:txBody>
                    <a:bodyPr/>
                    <a:lstStyle/>
                    <a:p>
                      <a:pPr algn="ctr" fontAlgn="ctr"/>
                      <a:r>
                        <a:rPr lang="en-US" sz="500" u="none" strike="noStrike" dirty="0">
                          <a:effectLst/>
                        </a:rPr>
                        <a:t>P2</a:t>
                      </a:r>
                      <a:endParaRPr lang="en-US" sz="500" b="0" i="0" u="none" strike="noStrike" dirty="0">
                        <a:effectLst/>
                        <a:latin typeface="Arial"/>
                      </a:endParaRPr>
                    </a:p>
                  </a:txBody>
                  <a:tcPr marL="0" marR="0" marT="0" marB="0" anchor="ctr"/>
                </a:tc>
                <a:tc>
                  <a:txBody>
                    <a:bodyPr/>
                    <a:lstStyle/>
                    <a:p>
                      <a:pPr algn="ctr" fontAlgn="ctr"/>
                      <a:r>
                        <a:rPr lang="en-US" sz="500" u="none" strike="noStrike">
                          <a:effectLst/>
                        </a:rPr>
                        <a:t>O</a:t>
                      </a:r>
                      <a:endParaRPr lang="en-US" sz="500" b="0" i="0" u="none" strike="noStrike">
                        <a:effectLst/>
                        <a:latin typeface="Arial"/>
                      </a:endParaRPr>
                    </a:p>
                  </a:txBody>
                  <a:tcPr marL="0" marR="0" marT="0" marB="0" anchor="ctr"/>
                </a:tc>
                <a:tc>
                  <a:txBody>
                    <a:bodyPr/>
                    <a:lstStyle/>
                    <a:p>
                      <a:pPr algn="ctr" fontAlgn="ctr"/>
                      <a:r>
                        <a:rPr lang="en-US" sz="500" u="none" strike="noStrike">
                          <a:effectLst/>
                        </a:rPr>
                        <a:t>ID</a:t>
                      </a:r>
                      <a:endParaRPr lang="en-US" sz="500" b="0" i="0" u="none" strike="noStrike">
                        <a:effectLst/>
                        <a:latin typeface="Arial"/>
                      </a:endParaRPr>
                    </a:p>
                  </a:txBody>
                  <a:tcPr marL="0" marR="0" marT="0" marB="0" anchor="ctr"/>
                </a:tc>
                <a:tc>
                  <a:txBody>
                    <a:bodyPr/>
                    <a:lstStyle/>
                    <a:p>
                      <a:pPr algn="ctr" fontAlgn="ctr"/>
                      <a:r>
                        <a:rPr lang="en-US" sz="500" u="none" strike="noStrike">
                          <a:effectLst/>
                        </a:rPr>
                        <a:t>2/2</a:t>
                      </a:r>
                      <a:endParaRPr lang="en-US" sz="500" b="0" i="0" u="none" strike="noStrike">
                        <a:effectLst/>
                        <a:latin typeface="Arial"/>
                      </a:endParaRPr>
                    </a:p>
                  </a:txBody>
                  <a:tcPr marL="0" marR="0" marT="0" marB="0" anchor="ctr"/>
                </a:tc>
                <a:tc>
                  <a:txBody>
                    <a:bodyPr/>
                    <a:lstStyle/>
                    <a:p>
                      <a:pPr algn="l" fontAlgn="ctr"/>
                      <a:r>
                        <a:rPr lang="en-US" sz="500" u="none" strike="noStrike">
                          <a:effectLst/>
                        </a:rPr>
                        <a:t>Valid Codes: Ship as soon as possible = P2, Do not pre-ship = P4, or Vendor can pre-ship with prior approval of the buyer = P3.</a:t>
                      </a:r>
                      <a:endParaRPr lang="en-US" sz="500" b="1" i="0" u="none" strike="noStrike">
                        <a:effectLst/>
                        <a:latin typeface="Arial"/>
                      </a:endParaRPr>
                    </a:p>
                  </a:txBody>
                  <a:tcPr marL="0" marR="0" marT="0" marB="0" anchor="ctr"/>
                </a:tc>
                <a:tc>
                  <a:txBody>
                    <a:bodyPr/>
                    <a:lstStyle/>
                    <a:p>
                      <a:pPr algn="l" fontAlgn="b"/>
                      <a:endParaRPr lang="en-US" sz="500" b="0" i="0" u="none" strike="noStrike">
                        <a:effectLst/>
                        <a:latin typeface="Arial"/>
                      </a:endParaRPr>
                    </a:p>
                  </a:txBody>
                  <a:tcPr marL="0" marR="0" marT="0" marB="0" anchor="b"/>
                </a:tc>
                <a:tc>
                  <a:txBody>
                    <a:bodyPr/>
                    <a:lstStyle/>
                    <a:p>
                      <a:pPr algn="l" fontAlgn="b"/>
                      <a:endParaRPr lang="en-US" sz="500" b="0" i="0" u="none" strike="noStrike">
                        <a:effectLst/>
                        <a:latin typeface="Arial"/>
                      </a:endParaRPr>
                    </a:p>
                  </a:txBody>
                  <a:tcPr marL="0" marR="0" marT="0" marB="0" anchor="b"/>
                </a:tc>
              </a:tr>
              <a:tr h="390065">
                <a:tc>
                  <a:txBody>
                    <a:bodyPr/>
                    <a:lstStyle/>
                    <a:p>
                      <a:pPr algn="ctr" fontAlgn="ctr"/>
                      <a:r>
                        <a:rPr lang="en-US" sz="500" u="none" strike="noStrike">
                          <a:effectLst/>
                        </a:rPr>
                        <a:t>20</a:t>
                      </a:r>
                      <a:endParaRPr lang="en-US" sz="500" b="0" i="0" u="none" strike="noStrike">
                        <a:effectLst/>
                        <a:latin typeface="Arial"/>
                      </a:endParaRPr>
                    </a:p>
                  </a:txBody>
                  <a:tcPr marL="0" marR="0" marT="0" marB="0" anchor="ctr"/>
                </a:tc>
                <a:tc>
                  <a:txBody>
                    <a:bodyPr/>
                    <a:lstStyle/>
                    <a:p>
                      <a:pPr algn="l" fontAlgn="ctr"/>
                      <a:r>
                        <a:rPr lang="en-US" sz="500" u="none" strike="noStrike">
                          <a:effectLst/>
                        </a:rPr>
                        <a:t>Sales Requirement Code Consignment / or Ship Blind</a:t>
                      </a:r>
                      <a:endParaRPr lang="en-US" sz="500" b="1" i="0" u="none" strike="noStrike">
                        <a:effectLst/>
                        <a:latin typeface="Arial"/>
                      </a:endParaRPr>
                    </a:p>
                  </a:txBody>
                  <a:tcPr marL="0" marR="0" marT="0" marB="0" anchor="ctr"/>
                </a:tc>
                <a:tc>
                  <a:txBody>
                    <a:bodyPr/>
                    <a:lstStyle/>
                    <a:p>
                      <a:pPr algn="l" fontAlgn="ctr"/>
                      <a:r>
                        <a:rPr lang="en-US" sz="500" u="none" strike="noStrike">
                          <a:effectLst/>
                        </a:rPr>
                        <a:t>Code to designate the Buyer's requirement for shipment of the Purchase Order as consignment or blind shipment. </a:t>
                      </a:r>
                      <a:endParaRPr lang="en-US" sz="500" b="0" i="0" u="none" strike="noStrike">
                        <a:effectLst/>
                        <a:latin typeface="Arial"/>
                      </a:endParaRPr>
                    </a:p>
                  </a:txBody>
                  <a:tcPr marL="0" marR="0" marT="0" marB="0" anchor="ctr"/>
                </a:tc>
                <a:tc>
                  <a:txBody>
                    <a:bodyPr/>
                    <a:lstStyle/>
                    <a:p>
                      <a:pPr algn="ctr" fontAlgn="ctr"/>
                      <a:r>
                        <a:rPr lang="en-US" sz="500" b="1" u="none" strike="noStrike" dirty="0">
                          <a:solidFill>
                            <a:srgbClr val="33CC33"/>
                          </a:solidFill>
                          <a:effectLst/>
                        </a:rPr>
                        <a:t>SB</a:t>
                      </a:r>
                      <a:endParaRPr lang="en-US" sz="500" b="1" i="0" u="none" strike="noStrike" dirty="0">
                        <a:solidFill>
                          <a:srgbClr val="33CC33"/>
                        </a:solidFill>
                        <a:effectLst/>
                        <a:latin typeface="Arial"/>
                      </a:endParaRPr>
                    </a:p>
                  </a:txBody>
                  <a:tcPr marL="0" marR="0" marT="0" marB="0" anchor="ctr"/>
                </a:tc>
                <a:tc>
                  <a:txBody>
                    <a:bodyPr/>
                    <a:lstStyle/>
                    <a:p>
                      <a:pPr algn="ctr" fontAlgn="ctr"/>
                      <a:r>
                        <a:rPr lang="en-US" sz="500" u="none" strike="noStrike" dirty="0">
                          <a:effectLst/>
                        </a:rPr>
                        <a:t>O</a:t>
                      </a:r>
                      <a:endParaRPr lang="en-US" sz="500" b="0" i="0" u="none" strike="noStrike" dirty="0">
                        <a:effectLst/>
                        <a:latin typeface="Arial"/>
                      </a:endParaRPr>
                    </a:p>
                  </a:txBody>
                  <a:tcPr marL="0" marR="0" marT="0" marB="0" anchor="ctr"/>
                </a:tc>
                <a:tc>
                  <a:txBody>
                    <a:bodyPr/>
                    <a:lstStyle/>
                    <a:p>
                      <a:pPr algn="ctr" fontAlgn="ctr"/>
                      <a:r>
                        <a:rPr lang="en-US" sz="500" u="none" strike="noStrike">
                          <a:effectLst/>
                        </a:rPr>
                        <a:t>ID</a:t>
                      </a:r>
                      <a:endParaRPr lang="en-US" sz="500" b="0" i="0" u="none" strike="noStrike">
                        <a:effectLst/>
                        <a:latin typeface="Arial"/>
                      </a:endParaRPr>
                    </a:p>
                  </a:txBody>
                  <a:tcPr marL="0" marR="0" marT="0" marB="0" anchor="ctr"/>
                </a:tc>
                <a:tc>
                  <a:txBody>
                    <a:bodyPr/>
                    <a:lstStyle/>
                    <a:p>
                      <a:pPr algn="ctr" fontAlgn="ctr"/>
                      <a:r>
                        <a:rPr lang="en-US" sz="500" u="none" strike="noStrike">
                          <a:effectLst/>
                        </a:rPr>
                        <a:t>2/2</a:t>
                      </a:r>
                      <a:endParaRPr lang="en-US" sz="500" b="0" i="0" u="none" strike="noStrike">
                        <a:effectLst/>
                        <a:latin typeface="Arial"/>
                      </a:endParaRPr>
                    </a:p>
                  </a:txBody>
                  <a:tcPr marL="0" marR="0" marT="0" marB="0" anchor="ctr"/>
                </a:tc>
                <a:tc>
                  <a:txBody>
                    <a:bodyPr/>
                    <a:lstStyle/>
                    <a:p>
                      <a:pPr algn="l" fontAlgn="ctr"/>
                      <a:r>
                        <a:rPr lang="en-US" sz="500" u="none" strike="noStrike">
                          <a:effectLst/>
                        </a:rPr>
                        <a:t>Ship Blind normally pertains to drop shipments where the Buyer wants the goods to be shipped to a third party, but does not want the third party to know the merchandise came from the Vendor (Mill).  Valid Codes:  This is a consignment order = CS, ; The Vendor (mill) is to ship blind = SB, Other = Leave Blank.  </a:t>
                      </a:r>
                      <a:endParaRPr lang="en-US" sz="500" b="0" i="0" u="none" strike="noStrike">
                        <a:effectLst/>
                        <a:latin typeface="Arial"/>
                      </a:endParaRPr>
                    </a:p>
                  </a:txBody>
                  <a:tcPr marL="0" marR="0" marT="0" marB="0" anchor="ctr"/>
                </a:tc>
                <a:tc>
                  <a:txBody>
                    <a:bodyPr/>
                    <a:lstStyle/>
                    <a:p>
                      <a:pPr algn="l" fontAlgn="b"/>
                      <a:endParaRPr lang="en-US" sz="500" b="0" i="0" u="none" strike="noStrike">
                        <a:effectLst/>
                        <a:latin typeface="Arial"/>
                      </a:endParaRPr>
                    </a:p>
                  </a:txBody>
                  <a:tcPr marL="0" marR="0" marT="0" marB="0" anchor="b"/>
                </a:tc>
                <a:tc>
                  <a:txBody>
                    <a:bodyPr/>
                    <a:lstStyle/>
                    <a:p>
                      <a:pPr algn="l" fontAlgn="b"/>
                      <a:endParaRPr lang="en-US" sz="500" b="0" i="0" u="none" strike="noStrike">
                        <a:effectLst/>
                        <a:latin typeface="Arial"/>
                      </a:endParaRPr>
                    </a:p>
                  </a:txBody>
                  <a:tcPr marL="0" marR="0" marT="0" marB="0" anchor="b"/>
                </a:tc>
              </a:tr>
              <a:tr h="312052">
                <a:tc>
                  <a:txBody>
                    <a:bodyPr/>
                    <a:lstStyle/>
                    <a:p>
                      <a:pPr algn="ctr" fontAlgn="ctr"/>
                      <a:r>
                        <a:rPr lang="en-US" sz="500" u="none" strike="noStrike">
                          <a:effectLst/>
                        </a:rPr>
                        <a:t>21</a:t>
                      </a:r>
                      <a:endParaRPr lang="en-US" sz="500" b="0" i="0" u="none" strike="noStrike">
                        <a:effectLst/>
                        <a:latin typeface="Arial"/>
                      </a:endParaRPr>
                    </a:p>
                  </a:txBody>
                  <a:tcPr marL="0" marR="0" marT="0" marB="0" anchor="ctr"/>
                </a:tc>
                <a:tc>
                  <a:txBody>
                    <a:bodyPr/>
                    <a:lstStyle/>
                    <a:p>
                      <a:pPr algn="l" fontAlgn="ctr"/>
                      <a:r>
                        <a:rPr lang="en-US" sz="500" u="none" strike="noStrike">
                          <a:effectLst/>
                        </a:rPr>
                        <a:t>Payment Terms - Discount Offered</a:t>
                      </a:r>
                      <a:endParaRPr lang="en-US" sz="500" b="1" i="0" u="none" strike="noStrike">
                        <a:effectLst/>
                        <a:latin typeface="Arial"/>
                      </a:endParaRPr>
                    </a:p>
                  </a:txBody>
                  <a:tcPr marL="0" marR="0" marT="0" marB="0" anchor="ctr"/>
                </a:tc>
                <a:tc>
                  <a:txBody>
                    <a:bodyPr/>
                    <a:lstStyle/>
                    <a:p>
                      <a:pPr algn="l" fontAlgn="ctr"/>
                      <a:r>
                        <a:rPr lang="en-US" sz="500" u="none" strike="noStrike">
                          <a:effectLst/>
                        </a:rPr>
                        <a:t>Percentage discount off the Invoice if paid on or before a specified number of days (Field 22 Payment Terms - Discount Days) from invoice date.</a:t>
                      </a:r>
                      <a:endParaRPr lang="en-US" sz="500" b="0" i="0" u="none" strike="noStrike">
                        <a:effectLst/>
                        <a:latin typeface="Arial"/>
                      </a:endParaRPr>
                    </a:p>
                  </a:txBody>
                  <a:tcPr marL="0" marR="0" marT="0" marB="0" anchor="ctr"/>
                </a:tc>
                <a:tc>
                  <a:txBody>
                    <a:bodyPr/>
                    <a:lstStyle/>
                    <a:p>
                      <a:pPr algn="ctr" fontAlgn="ctr"/>
                      <a:r>
                        <a:rPr lang="en-US" sz="500" u="none" strike="noStrike">
                          <a:effectLst/>
                        </a:rPr>
                        <a:t>2.25</a:t>
                      </a:r>
                      <a:endParaRPr lang="en-US" sz="500" b="0" i="0" u="none" strike="noStrike">
                        <a:effectLst/>
                        <a:latin typeface="Arial"/>
                      </a:endParaRPr>
                    </a:p>
                  </a:txBody>
                  <a:tcPr marL="0" marR="0" marT="0" marB="0" anchor="ctr"/>
                </a:tc>
                <a:tc>
                  <a:txBody>
                    <a:bodyPr/>
                    <a:lstStyle/>
                    <a:p>
                      <a:pPr algn="ctr" fontAlgn="ctr"/>
                      <a:r>
                        <a:rPr lang="en-US" sz="500" u="none" strike="noStrike">
                          <a:effectLst/>
                        </a:rPr>
                        <a:t>O</a:t>
                      </a:r>
                      <a:endParaRPr lang="en-US" sz="500" b="0" i="0" u="none" strike="noStrike">
                        <a:effectLst/>
                        <a:latin typeface="Arial"/>
                      </a:endParaRPr>
                    </a:p>
                  </a:txBody>
                  <a:tcPr marL="0" marR="0" marT="0" marB="0" anchor="ctr"/>
                </a:tc>
                <a:tc>
                  <a:txBody>
                    <a:bodyPr/>
                    <a:lstStyle/>
                    <a:p>
                      <a:pPr algn="ctr" fontAlgn="ctr"/>
                      <a:r>
                        <a:rPr lang="en-US" sz="500" u="none" strike="noStrike">
                          <a:effectLst/>
                        </a:rPr>
                        <a:t>N</a:t>
                      </a:r>
                      <a:endParaRPr lang="en-US" sz="500" b="0" i="0" u="none" strike="noStrike">
                        <a:effectLst/>
                        <a:latin typeface="Arial"/>
                      </a:endParaRPr>
                    </a:p>
                  </a:txBody>
                  <a:tcPr marL="0" marR="0" marT="0" marB="0" anchor="ctr"/>
                </a:tc>
                <a:tc>
                  <a:txBody>
                    <a:bodyPr/>
                    <a:lstStyle/>
                    <a:p>
                      <a:pPr algn="ctr" fontAlgn="ctr"/>
                      <a:r>
                        <a:rPr lang="en-US" sz="500" u="none" strike="noStrike">
                          <a:effectLst/>
                        </a:rPr>
                        <a:t>1/4</a:t>
                      </a:r>
                      <a:endParaRPr lang="en-US" sz="500" b="0" i="0" u="none" strike="noStrike">
                        <a:effectLst/>
                        <a:latin typeface="Arial"/>
                      </a:endParaRPr>
                    </a:p>
                  </a:txBody>
                  <a:tcPr marL="0" marR="0" marT="0" marB="0" anchor="ctr"/>
                </a:tc>
                <a:tc>
                  <a:txBody>
                    <a:bodyPr/>
                    <a:lstStyle/>
                    <a:p>
                      <a:pPr algn="l" fontAlgn="ctr"/>
                      <a:r>
                        <a:rPr lang="en-US" sz="500" u="none" strike="noStrike">
                          <a:effectLst/>
                        </a:rPr>
                        <a:t>The discount percentage amount must be expressed as a percentage.  The decimal point must be shown when the percentage is not a whole number.  (Example: 2.5% shown as 2.5.  2.0% may be shown as 2.)</a:t>
                      </a:r>
                      <a:endParaRPr lang="en-US" sz="500" b="0" i="0" u="none" strike="noStrike">
                        <a:effectLst/>
                        <a:latin typeface="Arial"/>
                      </a:endParaRPr>
                    </a:p>
                  </a:txBody>
                  <a:tcPr marL="0" marR="0" marT="0" marB="0" anchor="ctr"/>
                </a:tc>
                <a:tc>
                  <a:txBody>
                    <a:bodyPr/>
                    <a:lstStyle/>
                    <a:p>
                      <a:pPr algn="l" fontAlgn="b"/>
                      <a:endParaRPr lang="en-US" sz="500" b="0" i="0" u="none" strike="noStrike">
                        <a:effectLst/>
                        <a:latin typeface="Arial"/>
                      </a:endParaRPr>
                    </a:p>
                  </a:txBody>
                  <a:tcPr marL="0" marR="0" marT="0" marB="0" anchor="b"/>
                </a:tc>
                <a:tc>
                  <a:txBody>
                    <a:bodyPr/>
                    <a:lstStyle/>
                    <a:p>
                      <a:pPr algn="l" fontAlgn="b"/>
                      <a:endParaRPr lang="en-US" sz="500" b="0" i="0" u="none" strike="noStrike">
                        <a:effectLst/>
                        <a:latin typeface="Arial"/>
                      </a:endParaRPr>
                    </a:p>
                  </a:txBody>
                  <a:tcPr marL="0" marR="0" marT="0" marB="0" anchor="b"/>
                </a:tc>
              </a:tr>
              <a:tr h="156026">
                <a:tc>
                  <a:txBody>
                    <a:bodyPr/>
                    <a:lstStyle/>
                    <a:p>
                      <a:pPr algn="ctr" fontAlgn="ctr"/>
                      <a:r>
                        <a:rPr lang="en-US" sz="500" u="none" strike="noStrike">
                          <a:effectLst/>
                        </a:rPr>
                        <a:t>22</a:t>
                      </a:r>
                      <a:endParaRPr lang="en-US" sz="500" b="0" i="0" u="none" strike="noStrike">
                        <a:effectLst/>
                        <a:latin typeface="Arial"/>
                      </a:endParaRPr>
                    </a:p>
                  </a:txBody>
                  <a:tcPr marL="0" marR="0" marT="0" marB="0" anchor="ctr"/>
                </a:tc>
                <a:tc>
                  <a:txBody>
                    <a:bodyPr/>
                    <a:lstStyle/>
                    <a:p>
                      <a:pPr algn="l" fontAlgn="ctr"/>
                      <a:r>
                        <a:rPr lang="en-US" sz="500" u="none" strike="noStrike">
                          <a:effectLst/>
                        </a:rPr>
                        <a:t>Payment Terms - Discount Days </a:t>
                      </a:r>
                      <a:endParaRPr lang="en-US" sz="500" b="1" i="0" u="none" strike="noStrike">
                        <a:effectLst/>
                        <a:latin typeface="Arial"/>
                      </a:endParaRPr>
                    </a:p>
                  </a:txBody>
                  <a:tcPr marL="0" marR="0" marT="0" marB="0" anchor="ctr"/>
                </a:tc>
                <a:tc>
                  <a:txBody>
                    <a:bodyPr/>
                    <a:lstStyle/>
                    <a:p>
                      <a:pPr algn="l" fontAlgn="ctr"/>
                      <a:r>
                        <a:rPr lang="en-US" sz="500" u="none" strike="noStrike">
                          <a:effectLst/>
                        </a:rPr>
                        <a:t>Number of days from the invoice date the Buyer (Distributor) can take a discount if paid on or before.</a:t>
                      </a:r>
                      <a:endParaRPr lang="en-US" sz="500" b="0" i="0" u="none" strike="noStrike">
                        <a:effectLst/>
                        <a:latin typeface="Arial"/>
                      </a:endParaRPr>
                    </a:p>
                  </a:txBody>
                  <a:tcPr marL="0" marR="0" marT="0" marB="0" anchor="ctr"/>
                </a:tc>
                <a:tc>
                  <a:txBody>
                    <a:bodyPr/>
                    <a:lstStyle/>
                    <a:p>
                      <a:pPr algn="ctr" fontAlgn="ctr"/>
                      <a:r>
                        <a:rPr lang="en-US" sz="500" u="none" strike="noStrike">
                          <a:effectLst/>
                        </a:rPr>
                        <a:t>10</a:t>
                      </a:r>
                      <a:endParaRPr lang="en-US" sz="500" b="0" i="0" u="none" strike="noStrike">
                        <a:effectLst/>
                        <a:latin typeface="Arial"/>
                      </a:endParaRPr>
                    </a:p>
                  </a:txBody>
                  <a:tcPr marL="0" marR="0" marT="0" marB="0" anchor="ctr"/>
                </a:tc>
                <a:tc>
                  <a:txBody>
                    <a:bodyPr/>
                    <a:lstStyle/>
                    <a:p>
                      <a:pPr algn="ctr" fontAlgn="ctr"/>
                      <a:r>
                        <a:rPr lang="en-US" sz="500" u="none" strike="noStrike">
                          <a:effectLst/>
                        </a:rPr>
                        <a:t>O</a:t>
                      </a:r>
                      <a:endParaRPr lang="en-US" sz="500" b="0" i="0" u="none" strike="noStrike">
                        <a:effectLst/>
                        <a:latin typeface="Arial"/>
                      </a:endParaRPr>
                    </a:p>
                  </a:txBody>
                  <a:tcPr marL="0" marR="0" marT="0" marB="0" anchor="ctr"/>
                </a:tc>
                <a:tc>
                  <a:txBody>
                    <a:bodyPr/>
                    <a:lstStyle/>
                    <a:p>
                      <a:pPr algn="ctr" fontAlgn="ctr"/>
                      <a:r>
                        <a:rPr lang="en-US" sz="500" u="none" strike="noStrike">
                          <a:effectLst/>
                        </a:rPr>
                        <a:t>N</a:t>
                      </a:r>
                      <a:endParaRPr lang="en-US" sz="500" b="0" i="0" u="none" strike="noStrike">
                        <a:effectLst/>
                        <a:latin typeface="Arial"/>
                      </a:endParaRPr>
                    </a:p>
                  </a:txBody>
                  <a:tcPr marL="0" marR="0" marT="0" marB="0" anchor="ctr"/>
                </a:tc>
                <a:tc>
                  <a:txBody>
                    <a:bodyPr/>
                    <a:lstStyle/>
                    <a:p>
                      <a:pPr algn="ctr" fontAlgn="ctr"/>
                      <a:r>
                        <a:rPr lang="en-US" sz="500" u="none" strike="noStrike">
                          <a:effectLst/>
                        </a:rPr>
                        <a:t>1/3</a:t>
                      </a:r>
                      <a:endParaRPr lang="en-US" sz="500" b="0" i="0" u="none" strike="noStrike">
                        <a:effectLst/>
                        <a:latin typeface="Arial"/>
                      </a:endParaRPr>
                    </a:p>
                  </a:txBody>
                  <a:tcPr marL="0" marR="0" marT="0" marB="0" anchor="ctr"/>
                </a:tc>
                <a:tc>
                  <a:txBody>
                    <a:bodyPr/>
                    <a:lstStyle/>
                    <a:p>
                      <a:pPr algn="l" fontAlgn="b"/>
                      <a:r>
                        <a:rPr lang="en-US" sz="500" u="none" strike="noStrike">
                          <a:effectLst/>
                        </a:rPr>
                        <a:t> </a:t>
                      </a:r>
                      <a:endParaRPr lang="en-US" sz="500" b="0" i="0" u="none" strike="noStrike">
                        <a:effectLst/>
                        <a:latin typeface="Arial"/>
                      </a:endParaRPr>
                    </a:p>
                  </a:txBody>
                  <a:tcPr marL="0" marR="0" marT="0" marB="0" anchor="b"/>
                </a:tc>
                <a:tc>
                  <a:txBody>
                    <a:bodyPr/>
                    <a:lstStyle/>
                    <a:p>
                      <a:pPr algn="l" fontAlgn="b"/>
                      <a:endParaRPr lang="en-US" sz="500" b="0" i="0" u="none" strike="noStrike">
                        <a:effectLst/>
                        <a:latin typeface="Arial"/>
                      </a:endParaRPr>
                    </a:p>
                  </a:txBody>
                  <a:tcPr marL="0" marR="0" marT="0" marB="0" anchor="b"/>
                </a:tc>
                <a:tc>
                  <a:txBody>
                    <a:bodyPr/>
                    <a:lstStyle/>
                    <a:p>
                      <a:pPr algn="l" fontAlgn="b"/>
                      <a:endParaRPr lang="en-US" sz="500" b="0" i="0" u="none" strike="noStrike">
                        <a:effectLst/>
                        <a:latin typeface="Arial"/>
                      </a:endParaRPr>
                    </a:p>
                  </a:txBody>
                  <a:tcPr marL="0" marR="0" marT="0" marB="0" anchor="b"/>
                </a:tc>
              </a:tr>
              <a:tr h="156026">
                <a:tc>
                  <a:txBody>
                    <a:bodyPr/>
                    <a:lstStyle/>
                    <a:p>
                      <a:pPr algn="ctr" fontAlgn="ctr"/>
                      <a:r>
                        <a:rPr lang="en-US" sz="500" u="none" strike="noStrike">
                          <a:effectLst/>
                        </a:rPr>
                        <a:t>23</a:t>
                      </a:r>
                      <a:endParaRPr lang="en-US" sz="500" b="0" i="0" u="none" strike="noStrike">
                        <a:effectLst/>
                        <a:latin typeface="Arial"/>
                      </a:endParaRPr>
                    </a:p>
                  </a:txBody>
                  <a:tcPr marL="0" marR="0" marT="0" marB="0" anchor="ctr"/>
                </a:tc>
                <a:tc>
                  <a:txBody>
                    <a:bodyPr/>
                    <a:lstStyle/>
                    <a:p>
                      <a:pPr algn="l" fontAlgn="ctr"/>
                      <a:r>
                        <a:rPr lang="en-US" sz="500" u="none" strike="noStrike">
                          <a:effectLst/>
                        </a:rPr>
                        <a:t>Payment due in number of days without discount</a:t>
                      </a:r>
                      <a:endParaRPr lang="en-US" sz="500" b="1" i="0" u="none" strike="noStrike">
                        <a:effectLst/>
                        <a:latin typeface="Arial"/>
                      </a:endParaRPr>
                    </a:p>
                  </a:txBody>
                  <a:tcPr marL="0" marR="0" marT="0" marB="0" anchor="ctr"/>
                </a:tc>
                <a:tc>
                  <a:txBody>
                    <a:bodyPr/>
                    <a:lstStyle/>
                    <a:p>
                      <a:pPr algn="l" fontAlgn="ctr"/>
                      <a:r>
                        <a:rPr lang="en-US" sz="500" u="none" strike="noStrike">
                          <a:effectLst/>
                        </a:rPr>
                        <a:t>Payment is due in this number of days (without a discount). </a:t>
                      </a:r>
                      <a:endParaRPr lang="en-US" sz="500" b="0" i="0" u="none" strike="noStrike">
                        <a:effectLst/>
                        <a:latin typeface="Arial"/>
                      </a:endParaRPr>
                    </a:p>
                  </a:txBody>
                  <a:tcPr marL="0" marR="0" marT="0" marB="0" anchor="ctr"/>
                </a:tc>
                <a:tc>
                  <a:txBody>
                    <a:bodyPr/>
                    <a:lstStyle/>
                    <a:p>
                      <a:pPr algn="ctr" fontAlgn="ctr"/>
                      <a:r>
                        <a:rPr lang="en-US" sz="500" u="none" strike="noStrike">
                          <a:effectLst/>
                        </a:rPr>
                        <a:t>30</a:t>
                      </a:r>
                      <a:endParaRPr lang="en-US" sz="500" b="0" i="0" u="none" strike="noStrike">
                        <a:effectLst/>
                        <a:latin typeface="Arial"/>
                      </a:endParaRPr>
                    </a:p>
                  </a:txBody>
                  <a:tcPr marL="0" marR="0" marT="0" marB="0" anchor="ctr"/>
                </a:tc>
                <a:tc>
                  <a:txBody>
                    <a:bodyPr/>
                    <a:lstStyle/>
                    <a:p>
                      <a:pPr algn="ctr" fontAlgn="ctr"/>
                      <a:r>
                        <a:rPr lang="en-US" sz="500" u="none" strike="noStrike">
                          <a:effectLst/>
                        </a:rPr>
                        <a:t>O</a:t>
                      </a:r>
                      <a:endParaRPr lang="en-US" sz="500" b="0" i="0" u="none" strike="noStrike">
                        <a:effectLst/>
                        <a:latin typeface="Arial"/>
                      </a:endParaRPr>
                    </a:p>
                  </a:txBody>
                  <a:tcPr marL="0" marR="0" marT="0" marB="0" anchor="ctr"/>
                </a:tc>
                <a:tc>
                  <a:txBody>
                    <a:bodyPr/>
                    <a:lstStyle/>
                    <a:p>
                      <a:pPr algn="ctr" fontAlgn="ctr"/>
                      <a:r>
                        <a:rPr lang="en-US" sz="500" u="none" strike="noStrike">
                          <a:effectLst/>
                        </a:rPr>
                        <a:t>N</a:t>
                      </a:r>
                      <a:endParaRPr lang="en-US" sz="500" b="0" i="0" u="none" strike="noStrike">
                        <a:effectLst/>
                        <a:latin typeface="Arial"/>
                      </a:endParaRPr>
                    </a:p>
                  </a:txBody>
                  <a:tcPr marL="0" marR="0" marT="0" marB="0" anchor="ctr"/>
                </a:tc>
                <a:tc>
                  <a:txBody>
                    <a:bodyPr/>
                    <a:lstStyle/>
                    <a:p>
                      <a:pPr algn="ctr" fontAlgn="ctr"/>
                      <a:r>
                        <a:rPr lang="en-US" sz="500" u="none" strike="noStrike">
                          <a:effectLst/>
                        </a:rPr>
                        <a:t>1/3</a:t>
                      </a:r>
                      <a:endParaRPr lang="en-US" sz="500" b="0" i="0" u="none" strike="noStrike">
                        <a:effectLst/>
                        <a:latin typeface="Arial"/>
                      </a:endParaRPr>
                    </a:p>
                  </a:txBody>
                  <a:tcPr marL="0" marR="0" marT="0" marB="0" anchor="ctr"/>
                </a:tc>
                <a:tc>
                  <a:txBody>
                    <a:bodyPr/>
                    <a:lstStyle/>
                    <a:p>
                      <a:pPr algn="l" fontAlgn="ctr"/>
                      <a:r>
                        <a:rPr lang="en-US" sz="500" u="none" strike="noStrike">
                          <a:effectLst/>
                        </a:rPr>
                        <a:t>Example: 30 days, 180 days.  Note: Either this field (Payment due in number of days) or Specific Payment Date must be entered.  </a:t>
                      </a:r>
                      <a:endParaRPr lang="en-US" sz="500" b="0" i="0" u="none" strike="noStrike">
                        <a:effectLst/>
                        <a:latin typeface="Arial"/>
                      </a:endParaRPr>
                    </a:p>
                  </a:txBody>
                  <a:tcPr marL="0" marR="0" marT="0" marB="0" anchor="ctr"/>
                </a:tc>
                <a:tc>
                  <a:txBody>
                    <a:bodyPr/>
                    <a:lstStyle/>
                    <a:p>
                      <a:pPr algn="l" fontAlgn="b"/>
                      <a:endParaRPr lang="en-US" sz="500" b="0" i="0" u="none" strike="noStrike">
                        <a:effectLst/>
                        <a:latin typeface="Arial"/>
                      </a:endParaRPr>
                    </a:p>
                  </a:txBody>
                  <a:tcPr marL="0" marR="0" marT="0" marB="0" anchor="b"/>
                </a:tc>
                <a:tc>
                  <a:txBody>
                    <a:bodyPr/>
                    <a:lstStyle/>
                    <a:p>
                      <a:pPr algn="l" fontAlgn="b"/>
                      <a:endParaRPr lang="en-US" sz="500" b="0" i="0" u="none" strike="noStrike">
                        <a:effectLst/>
                        <a:latin typeface="Arial"/>
                      </a:endParaRPr>
                    </a:p>
                  </a:txBody>
                  <a:tcPr marL="0" marR="0" marT="0" marB="0" anchor="b"/>
                </a:tc>
              </a:tr>
              <a:tr h="234039">
                <a:tc>
                  <a:txBody>
                    <a:bodyPr/>
                    <a:lstStyle/>
                    <a:p>
                      <a:pPr algn="ctr" fontAlgn="ctr"/>
                      <a:r>
                        <a:rPr lang="en-US" sz="500" u="none" strike="noStrike">
                          <a:effectLst/>
                        </a:rPr>
                        <a:t>24</a:t>
                      </a:r>
                      <a:endParaRPr lang="en-US" sz="500" b="0" i="0" u="none" strike="noStrike">
                        <a:effectLst/>
                        <a:latin typeface="Arial"/>
                      </a:endParaRPr>
                    </a:p>
                  </a:txBody>
                  <a:tcPr marL="0" marR="0" marT="0" marB="0" anchor="ctr"/>
                </a:tc>
                <a:tc>
                  <a:txBody>
                    <a:bodyPr/>
                    <a:lstStyle/>
                    <a:p>
                      <a:pPr algn="l" fontAlgn="ctr"/>
                      <a:r>
                        <a:rPr lang="en-US" sz="500" u="none" strike="noStrike">
                          <a:effectLst/>
                        </a:rPr>
                        <a:t>Specific Payment Date</a:t>
                      </a:r>
                      <a:endParaRPr lang="en-US" sz="500" b="1" i="0" u="none" strike="noStrike">
                        <a:effectLst/>
                        <a:latin typeface="Arial"/>
                      </a:endParaRPr>
                    </a:p>
                  </a:txBody>
                  <a:tcPr marL="0" marR="0" marT="0" marB="0" anchor="ctr"/>
                </a:tc>
                <a:tc>
                  <a:txBody>
                    <a:bodyPr/>
                    <a:lstStyle/>
                    <a:p>
                      <a:pPr algn="l" fontAlgn="ctr"/>
                      <a:r>
                        <a:rPr lang="en-US" sz="500" u="none" strike="noStrike">
                          <a:effectLst/>
                        </a:rPr>
                        <a:t>For some special orders there may be an agreed upon date (specific) when payment is due.  If this is the case, use this field.   </a:t>
                      </a:r>
                      <a:endParaRPr lang="en-US" sz="500" b="0" i="0" u="none" strike="noStrike">
                        <a:effectLst/>
                        <a:latin typeface="Arial"/>
                      </a:endParaRPr>
                    </a:p>
                  </a:txBody>
                  <a:tcPr marL="0" marR="0" marT="0" marB="0" anchor="ctr"/>
                </a:tc>
                <a:tc>
                  <a:txBody>
                    <a:bodyPr/>
                    <a:lstStyle/>
                    <a:p>
                      <a:pPr algn="ctr" fontAlgn="ctr"/>
                      <a:r>
                        <a:rPr lang="en-US" sz="500" u="none" strike="noStrike">
                          <a:effectLst/>
                        </a:rPr>
                        <a:t>20021231</a:t>
                      </a:r>
                      <a:endParaRPr lang="en-US" sz="500" b="0" i="0" u="none" strike="noStrike">
                        <a:effectLst/>
                        <a:latin typeface="Arial"/>
                      </a:endParaRPr>
                    </a:p>
                  </a:txBody>
                  <a:tcPr marL="0" marR="0" marT="0" marB="0" anchor="ctr"/>
                </a:tc>
                <a:tc>
                  <a:txBody>
                    <a:bodyPr/>
                    <a:lstStyle/>
                    <a:p>
                      <a:pPr algn="ctr" fontAlgn="ctr"/>
                      <a:r>
                        <a:rPr lang="en-US" sz="500" u="none" strike="noStrike">
                          <a:effectLst/>
                        </a:rPr>
                        <a:t>O</a:t>
                      </a:r>
                      <a:endParaRPr lang="en-US" sz="500" b="0" i="0" u="none" strike="noStrike">
                        <a:effectLst/>
                        <a:latin typeface="Arial"/>
                      </a:endParaRPr>
                    </a:p>
                  </a:txBody>
                  <a:tcPr marL="0" marR="0" marT="0" marB="0" anchor="ctr"/>
                </a:tc>
                <a:tc>
                  <a:txBody>
                    <a:bodyPr/>
                    <a:lstStyle/>
                    <a:p>
                      <a:pPr algn="ctr" fontAlgn="ctr"/>
                      <a:r>
                        <a:rPr lang="en-US" sz="500" u="none" strike="noStrike">
                          <a:effectLst/>
                        </a:rPr>
                        <a:t>DT</a:t>
                      </a:r>
                      <a:endParaRPr lang="en-US" sz="500" b="0" i="0" u="none" strike="noStrike">
                        <a:effectLst/>
                        <a:latin typeface="Arial"/>
                      </a:endParaRPr>
                    </a:p>
                  </a:txBody>
                  <a:tcPr marL="0" marR="0" marT="0" marB="0" anchor="ctr"/>
                </a:tc>
                <a:tc>
                  <a:txBody>
                    <a:bodyPr/>
                    <a:lstStyle/>
                    <a:p>
                      <a:pPr algn="ctr" fontAlgn="ctr"/>
                      <a:r>
                        <a:rPr lang="en-US" sz="500" u="none" strike="noStrike">
                          <a:effectLst/>
                        </a:rPr>
                        <a:t>8/8</a:t>
                      </a:r>
                      <a:endParaRPr lang="en-US" sz="500" b="0" i="0" u="none" strike="noStrike">
                        <a:effectLst/>
                        <a:latin typeface="Arial"/>
                      </a:endParaRPr>
                    </a:p>
                  </a:txBody>
                  <a:tcPr marL="0" marR="0" marT="0" marB="0" anchor="ctr"/>
                </a:tc>
                <a:tc>
                  <a:txBody>
                    <a:bodyPr/>
                    <a:lstStyle/>
                    <a:p>
                      <a:pPr algn="l" fontAlgn="ctr"/>
                      <a:r>
                        <a:rPr lang="en-US" sz="500" u="none" strike="noStrike">
                          <a:effectLst/>
                        </a:rPr>
                        <a:t>CCYYMMDD.  Note: Either this field Specific Payment Date or Payment Due in number of days without a discount (Field 23) must be entered. </a:t>
                      </a:r>
                      <a:endParaRPr lang="en-US" sz="500" b="0" i="0" u="none" strike="noStrike">
                        <a:effectLst/>
                        <a:latin typeface="Arial"/>
                      </a:endParaRPr>
                    </a:p>
                  </a:txBody>
                  <a:tcPr marL="0" marR="0" marT="0" marB="0" anchor="ctr"/>
                </a:tc>
                <a:tc>
                  <a:txBody>
                    <a:bodyPr/>
                    <a:lstStyle/>
                    <a:p>
                      <a:pPr algn="l" fontAlgn="b"/>
                      <a:endParaRPr lang="en-US" sz="500" b="0" i="0" u="none" strike="noStrike">
                        <a:effectLst/>
                        <a:latin typeface="Arial"/>
                      </a:endParaRPr>
                    </a:p>
                  </a:txBody>
                  <a:tcPr marL="0" marR="0" marT="0" marB="0" anchor="b"/>
                </a:tc>
                <a:tc>
                  <a:txBody>
                    <a:bodyPr/>
                    <a:lstStyle/>
                    <a:p>
                      <a:pPr algn="l" fontAlgn="b"/>
                      <a:endParaRPr lang="en-US" sz="500" b="0" i="0" u="none" strike="noStrike">
                        <a:effectLst/>
                        <a:latin typeface="Arial"/>
                      </a:endParaRPr>
                    </a:p>
                  </a:txBody>
                  <a:tcPr marL="0" marR="0" marT="0" marB="0" anchor="b"/>
                </a:tc>
              </a:tr>
              <a:tr h="312052">
                <a:tc>
                  <a:txBody>
                    <a:bodyPr/>
                    <a:lstStyle/>
                    <a:p>
                      <a:pPr algn="ctr" fontAlgn="ctr"/>
                      <a:r>
                        <a:rPr lang="en-US" sz="500" u="none" strike="noStrike">
                          <a:effectLst/>
                        </a:rPr>
                        <a:t>25</a:t>
                      </a:r>
                      <a:endParaRPr lang="en-US" sz="500" b="0" i="0" u="none" strike="noStrike">
                        <a:effectLst/>
                        <a:latin typeface="Arial"/>
                      </a:endParaRPr>
                    </a:p>
                  </a:txBody>
                  <a:tcPr marL="0" marR="0" marT="0" marB="0" anchor="ctr"/>
                </a:tc>
                <a:tc>
                  <a:txBody>
                    <a:bodyPr/>
                    <a:lstStyle/>
                    <a:p>
                      <a:pPr algn="l" fontAlgn="ctr"/>
                      <a:r>
                        <a:rPr lang="en-US" sz="500" u="none" strike="noStrike">
                          <a:effectLst/>
                        </a:rPr>
                        <a:t>Literal of Payment terms</a:t>
                      </a:r>
                      <a:endParaRPr lang="en-US" sz="500" b="1" i="0" u="none" strike="noStrike">
                        <a:effectLst/>
                        <a:latin typeface="Arial"/>
                      </a:endParaRPr>
                    </a:p>
                  </a:txBody>
                  <a:tcPr marL="0" marR="0" marT="0" marB="0" anchor="ctr"/>
                </a:tc>
                <a:tc>
                  <a:txBody>
                    <a:bodyPr/>
                    <a:lstStyle/>
                    <a:p>
                      <a:pPr algn="l" fontAlgn="ctr"/>
                      <a:r>
                        <a:rPr lang="en-US" sz="500" u="none" strike="noStrike">
                          <a:effectLst/>
                        </a:rPr>
                        <a:t>Literal stating Payment Terms </a:t>
                      </a:r>
                      <a:endParaRPr lang="en-US" sz="500" b="0" i="0" u="none" strike="noStrike">
                        <a:effectLst/>
                        <a:latin typeface="Arial"/>
                      </a:endParaRPr>
                    </a:p>
                  </a:txBody>
                  <a:tcPr marL="0" marR="0" marT="0" marB="0" anchor="ctr"/>
                </a:tc>
                <a:tc>
                  <a:txBody>
                    <a:bodyPr/>
                    <a:lstStyle/>
                    <a:p>
                      <a:pPr algn="ctr" fontAlgn="ctr"/>
                      <a:r>
                        <a:rPr lang="en-US" sz="500" u="none" strike="noStrike">
                          <a:effectLst/>
                        </a:rPr>
                        <a:t>pay balance due in three equal monthly amounts</a:t>
                      </a:r>
                      <a:endParaRPr lang="en-US" sz="500" b="0" i="0" u="none" strike="noStrike">
                        <a:effectLst/>
                        <a:latin typeface="Arial"/>
                      </a:endParaRPr>
                    </a:p>
                  </a:txBody>
                  <a:tcPr marL="0" marR="0" marT="0" marB="0" anchor="ctr"/>
                </a:tc>
                <a:tc>
                  <a:txBody>
                    <a:bodyPr/>
                    <a:lstStyle/>
                    <a:p>
                      <a:pPr algn="ctr" fontAlgn="ctr"/>
                      <a:r>
                        <a:rPr lang="en-US" sz="500" u="none" strike="noStrike">
                          <a:effectLst/>
                        </a:rPr>
                        <a:t>O</a:t>
                      </a:r>
                      <a:endParaRPr lang="en-US" sz="500" b="0" i="0" u="none" strike="noStrike">
                        <a:effectLst/>
                        <a:latin typeface="Arial"/>
                      </a:endParaRPr>
                    </a:p>
                  </a:txBody>
                  <a:tcPr marL="0" marR="0" marT="0" marB="0" anchor="ctr"/>
                </a:tc>
                <a:tc>
                  <a:txBody>
                    <a:bodyPr/>
                    <a:lstStyle/>
                    <a:p>
                      <a:pPr algn="ctr" fontAlgn="ctr"/>
                      <a:r>
                        <a:rPr lang="en-US" sz="500" u="none" strike="noStrike">
                          <a:effectLst/>
                        </a:rPr>
                        <a:t>AN</a:t>
                      </a:r>
                      <a:endParaRPr lang="en-US" sz="500" b="0" i="0" u="none" strike="noStrike">
                        <a:effectLst/>
                        <a:latin typeface="Arial"/>
                      </a:endParaRPr>
                    </a:p>
                  </a:txBody>
                  <a:tcPr marL="0" marR="0" marT="0" marB="0" anchor="ctr"/>
                </a:tc>
                <a:tc>
                  <a:txBody>
                    <a:bodyPr/>
                    <a:lstStyle/>
                    <a:p>
                      <a:pPr algn="ctr" fontAlgn="ctr"/>
                      <a:r>
                        <a:rPr lang="en-US" sz="500" u="none" strike="noStrike">
                          <a:effectLst/>
                        </a:rPr>
                        <a:t>1/45</a:t>
                      </a:r>
                      <a:endParaRPr lang="en-US" sz="500" b="0" i="0" u="none" strike="noStrike">
                        <a:effectLst/>
                        <a:latin typeface="Arial"/>
                      </a:endParaRPr>
                    </a:p>
                  </a:txBody>
                  <a:tcPr marL="0" marR="0" marT="0" marB="0" anchor="ctr"/>
                </a:tc>
                <a:tc>
                  <a:txBody>
                    <a:bodyPr/>
                    <a:lstStyle/>
                    <a:p>
                      <a:pPr algn="l" fontAlgn="ctr"/>
                      <a:r>
                        <a:rPr lang="en-US" sz="500" u="none" strike="noStrike">
                          <a:effectLst/>
                        </a:rPr>
                        <a:t>(Example: 2%, 10 days, net 30)  Can also be used for special situations.  This is a human readable field, not a machine readable field.  This field should only be used on an exception basis when the other fields do not correctly describe the payment terms. </a:t>
                      </a:r>
                      <a:endParaRPr lang="en-US" sz="500" b="0" i="0" u="none" strike="noStrike">
                        <a:effectLst/>
                        <a:latin typeface="Arial"/>
                      </a:endParaRPr>
                    </a:p>
                  </a:txBody>
                  <a:tcPr marL="0" marR="0" marT="0" marB="0" anchor="ctr"/>
                </a:tc>
                <a:tc>
                  <a:txBody>
                    <a:bodyPr/>
                    <a:lstStyle/>
                    <a:p>
                      <a:pPr algn="l" fontAlgn="b"/>
                      <a:endParaRPr lang="en-US" sz="500" b="0" i="0" u="none" strike="noStrike">
                        <a:effectLst/>
                        <a:latin typeface="Arial"/>
                      </a:endParaRPr>
                    </a:p>
                  </a:txBody>
                  <a:tcPr marL="0" marR="0" marT="0" marB="0" anchor="b"/>
                </a:tc>
                <a:tc>
                  <a:txBody>
                    <a:bodyPr/>
                    <a:lstStyle/>
                    <a:p>
                      <a:pPr algn="l" fontAlgn="b"/>
                      <a:endParaRPr lang="en-US" sz="500" b="0" i="0" u="none" strike="noStrike" dirty="0">
                        <a:effectLst/>
                        <a:latin typeface="Arial"/>
                      </a:endParaRPr>
                    </a:p>
                  </a:txBody>
                  <a:tcPr marL="0" marR="0" marT="0" marB="0" anchor="b"/>
                </a:tc>
              </a:tr>
            </a:tbl>
          </a:graphicData>
        </a:graphic>
      </p:graphicFrame>
      <p:sp>
        <p:nvSpPr>
          <p:cNvPr id="2" name="Title 1"/>
          <p:cNvSpPr>
            <a:spLocks noGrp="1"/>
          </p:cNvSpPr>
          <p:nvPr>
            <p:ph type="title"/>
          </p:nvPr>
        </p:nvSpPr>
        <p:spPr>
          <a:xfrm>
            <a:off x="1828800" y="76200"/>
            <a:ext cx="5486400" cy="609600"/>
          </a:xfrm>
        </p:spPr>
        <p:txBody>
          <a:bodyPr>
            <a:normAutofit fontScale="90000"/>
          </a:bodyPr>
          <a:lstStyle/>
          <a:p>
            <a:r>
              <a:rPr lang="en-US" sz="2800" dirty="0" smtClean="0">
                <a:solidFill>
                  <a:schemeClr val="accent4">
                    <a:lumMod val="50000"/>
                  </a:schemeClr>
                </a:solidFill>
              </a:rPr>
              <a:t>Proposed 850/940 Consolidation</a:t>
            </a:r>
            <a:endParaRPr lang="en-US" sz="2800" dirty="0">
              <a:solidFill>
                <a:schemeClr val="accent4">
                  <a:lumMod val="50000"/>
                </a:schemeClr>
              </a:solidFill>
            </a:endParaRPr>
          </a:p>
        </p:txBody>
      </p:sp>
    </p:spTree>
    <p:extLst>
      <p:ext uri="{BB962C8B-B14F-4D97-AF65-F5344CB8AC3E}">
        <p14:creationId xmlns:p14="http://schemas.microsoft.com/office/powerpoint/2010/main" val="2432718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251197252"/>
              </p:ext>
            </p:extLst>
          </p:nvPr>
        </p:nvGraphicFramePr>
        <p:xfrm>
          <a:off x="782757" y="1143000"/>
          <a:ext cx="7578486" cy="4525963"/>
        </p:xfrm>
        <a:graphic>
          <a:graphicData uri="http://schemas.openxmlformats.org/drawingml/2006/table">
            <a:tbl>
              <a:tblPr>
                <a:tableStyleId>{5C22544A-7EE6-4342-B048-85BDC9FD1C3A}</a:tableStyleId>
              </a:tblPr>
              <a:tblGrid>
                <a:gridCol w="309786"/>
                <a:gridCol w="1064536"/>
                <a:gridCol w="2219193"/>
                <a:gridCol w="490025"/>
                <a:gridCol w="367519"/>
                <a:gridCol w="242196"/>
                <a:gridCol w="360478"/>
                <a:gridCol w="1717903"/>
                <a:gridCol w="536492"/>
                <a:gridCol w="270358"/>
              </a:tblGrid>
              <a:tr h="71841">
                <a:tc>
                  <a:txBody>
                    <a:bodyPr/>
                    <a:lstStyle/>
                    <a:p>
                      <a:pPr algn="ctr" fontAlgn="ctr"/>
                      <a:r>
                        <a:rPr lang="en-US" sz="400" u="none" strike="noStrike" dirty="0">
                          <a:effectLst/>
                        </a:rPr>
                        <a:t>26</a:t>
                      </a:r>
                      <a:endParaRPr lang="en-US" sz="400" b="0" i="0" u="none" strike="noStrike" dirty="0">
                        <a:effectLst/>
                        <a:latin typeface="Arial"/>
                      </a:endParaRPr>
                    </a:p>
                  </a:txBody>
                  <a:tcPr marL="0" marR="0" marT="0" marB="0" anchor="ctr"/>
                </a:tc>
                <a:tc>
                  <a:txBody>
                    <a:bodyPr/>
                    <a:lstStyle/>
                    <a:p>
                      <a:pPr algn="l" fontAlgn="ctr"/>
                      <a:r>
                        <a:rPr lang="en-US" sz="400" u="none" strike="noStrike">
                          <a:effectLst/>
                        </a:rPr>
                        <a:t>Requested Ship Date</a:t>
                      </a:r>
                      <a:endParaRPr lang="en-US" sz="400" b="1" i="0" u="none" strike="noStrike">
                        <a:effectLst/>
                        <a:latin typeface="Arial"/>
                      </a:endParaRPr>
                    </a:p>
                  </a:txBody>
                  <a:tcPr marL="0" marR="0" marT="0" marB="0" anchor="ctr"/>
                </a:tc>
                <a:tc>
                  <a:txBody>
                    <a:bodyPr/>
                    <a:lstStyle/>
                    <a:p>
                      <a:pPr algn="l" fontAlgn="ctr"/>
                      <a:r>
                        <a:rPr lang="en-US" sz="400" u="none" strike="noStrike">
                          <a:effectLst/>
                        </a:rPr>
                        <a:t>Requested Ship Date for the shipment to leave the Mills Distribution Center.</a:t>
                      </a:r>
                      <a:endParaRPr lang="en-US" sz="400" b="0" i="0" u="none" strike="noStrike">
                        <a:effectLst/>
                        <a:latin typeface="Arial"/>
                      </a:endParaRPr>
                    </a:p>
                  </a:txBody>
                  <a:tcPr marL="0" marR="0" marT="0" marB="0" anchor="ctr"/>
                </a:tc>
                <a:tc>
                  <a:txBody>
                    <a:bodyPr/>
                    <a:lstStyle/>
                    <a:p>
                      <a:pPr algn="ctr" fontAlgn="ctr"/>
                      <a:r>
                        <a:rPr lang="en-US" sz="400" u="none" strike="noStrike">
                          <a:effectLst/>
                        </a:rPr>
                        <a:t>20020225</a:t>
                      </a:r>
                      <a:endParaRPr lang="en-US" sz="400" b="0" i="0" u="none" strike="noStrike">
                        <a:effectLst/>
                        <a:latin typeface="Arial"/>
                      </a:endParaRPr>
                    </a:p>
                  </a:txBody>
                  <a:tcPr marL="0" marR="0" marT="0" marB="0" anchor="ctr"/>
                </a:tc>
                <a:tc>
                  <a:txBody>
                    <a:bodyPr/>
                    <a:lstStyle/>
                    <a:p>
                      <a:pPr algn="ctr" fontAlgn="ctr"/>
                      <a:r>
                        <a:rPr lang="en-US" sz="400" u="none" strike="noStrike">
                          <a:effectLst/>
                        </a:rPr>
                        <a:t>O</a:t>
                      </a:r>
                      <a:endParaRPr lang="en-US" sz="400" b="0" i="0" u="none" strike="noStrike">
                        <a:effectLst/>
                        <a:latin typeface="Arial"/>
                      </a:endParaRPr>
                    </a:p>
                  </a:txBody>
                  <a:tcPr marL="0" marR="0" marT="0" marB="0" anchor="ctr"/>
                </a:tc>
                <a:tc>
                  <a:txBody>
                    <a:bodyPr/>
                    <a:lstStyle/>
                    <a:p>
                      <a:pPr algn="ctr" fontAlgn="ctr"/>
                      <a:r>
                        <a:rPr lang="en-US" sz="400" u="none" strike="noStrike">
                          <a:effectLst/>
                        </a:rPr>
                        <a:t>DT</a:t>
                      </a:r>
                      <a:endParaRPr lang="en-US" sz="400" b="0" i="0" u="none" strike="noStrike">
                        <a:effectLst/>
                        <a:latin typeface="Arial"/>
                      </a:endParaRPr>
                    </a:p>
                  </a:txBody>
                  <a:tcPr marL="0" marR="0" marT="0" marB="0" anchor="ctr"/>
                </a:tc>
                <a:tc>
                  <a:txBody>
                    <a:bodyPr/>
                    <a:lstStyle/>
                    <a:p>
                      <a:pPr algn="ctr" fontAlgn="ctr"/>
                      <a:r>
                        <a:rPr lang="en-US" sz="400" u="none" strike="noStrike">
                          <a:effectLst/>
                        </a:rPr>
                        <a:t>8/8</a:t>
                      </a:r>
                      <a:endParaRPr lang="en-US" sz="400" b="0" i="0" u="none" strike="noStrike">
                        <a:effectLst/>
                        <a:latin typeface="Arial"/>
                      </a:endParaRPr>
                    </a:p>
                  </a:txBody>
                  <a:tcPr marL="0" marR="0" marT="0" marB="0" anchor="ctr"/>
                </a:tc>
                <a:tc>
                  <a:txBody>
                    <a:bodyPr/>
                    <a:lstStyle/>
                    <a:p>
                      <a:pPr algn="l" fontAlgn="ctr"/>
                      <a:r>
                        <a:rPr lang="en-US" sz="400" u="none" strike="noStrike">
                          <a:effectLst/>
                        </a:rPr>
                        <a:t>CCYYMMDD.</a:t>
                      </a:r>
                      <a:endParaRPr lang="en-US" sz="400" b="0" i="0" u="none" strike="noStrike">
                        <a:effectLst/>
                        <a:latin typeface="Arial"/>
                      </a:endParaRPr>
                    </a:p>
                  </a:txBody>
                  <a:tcPr marL="0" marR="0" marT="0" marB="0" anchor="ctr"/>
                </a:tc>
                <a:tc>
                  <a:txBody>
                    <a:bodyPr/>
                    <a:lstStyle/>
                    <a:p>
                      <a:pPr algn="l" fontAlgn="b"/>
                      <a:endParaRPr lang="en-US" sz="400" b="0" i="0" u="none" strike="noStrike">
                        <a:effectLst/>
                        <a:latin typeface="Arial"/>
                      </a:endParaRPr>
                    </a:p>
                  </a:txBody>
                  <a:tcPr marL="0" marR="0" marT="0" marB="0" anchor="b"/>
                </a:tc>
                <a:tc>
                  <a:txBody>
                    <a:bodyPr/>
                    <a:lstStyle/>
                    <a:p>
                      <a:pPr algn="l" fontAlgn="b"/>
                      <a:endParaRPr lang="en-US" sz="400" b="0" i="0" u="none" strike="noStrike">
                        <a:effectLst/>
                        <a:latin typeface="Arial"/>
                      </a:endParaRPr>
                    </a:p>
                  </a:txBody>
                  <a:tcPr marL="0" marR="0" marT="0" marB="0" anchor="b"/>
                </a:tc>
              </a:tr>
              <a:tr h="143681">
                <a:tc>
                  <a:txBody>
                    <a:bodyPr/>
                    <a:lstStyle/>
                    <a:p>
                      <a:pPr algn="ctr" fontAlgn="ctr"/>
                      <a:r>
                        <a:rPr lang="en-US" sz="400" u="none" strike="noStrike">
                          <a:effectLst/>
                        </a:rPr>
                        <a:t>27</a:t>
                      </a:r>
                      <a:endParaRPr lang="en-US" sz="400" b="0" i="0" u="none" strike="noStrike">
                        <a:effectLst/>
                        <a:latin typeface="Arial"/>
                      </a:endParaRPr>
                    </a:p>
                  </a:txBody>
                  <a:tcPr marL="0" marR="0" marT="0" marB="0" anchor="ctr"/>
                </a:tc>
                <a:tc>
                  <a:txBody>
                    <a:bodyPr/>
                    <a:lstStyle/>
                    <a:p>
                      <a:pPr algn="l" fontAlgn="ctr"/>
                      <a:r>
                        <a:rPr lang="en-US" sz="400" u="none" strike="noStrike">
                          <a:effectLst/>
                        </a:rPr>
                        <a:t>Cancel Date</a:t>
                      </a:r>
                      <a:endParaRPr lang="en-US" sz="400" b="1" i="0" u="none" strike="noStrike">
                        <a:effectLst/>
                        <a:latin typeface="Arial"/>
                      </a:endParaRPr>
                    </a:p>
                  </a:txBody>
                  <a:tcPr marL="0" marR="0" marT="0" marB="0" anchor="ctr"/>
                </a:tc>
                <a:tc>
                  <a:txBody>
                    <a:bodyPr/>
                    <a:lstStyle/>
                    <a:p>
                      <a:pPr algn="l" fontAlgn="ctr"/>
                      <a:r>
                        <a:rPr lang="en-US" sz="400" u="none" strike="noStrike">
                          <a:effectLst/>
                        </a:rPr>
                        <a:t>Date to cancel order for any items that have not been shipped to the Buyer (Distributor).  </a:t>
                      </a:r>
                      <a:endParaRPr lang="en-US" sz="400" b="0" i="0" u="none" strike="noStrike">
                        <a:effectLst/>
                        <a:latin typeface="Arial"/>
                      </a:endParaRPr>
                    </a:p>
                  </a:txBody>
                  <a:tcPr marL="0" marR="0" marT="0" marB="0" anchor="ctr"/>
                </a:tc>
                <a:tc>
                  <a:txBody>
                    <a:bodyPr/>
                    <a:lstStyle/>
                    <a:p>
                      <a:pPr algn="ctr" fontAlgn="ctr"/>
                      <a:r>
                        <a:rPr lang="en-US" sz="400" u="none" strike="noStrike">
                          <a:effectLst/>
                        </a:rPr>
                        <a:t>20020331</a:t>
                      </a:r>
                      <a:endParaRPr lang="en-US" sz="400" b="0" i="0" u="none" strike="noStrike">
                        <a:effectLst/>
                        <a:latin typeface="Arial"/>
                      </a:endParaRPr>
                    </a:p>
                  </a:txBody>
                  <a:tcPr marL="0" marR="0" marT="0" marB="0" anchor="ctr"/>
                </a:tc>
                <a:tc>
                  <a:txBody>
                    <a:bodyPr/>
                    <a:lstStyle/>
                    <a:p>
                      <a:pPr algn="ctr" fontAlgn="ctr"/>
                      <a:r>
                        <a:rPr lang="en-US" sz="400" u="none" strike="noStrike">
                          <a:effectLst/>
                        </a:rPr>
                        <a:t>O</a:t>
                      </a:r>
                      <a:endParaRPr lang="en-US" sz="400" b="0" i="0" u="none" strike="noStrike">
                        <a:effectLst/>
                        <a:latin typeface="Arial"/>
                      </a:endParaRPr>
                    </a:p>
                  </a:txBody>
                  <a:tcPr marL="0" marR="0" marT="0" marB="0" anchor="ctr"/>
                </a:tc>
                <a:tc>
                  <a:txBody>
                    <a:bodyPr/>
                    <a:lstStyle/>
                    <a:p>
                      <a:pPr algn="ctr" fontAlgn="ctr"/>
                      <a:r>
                        <a:rPr lang="en-US" sz="400" u="none" strike="noStrike">
                          <a:effectLst/>
                        </a:rPr>
                        <a:t>DT</a:t>
                      </a:r>
                      <a:endParaRPr lang="en-US" sz="400" b="0" i="0" u="none" strike="noStrike">
                        <a:effectLst/>
                        <a:latin typeface="Arial"/>
                      </a:endParaRPr>
                    </a:p>
                  </a:txBody>
                  <a:tcPr marL="0" marR="0" marT="0" marB="0" anchor="ctr"/>
                </a:tc>
                <a:tc>
                  <a:txBody>
                    <a:bodyPr/>
                    <a:lstStyle/>
                    <a:p>
                      <a:pPr algn="ctr" fontAlgn="ctr"/>
                      <a:r>
                        <a:rPr lang="en-US" sz="400" u="none" strike="noStrike">
                          <a:effectLst/>
                        </a:rPr>
                        <a:t>8/8</a:t>
                      </a:r>
                      <a:endParaRPr lang="en-US" sz="400" b="0" i="0" u="none" strike="noStrike">
                        <a:effectLst/>
                        <a:latin typeface="Arial"/>
                      </a:endParaRPr>
                    </a:p>
                  </a:txBody>
                  <a:tcPr marL="0" marR="0" marT="0" marB="0" anchor="ctr"/>
                </a:tc>
                <a:tc>
                  <a:txBody>
                    <a:bodyPr/>
                    <a:lstStyle/>
                    <a:p>
                      <a:pPr algn="l" fontAlgn="ctr"/>
                      <a:r>
                        <a:rPr lang="en-US" sz="400" u="none" strike="noStrike">
                          <a:effectLst/>
                        </a:rPr>
                        <a:t>CCYYMMDD.</a:t>
                      </a:r>
                      <a:endParaRPr lang="en-US" sz="400" b="0" i="0" u="none" strike="noStrike">
                        <a:effectLst/>
                        <a:latin typeface="Arial"/>
                      </a:endParaRPr>
                    </a:p>
                  </a:txBody>
                  <a:tcPr marL="0" marR="0" marT="0" marB="0" anchor="ctr"/>
                </a:tc>
                <a:tc>
                  <a:txBody>
                    <a:bodyPr/>
                    <a:lstStyle/>
                    <a:p>
                      <a:pPr algn="l" fontAlgn="b"/>
                      <a:endParaRPr lang="en-US" sz="400" b="0" i="0" u="none" strike="noStrike">
                        <a:effectLst/>
                        <a:latin typeface="Arial"/>
                      </a:endParaRPr>
                    </a:p>
                  </a:txBody>
                  <a:tcPr marL="0" marR="0" marT="0" marB="0" anchor="b"/>
                </a:tc>
                <a:tc>
                  <a:txBody>
                    <a:bodyPr/>
                    <a:lstStyle/>
                    <a:p>
                      <a:pPr algn="l" fontAlgn="b"/>
                      <a:endParaRPr lang="en-US" sz="400" b="0" i="0" u="none" strike="noStrike">
                        <a:effectLst/>
                        <a:latin typeface="Arial"/>
                      </a:endParaRPr>
                    </a:p>
                  </a:txBody>
                  <a:tcPr marL="0" marR="0" marT="0" marB="0" anchor="b"/>
                </a:tc>
              </a:tr>
              <a:tr h="215522">
                <a:tc>
                  <a:txBody>
                    <a:bodyPr/>
                    <a:lstStyle/>
                    <a:p>
                      <a:pPr algn="ctr" fontAlgn="ctr"/>
                      <a:r>
                        <a:rPr lang="en-US" sz="400" u="none" strike="noStrike">
                          <a:effectLst/>
                        </a:rPr>
                        <a:t>28</a:t>
                      </a:r>
                      <a:endParaRPr lang="en-US" sz="400" b="0" i="0" u="none" strike="noStrike">
                        <a:effectLst/>
                        <a:latin typeface="Arial"/>
                      </a:endParaRPr>
                    </a:p>
                  </a:txBody>
                  <a:tcPr marL="0" marR="0" marT="0" marB="0" anchor="ctr"/>
                </a:tc>
                <a:tc>
                  <a:txBody>
                    <a:bodyPr/>
                    <a:lstStyle/>
                    <a:p>
                      <a:pPr algn="l" fontAlgn="ctr"/>
                      <a:r>
                        <a:rPr lang="en-US" sz="400" u="none" strike="noStrike">
                          <a:effectLst/>
                        </a:rPr>
                        <a:t>Carrier Routing Details</a:t>
                      </a:r>
                      <a:endParaRPr lang="en-US" sz="400" b="1" i="0" u="none" strike="noStrike">
                        <a:effectLst/>
                        <a:latin typeface="Arial"/>
                      </a:endParaRPr>
                    </a:p>
                  </a:txBody>
                  <a:tcPr marL="0" marR="0" marT="0" marB="0" anchor="ctr"/>
                </a:tc>
                <a:tc>
                  <a:txBody>
                    <a:bodyPr/>
                    <a:lstStyle/>
                    <a:p>
                      <a:pPr algn="l" fontAlgn="ctr"/>
                      <a:r>
                        <a:rPr lang="en-US" sz="400" u="none" strike="noStrike">
                          <a:effectLst/>
                        </a:rPr>
                        <a:t>This segment is used to identify carrier used for transporting the shipment. </a:t>
                      </a:r>
                      <a:endParaRPr lang="en-US" sz="400" b="0" i="0" u="none" strike="noStrike">
                        <a:effectLst/>
                        <a:latin typeface="Arial"/>
                      </a:endParaRPr>
                    </a:p>
                  </a:txBody>
                  <a:tcPr marL="0" marR="0" marT="0" marB="0" anchor="ctr"/>
                </a:tc>
                <a:tc>
                  <a:txBody>
                    <a:bodyPr/>
                    <a:lstStyle/>
                    <a:p>
                      <a:pPr algn="ctr" fontAlgn="ctr"/>
                      <a:r>
                        <a:rPr lang="en-US" sz="400" u="none" strike="noStrike">
                          <a:effectLst/>
                        </a:rPr>
                        <a:t>FEDX</a:t>
                      </a:r>
                      <a:endParaRPr lang="en-US" sz="400" b="0" i="0" u="none" strike="noStrike">
                        <a:effectLst/>
                        <a:latin typeface="Arial"/>
                      </a:endParaRPr>
                    </a:p>
                  </a:txBody>
                  <a:tcPr marL="0" marR="0" marT="0" marB="0" anchor="ctr"/>
                </a:tc>
                <a:tc>
                  <a:txBody>
                    <a:bodyPr/>
                    <a:lstStyle/>
                    <a:p>
                      <a:pPr algn="ctr" fontAlgn="ctr"/>
                      <a:r>
                        <a:rPr lang="en-US" sz="400" u="none" strike="noStrike">
                          <a:effectLst/>
                        </a:rPr>
                        <a:t>O</a:t>
                      </a:r>
                      <a:endParaRPr lang="en-US" sz="400" b="0" i="0" u="none" strike="noStrike">
                        <a:effectLst/>
                        <a:latin typeface="Arial"/>
                      </a:endParaRPr>
                    </a:p>
                  </a:txBody>
                  <a:tcPr marL="0" marR="0" marT="0" marB="0" anchor="ctr"/>
                </a:tc>
                <a:tc>
                  <a:txBody>
                    <a:bodyPr/>
                    <a:lstStyle/>
                    <a:p>
                      <a:pPr algn="ctr" fontAlgn="ctr"/>
                      <a:r>
                        <a:rPr lang="en-US" sz="400" u="none" strike="noStrike">
                          <a:effectLst/>
                        </a:rPr>
                        <a:t>ID</a:t>
                      </a:r>
                      <a:endParaRPr lang="en-US" sz="400" b="0" i="0" u="none" strike="noStrike">
                        <a:effectLst/>
                        <a:latin typeface="Arial"/>
                      </a:endParaRPr>
                    </a:p>
                  </a:txBody>
                  <a:tcPr marL="0" marR="0" marT="0" marB="0" anchor="ctr"/>
                </a:tc>
                <a:tc>
                  <a:txBody>
                    <a:bodyPr/>
                    <a:lstStyle/>
                    <a:p>
                      <a:pPr algn="ctr" fontAlgn="ctr"/>
                      <a:r>
                        <a:rPr lang="en-US" sz="400" u="none" strike="noStrike">
                          <a:effectLst/>
                        </a:rPr>
                        <a:t>1/4</a:t>
                      </a:r>
                      <a:endParaRPr lang="en-US" sz="400" b="0" i="0" u="none" strike="noStrike">
                        <a:effectLst/>
                        <a:latin typeface="Arial"/>
                      </a:endParaRPr>
                    </a:p>
                  </a:txBody>
                  <a:tcPr marL="0" marR="0" marT="0" marB="0" anchor="ctr"/>
                </a:tc>
                <a:tc>
                  <a:txBody>
                    <a:bodyPr/>
                    <a:lstStyle/>
                    <a:p>
                      <a:pPr algn="l" fontAlgn="ctr"/>
                      <a:r>
                        <a:rPr lang="en-US" sz="400" u="none" strike="noStrike">
                          <a:effectLst/>
                        </a:rPr>
                        <a:t>Use the Standard Carrier Alpha Codes (SCAC) which are available from the National Motor Freight Traffic Association.    (www.nmfta.org)</a:t>
                      </a:r>
                      <a:endParaRPr lang="en-US" sz="400" b="0" i="0" u="none" strike="noStrike">
                        <a:effectLst/>
                        <a:latin typeface="Arial"/>
                      </a:endParaRPr>
                    </a:p>
                  </a:txBody>
                  <a:tcPr marL="0" marR="0" marT="0" marB="0" anchor="ctr"/>
                </a:tc>
                <a:tc>
                  <a:txBody>
                    <a:bodyPr/>
                    <a:lstStyle/>
                    <a:p>
                      <a:pPr algn="l" fontAlgn="b"/>
                      <a:endParaRPr lang="en-US" sz="400" b="0" i="0" u="none" strike="noStrike">
                        <a:effectLst/>
                        <a:latin typeface="Arial"/>
                      </a:endParaRPr>
                    </a:p>
                  </a:txBody>
                  <a:tcPr marL="0" marR="0" marT="0" marB="0" anchor="b"/>
                </a:tc>
                <a:tc>
                  <a:txBody>
                    <a:bodyPr/>
                    <a:lstStyle/>
                    <a:p>
                      <a:pPr algn="l" fontAlgn="b"/>
                      <a:endParaRPr lang="en-US" sz="400" b="0" i="0" u="none" strike="noStrike">
                        <a:effectLst/>
                        <a:latin typeface="Arial"/>
                      </a:endParaRPr>
                    </a:p>
                  </a:txBody>
                  <a:tcPr marL="0" marR="0" marT="0" marB="0" anchor="b"/>
                </a:tc>
              </a:tr>
              <a:tr h="215522">
                <a:tc>
                  <a:txBody>
                    <a:bodyPr/>
                    <a:lstStyle/>
                    <a:p>
                      <a:pPr algn="ctr" fontAlgn="ctr"/>
                      <a:r>
                        <a:rPr lang="en-US" sz="400" u="none" strike="noStrike">
                          <a:effectLst/>
                        </a:rPr>
                        <a:t>29</a:t>
                      </a:r>
                      <a:endParaRPr lang="en-US" sz="400" b="0" i="0" u="none" strike="noStrike">
                        <a:effectLst/>
                        <a:latin typeface="Arial"/>
                      </a:endParaRPr>
                    </a:p>
                  </a:txBody>
                  <a:tcPr marL="0" marR="0" marT="0" marB="0" anchor="ctr"/>
                </a:tc>
                <a:tc>
                  <a:txBody>
                    <a:bodyPr/>
                    <a:lstStyle/>
                    <a:p>
                      <a:pPr algn="l" fontAlgn="ctr"/>
                      <a:r>
                        <a:rPr lang="en-US" sz="400" u="none" strike="noStrike">
                          <a:effectLst/>
                        </a:rPr>
                        <a:t>Deliver to Company Name</a:t>
                      </a:r>
                      <a:endParaRPr lang="en-US" sz="400" b="1" i="0" u="none" strike="noStrike">
                        <a:effectLst/>
                        <a:latin typeface="Arial"/>
                      </a:endParaRPr>
                    </a:p>
                  </a:txBody>
                  <a:tcPr marL="0" marR="0" marT="0" marB="0" anchor="ctr"/>
                </a:tc>
                <a:tc>
                  <a:txBody>
                    <a:bodyPr/>
                    <a:lstStyle/>
                    <a:p>
                      <a:pPr algn="l" fontAlgn="ctr"/>
                      <a:r>
                        <a:rPr lang="en-US" sz="400" u="none" strike="noStrike">
                          <a:effectLst/>
                        </a:rPr>
                        <a:t>For standard delivery to Buyer's (Distributor's) Distribution Center, enter the name of the Distribution Denter.  </a:t>
                      </a:r>
                      <a:endParaRPr lang="en-US" sz="400" b="0" i="0" u="none" strike="noStrike">
                        <a:effectLst/>
                        <a:latin typeface="Arial"/>
                      </a:endParaRPr>
                    </a:p>
                  </a:txBody>
                  <a:tcPr marL="0" marR="0" marT="0" marB="0" anchor="ctr"/>
                </a:tc>
                <a:tc>
                  <a:txBody>
                    <a:bodyPr/>
                    <a:lstStyle/>
                    <a:p>
                      <a:pPr algn="ctr" fontAlgn="ctr"/>
                      <a:r>
                        <a:rPr lang="en-US" sz="400" u="none" strike="noStrike">
                          <a:effectLst/>
                        </a:rPr>
                        <a:t>Alpha Philadelphia Distribution Center</a:t>
                      </a:r>
                      <a:endParaRPr lang="en-US" sz="400" b="0" i="0" u="none" strike="noStrike">
                        <a:effectLst/>
                        <a:latin typeface="Arial"/>
                      </a:endParaRPr>
                    </a:p>
                  </a:txBody>
                  <a:tcPr marL="0" marR="0" marT="0" marB="0" anchor="ctr"/>
                </a:tc>
                <a:tc>
                  <a:txBody>
                    <a:bodyPr/>
                    <a:lstStyle/>
                    <a:p>
                      <a:pPr algn="ctr" fontAlgn="ctr"/>
                      <a:r>
                        <a:rPr lang="en-US" sz="400" b="1" u="none" strike="noStrike" dirty="0">
                          <a:solidFill>
                            <a:srgbClr val="33CC33"/>
                          </a:solidFill>
                          <a:effectLst/>
                        </a:rPr>
                        <a:t>C</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u="none" strike="noStrike" dirty="0">
                          <a:effectLst/>
                        </a:rPr>
                        <a:t>AN</a:t>
                      </a:r>
                      <a:endParaRPr lang="en-US" sz="400" b="0" i="0" u="none" strike="noStrike" dirty="0">
                        <a:effectLst/>
                        <a:latin typeface="Arial"/>
                      </a:endParaRPr>
                    </a:p>
                  </a:txBody>
                  <a:tcPr marL="0" marR="0" marT="0" marB="0" anchor="ctr"/>
                </a:tc>
                <a:tc>
                  <a:txBody>
                    <a:bodyPr/>
                    <a:lstStyle/>
                    <a:p>
                      <a:pPr algn="ctr" fontAlgn="ctr"/>
                      <a:r>
                        <a:rPr lang="en-US" sz="400" b="1" u="none" strike="noStrike" dirty="0">
                          <a:solidFill>
                            <a:srgbClr val="33CC33"/>
                          </a:solidFill>
                          <a:effectLst/>
                        </a:rPr>
                        <a:t>1/45</a:t>
                      </a:r>
                      <a:endParaRPr lang="en-US" sz="400" b="1" i="0" u="none" strike="noStrike" dirty="0">
                        <a:solidFill>
                          <a:srgbClr val="33CC33"/>
                        </a:solidFill>
                        <a:effectLst/>
                        <a:latin typeface="Arial"/>
                      </a:endParaRPr>
                    </a:p>
                  </a:txBody>
                  <a:tcPr marL="0" marR="0" marT="0" marB="0" anchor="ctr"/>
                </a:tc>
                <a:tc>
                  <a:txBody>
                    <a:bodyPr/>
                    <a:lstStyle/>
                    <a:p>
                      <a:pPr algn="l" fontAlgn="ctr"/>
                      <a:r>
                        <a:rPr lang="en-US" sz="400" u="none" strike="noStrike" dirty="0">
                          <a:effectLst/>
                        </a:rPr>
                        <a:t>For a drop ship, enter the company name.</a:t>
                      </a:r>
                      <a:endParaRPr lang="en-US" sz="400" b="0" i="0" u="none" strike="noStrike" dirty="0">
                        <a:effectLst/>
                        <a:latin typeface="Arial"/>
                      </a:endParaRPr>
                    </a:p>
                  </a:txBody>
                  <a:tcPr marL="0" marR="0" marT="0" marB="0" anchor="ctr"/>
                </a:tc>
                <a:tc>
                  <a:txBody>
                    <a:bodyPr/>
                    <a:lstStyle/>
                    <a:p>
                      <a:pPr algn="l" fontAlgn="b"/>
                      <a:r>
                        <a:rPr lang="en-US" sz="400" b="1" u="none" strike="noStrike" dirty="0">
                          <a:solidFill>
                            <a:srgbClr val="33CC33"/>
                          </a:solidFill>
                          <a:effectLst/>
                        </a:rPr>
                        <a:t>required if drop ship code field number 37 is a Y</a:t>
                      </a:r>
                      <a:endParaRPr lang="en-US" sz="400" b="1" i="0" u="none" strike="noStrike" dirty="0">
                        <a:solidFill>
                          <a:srgbClr val="33CC33"/>
                        </a:solidFill>
                        <a:effectLst/>
                        <a:latin typeface="Arial"/>
                      </a:endParaRPr>
                    </a:p>
                  </a:txBody>
                  <a:tcPr marL="0" marR="0" marT="0" marB="0" anchor="b"/>
                </a:tc>
                <a:tc>
                  <a:txBody>
                    <a:bodyPr/>
                    <a:lstStyle/>
                    <a:p>
                      <a:pPr algn="l" fontAlgn="b"/>
                      <a:endParaRPr lang="en-US" sz="400" b="0" i="0" u="none" strike="noStrike">
                        <a:effectLst/>
                        <a:latin typeface="Arial"/>
                      </a:endParaRPr>
                    </a:p>
                  </a:txBody>
                  <a:tcPr marL="0" marR="0" marT="0" marB="0" anchor="b"/>
                </a:tc>
              </a:tr>
              <a:tr h="71841">
                <a:tc>
                  <a:txBody>
                    <a:bodyPr/>
                    <a:lstStyle/>
                    <a:p>
                      <a:pPr algn="ctr" fontAlgn="ctr"/>
                      <a:r>
                        <a:rPr lang="en-US" sz="400" u="none" strike="noStrike">
                          <a:effectLst/>
                        </a:rPr>
                        <a:t>30</a:t>
                      </a:r>
                      <a:endParaRPr lang="en-US" sz="400" b="0" i="0" u="none" strike="noStrike">
                        <a:effectLst/>
                        <a:latin typeface="Arial"/>
                      </a:endParaRPr>
                    </a:p>
                  </a:txBody>
                  <a:tcPr marL="0" marR="0" marT="0" marB="0" anchor="ctr"/>
                </a:tc>
                <a:tc>
                  <a:txBody>
                    <a:bodyPr/>
                    <a:lstStyle/>
                    <a:p>
                      <a:pPr algn="l" fontAlgn="ctr"/>
                      <a:r>
                        <a:rPr lang="en-US" sz="400" u="none" strike="noStrike">
                          <a:effectLst/>
                        </a:rPr>
                        <a:t>Deliver to - Contact Name</a:t>
                      </a:r>
                      <a:endParaRPr lang="en-US" sz="400" b="1" i="0" u="none" strike="noStrike">
                        <a:effectLst/>
                        <a:latin typeface="Arial"/>
                      </a:endParaRPr>
                    </a:p>
                  </a:txBody>
                  <a:tcPr marL="0" marR="0" marT="0" marB="0" anchor="ctr"/>
                </a:tc>
                <a:tc>
                  <a:txBody>
                    <a:bodyPr/>
                    <a:lstStyle/>
                    <a:p>
                      <a:pPr algn="l" fontAlgn="ctr"/>
                      <a:r>
                        <a:rPr lang="en-US" sz="400" u="none" strike="noStrike">
                          <a:effectLst/>
                        </a:rPr>
                        <a:t>Deliver to Contact name</a:t>
                      </a:r>
                      <a:endParaRPr lang="en-US" sz="400" b="0" i="0" u="none" strike="noStrike">
                        <a:effectLst/>
                        <a:latin typeface="Arial"/>
                      </a:endParaRPr>
                    </a:p>
                  </a:txBody>
                  <a:tcPr marL="0" marR="0" marT="0" marB="0" anchor="ctr"/>
                </a:tc>
                <a:tc>
                  <a:txBody>
                    <a:bodyPr/>
                    <a:lstStyle/>
                    <a:p>
                      <a:pPr algn="ctr" fontAlgn="ctr"/>
                      <a:r>
                        <a:rPr lang="en-US" sz="400" u="none" strike="noStrike">
                          <a:effectLst/>
                        </a:rPr>
                        <a:t>John Smith</a:t>
                      </a:r>
                      <a:endParaRPr lang="en-US" sz="400" b="0" i="0" u="none" strike="noStrike">
                        <a:effectLst/>
                        <a:latin typeface="Arial"/>
                      </a:endParaRPr>
                    </a:p>
                  </a:txBody>
                  <a:tcPr marL="0" marR="0" marT="0" marB="0" anchor="ctr"/>
                </a:tc>
                <a:tc>
                  <a:txBody>
                    <a:bodyPr/>
                    <a:lstStyle/>
                    <a:p>
                      <a:pPr algn="ctr" fontAlgn="ctr"/>
                      <a:r>
                        <a:rPr lang="en-US" sz="400" u="none" strike="noStrike" dirty="0">
                          <a:effectLst/>
                        </a:rPr>
                        <a:t>O</a:t>
                      </a:r>
                      <a:endParaRPr lang="en-US" sz="400" b="0" i="0" u="none" strike="noStrike" dirty="0">
                        <a:effectLst/>
                        <a:latin typeface="Arial"/>
                      </a:endParaRPr>
                    </a:p>
                  </a:txBody>
                  <a:tcPr marL="0" marR="0" marT="0" marB="0" anchor="ctr"/>
                </a:tc>
                <a:tc>
                  <a:txBody>
                    <a:bodyPr/>
                    <a:lstStyle/>
                    <a:p>
                      <a:pPr algn="ctr" fontAlgn="ctr"/>
                      <a:r>
                        <a:rPr lang="en-US" sz="400" u="none" strike="noStrike">
                          <a:effectLst/>
                        </a:rPr>
                        <a:t>AN</a:t>
                      </a:r>
                      <a:endParaRPr lang="en-US" sz="400" b="0" i="0" u="none" strike="noStrike">
                        <a:effectLst/>
                        <a:latin typeface="Arial"/>
                      </a:endParaRPr>
                    </a:p>
                  </a:txBody>
                  <a:tcPr marL="0" marR="0" marT="0" marB="0" anchor="ctr"/>
                </a:tc>
                <a:tc>
                  <a:txBody>
                    <a:bodyPr/>
                    <a:lstStyle/>
                    <a:p>
                      <a:pPr algn="ctr" fontAlgn="ctr"/>
                      <a:r>
                        <a:rPr lang="en-US" sz="400" u="none" strike="noStrike">
                          <a:effectLst/>
                        </a:rPr>
                        <a:t>1/30</a:t>
                      </a:r>
                      <a:endParaRPr lang="en-US" sz="400" b="0" i="0" u="none" strike="noStrike">
                        <a:effectLst/>
                        <a:latin typeface="Arial"/>
                      </a:endParaRPr>
                    </a:p>
                  </a:txBody>
                  <a:tcPr marL="0" marR="0" marT="0" marB="0" anchor="ctr"/>
                </a:tc>
                <a:tc>
                  <a:txBody>
                    <a:bodyPr/>
                    <a:lstStyle/>
                    <a:p>
                      <a:pPr algn="l" fontAlgn="ctr"/>
                      <a:r>
                        <a:rPr lang="en-US" sz="400" u="none" strike="noStrike">
                          <a:effectLst/>
                        </a:rPr>
                        <a:t> </a:t>
                      </a:r>
                      <a:endParaRPr lang="en-US" sz="400" b="0" i="0" u="none" strike="noStrike">
                        <a:effectLst/>
                        <a:latin typeface="Arial"/>
                      </a:endParaRPr>
                    </a:p>
                  </a:txBody>
                  <a:tcPr marL="0" marR="0" marT="0" marB="0" anchor="ctr"/>
                </a:tc>
                <a:tc>
                  <a:txBody>
                    <a:bodyPr/>
                    <a:lstStyle/>
                    <a:p>
                      <a:pPr algn="l" fontAlgn="b"/>
                      <a:endParaRPr lang="en-US" sz="400" b="1" i="0" u="none" strike="noStrike" dirty="0">
                        <a:effectLst/>
                        <a:latin typeface="Arial"/>
                      </a:endParaRPr>
                    </a:p>
                  </a:txBody>
                  <a:tcPr marL="0" marR="0" marT="0" marB="0" anchor="b"/>
                </a:tc>
                <a:tc>
                  <a:txBody>
                    <a:bodyPr/>
                    <a:lstStyle/>
                    <a:p>
                      <a:pPr algn="l" fontAlgn="b"/>
                      <a:endParaRPr lang="en-US" sz="400" b="0" i="0" u="none" strike="noStrike" dirty="0">
                        <a:effectLst/>
                        <a:latin typeface="Arial"/>
                      </a:endParaRPr>
                    </a:p>
                  </a:txBody>
                  <a:tcPr marL="0" marR="0" marT="0" marB="0" anchor="b"/>
                </a:tc>
              </a:tr>
              <a:tr h="215522">
                <a:tc>
                  <a:txBody>
                    <a:bodyPr/>
                    <a:lstStyle/>
                    <a:p>
                      <a:pPr algn="ctr" fontAlgn="ctr"/>
                      <a:r>
                        <a:rPr lang="en-US" sz="400" u="none" strike="noStrike" dirty="0">
                          <a:effectLst/>
                        </a:rPr>
                        <a:t>31</a:t>
                      </a:r>
                      <a:endParaRPr lang="en-US" sz="400" b="0" i="0" u="none" strike="noStrike" dirty="0">
                        <a:effectLst/>
                        <a:latin typeface="Arial"/>
                      </a:endParaRPr>
                    </a:p>
                  </a:txBody>
                  <a:tcPr marL="0" marR="0" marT="0" marB="0" anchor="ctr"/>
                </a:tc>
                <a:tc>
                  <a:txBody>
                    <a:bodyPr/>
                    <a:lstStyle/>
                    <a:p>
                      <a:pPr algn="l" fontAlgn="ctr"/>
                      <a:r>
                        <a:rPr lang="en-US" sz="400" u="none" strike="noStrike" dirty="0">
                          <a:effectLst/>
                        </a:rPr>
                        <a:t>Deliver to Address 1</a:t>
                      </a:r>
                      <a:endParaRPr lang="en-US" sz="400" b="1" i="0" u="none" strike="noStrike" dirty="0">
                        <a:effectLst/>
                        <a:latin typeface="Arial"/>
                      </a:endParaRPr>
                    </a:p>
                  </a:txBody>
                  <a:tcPr marL="0" marR="0" marT="0" marB="0" anchor="ctr"/>
                </a:tc>
                <a:tc>
                  <a:txBody>
                    <a:bodyPr/>
                    <a:lstStyle/>
                    <a:p>
                      <a:pPr algn="l" fontAlgn="ctr"/>
                      <a:r>
                        <a:rPr lang="en-US" sz="400" u="none" strike="noStrike" dirty="0">
                          <a:effectLst/>
                        </a:rPr>
                        <a:t>Address line 1</a:t>
                      </a:r>
                      <a:endParaRPr lang="en-US" sz="400" b="0" i="0" u="none" strike="noStrike" dirty="0">
                        <a:effectLst/>
                        <a:latin typeface="Arial"/>
                      </a:endParaRPr>
                    </a:p>
                  </a:txBody>
                  <a:tcPr marL="0" marR="0" marT="0" marB="0" anchor="ctr"/>
                </a:tc>
                <a:tc>
                  <a:txBody>
                    <a:bodyPr/>
                    <a:lstStyle/>
                    <a:p>
                      <a:pPr algn="ctr" fontAlgn="ctr"/>
                      <a:r>
                        <a:rPr lang="en-US" sz="400" u="none" strike="noStrike" dirty="0">
                          <a:effectLst/>
                        </a:rPr>
                        <a:t> </a:t>
                      </a:r>
                      <a:endParaRPr lang="en-US" sz="400" b="0" i="0" u="none" strike="noStrike" dirty="0">
                        <a:effectLst/>
                        <a:latin typeface="Arial"/>
                      </a:endParaRPr>
                    </a:p>
                  </a:txBody>
                  <a:tcPr marL="0" marR="0" marT="0" marB="0" anchor="ctr"/>
                </a:tc>
                <a:tc>
                  <a:txBody>
                    <a:bodyPr/>
                    <a:lstStyle/>
                    <a:p>
                      <a:pPr algn="ctr" fontAlgn="ctr"/>
                      <a:r>
                        <a:rPr lang="en-US" sz="400" b="1" u="none" strike="noStrike" dirty="0">
                          <a:solidFill>
                            <a:srgbClr val="33CC33"/>
                          </a:solidFill>
                          <a:effectLst/>
                        </a:rPr>
                        <a:t>C</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u="none" strike="noStrike" dirty="0">
                          <a:effectLst/>
                        </a:rPr>
                        <a:t>AN</a:t>
                      </a:r>
                      <a:endParaRPr lang="en-US" sz="400" b="0" i="0" u="none" strike="noStrike" dirty="0">
                        <a:effectLst/>
                        <a:latin typeface="Arial"/>
                      </a:endParaRPr>
                    </a:p>
                  </a:txBody>
                  <a:tcPr marL="0" marR="0" marT="0" marB="0" anchor="ctr"/>
                </a:tc>
                <a:tc>
                  <a:txBody>
                    <a:bodyPr/>
                    <a:lstStyle/>
                    <a:p>
                      <a:pPr algn="ctr" fontAlgn="ctr"/>
                      <a:r>
                        <a:rPr lang="en-US" sz="400" u="none" strike="noStrike" dirty="0">
                          <a:effectLst/>
                        </a:rPr>
                        <a:t>1/30</a:t>
                      </a:r>
                      <a:endParaRPr lang="en-US" sz="400" b="0" i="0" u="none" strike="noStrike" dirty="0">
                        <a:effectLst/>
                        <a:latin typeface="Arial"/>
                      </a:endParaRPr>
                    </a:p>
                  </a:txBody>
                  <a:tcPr marL="0" marR="0" marT="0" marB="0" anchor="ctr"/>
                </a:tc>
                <a:tc>
                  <a:txBody>
                    <a:bodyPr/>
                    <a:lstStyle/>
                    <a:p>
                      <a:pPr algn="l" fontAlgn="ctr"/>
                      <a:r>
                        <a:rPr lang="en-US" sz="400" u="none" strike="noStrike" dirty="0">
                          <a:effectLst/>
                        </a:rPr>
                        <a:t> </a:t>
                      </a:r>
                      <a:endParaRPr lang="en-US" sz="400" b="0" i="0" u="none" strike="noStrike" dirty="0">
                        <a:effectLst/>
                        <a:latin typeface="Arial"/>
                      </a:endParaRPr>
                    </a:p>
                  </a:txBody>
                  <a:tcPr marL="0" marR="0" marT="0" marB="0" anchor="ctr"/>
                </a:tc>
                <a:tc>
                  <a:txBody>
                    <a:bodyPr/>
                    <a:lstStyle/>
                    <a:p>
                      <a:pPr algn="l" fontAlgn="b"/>
                      <a:r>
                        <a:rPr lang="en-US" sz="400" b="1" u="none" strike="noStrike" dirty="0">
                          <a:solidFill>
                            <a:srgbClr val="33CC33"/>
                          </a:solidFill>
                          <a:effectLst/>
                        </a:rPr>
                        <a:t>required if drop ship code field number 37 is a Y</a:t>
                      </a:r>
                      <a:endParaRPr lang="en-US" sz="400" b="1" i="0" u="none" strike="noStrike" dirty="0">
                        <a:solidFill>
                          <a:srgbClr val="33CC33"/>
                        </a:solidFill>
                        <a:effectLst/>
                        <a:latin typeface="Arial"/>
                      </a:endParaRPr>
                    </a:p>
                  </a:txBody>
                  <a:tcPr marL="0" marR="0" marT="0" marB="0" anchor="b"/>
                </a:tc>
                <a:tc>
                  <a:txBody>
                    <a:bodyPr/>
                    <a:lstStyle/>
                    <a:p>
                      <a:pPr algn="l" fontAlgn="b"/>
                      <a:endParaRPr lang="en-US" sz="400" b="0" i="0" u="none" strike="noStrike">
                        <a:effectLst/>
                        <a:latin typeface="Arial"/>
                      </a:endParaRPr>
                    </a:p>
                  </a:txBody>
                  <a:tcPr marL="0" marR="0" marT="0" marB="0" anchor="b"/>
                </a:tc>
              </a:tr>
              <a:tr h="71841">
                <a:tc>
                  <a:txBody>
                    <a:bodyPr/>
                    <a:lstStyle/>
                    <a:p>
                      <a:pPr algn="ctr" fontAlgn="ctr"/>
                      <a:r>
                        <a:rPr lang="en-US" sz="400" u="none" strike="noStrike">
                          <a:effectLst/>
                        </a:rPr>
                        <a:t>32</a:t>
                      </a:r>
                      <a:endParaRPr lang="en-US" sz="400" b="0" i="0" u="none" strike="noStrike">
                        <a:effectLst/>
                        <a:latin typeface="Arial"/>
                      </a:endParaRPr>
                    </a:p>
                  </a:txBody>
                  <a:tcPr marL="0" marR="0" marT="0" marB="0" anchor="ctr"/>
                </a:tc>
                <a:tc>
                  <a:txBody>
                    <a:bodyPr/>
                    <a:lstStyle/>
                    <a:p>
                      <a:pPr algn="l" fontAlgn="ctr"/>
                      <a:r>
                        <a:rPr lang="en-US" sz="400" u="none" strike="noStrike">
                          <a:effectLst/>
                        </a:rPr>
                        <a:t>Deliver to Address 2</a:t>
                      </a:r>
                      <a:endParaRPr lang="en-US" sz="400" b="1" i="0" u="none" strike="noStrike">
                        <a:effectLst/>
                        <a:latin typeface="Arial"/>
                      </a:endParaRPr>
                    </a:p>
                  </a:txBody>
                  <a:tcPr marL="0" marR="0" marT="0" marB="0" anchor="ctr"/>
                </a:tc>
                <a:tc>
                  <a:txBody>
                    <a:bodyPr/>
                    <a:lstStyle/>
                    <a:p>
                      <a:pPr algn="l" fontAlgn="ctr"/>
                      <a:r>
                        <a:rPr lang="en-US" sz="400" u="none" strike="noStrike">
                          <a:effectLst/>
                        </a:rPr>
                        <a:t>Address line 2</a:t>
                      </a:r>
                      <a:endParaRPr lang="en-US" sz="400" b="0" i="0" u="none" strike="noStrike">
                        <a:effectLst/>
                        <a:latin typeface="Arial"/>
                      </a:endParaRPr>
                    </a:p>
                  </a:txBody>
                  <a:tcPr marL="0" marR="0" marT="0" marB="0" anchor="ctr"/>
                </a:tc>
                <a:tc>
                  <a:txBody>
                    <a:bodyPr/>
                    <a:lstStyle/>
                    <a:p>
                      <a:pPr algn="ctr" fontAlgn="ctr"/>
                      <a:r>
                        <a:rPr lang="en-US" sz="400" u="none" strike="noStrike">
                          <a:effectLst/>
                        </a:rPr>
                        <a:t> </a:t>
                      </a:r>
                      <a:endParaRPr lang="en-US" sz="400" b="0" i="0" u="none" strike="noStrike">
                        <a:effectLst/>
                        <a:latin typeface="Arial"/>
                      </a:endParaRPr>
                    </a:p>
                  </a:txBody>
                  <a:tcPr marL="0" marR="0" marT="0" marB="0" anchor="ctr"/>
                </a:tc>
                <a:tc>
                  <a:txBody>
                    <a:bodyPr/>
                    <a:lstStyle/>
                    <a:p>
                      <a:pPr algn="ctr" fontAlgn="ctr"/>
                      <a:r>
                        <a:rPr lang="en-US" sz="400" u="none" strike="noStrike" dirty="0">
                          <a:effectLst/>
                        </a:rPr>
                        <a:t>O</a:t>
                      </a:r>
                      <a:endParaRPr lang="en-US" sz="400" b="0" i="0" u="none" strike="noStrike" dirty="0">
                        <a:effectLst/>
                        <a:latin typeface="Arial"/>
                      </a:endParaRPr>
                    </a:p>
                  </a:txBody>
                  <a:tcPr marL="0" marR="0" marT="0" marB="0" anchor="ctr"/>
                </a:tc>
                <a:tc>
                  <a:txBody>
                    <a:bodyPr/>
                    <a:lstStyle/>
                    <a:p>
                      <a:pPr algn="ctr" fontAlgn="ctr"/>
                      <a:r>
                        <a:rPr lang="en-US" sz="400" u="none" strike="noStrike">
                          <a:effectLst/>
                        </a:rPr>
                        <a:t>AN</a:t>
                      </a:r>
                      <a:endParaRPr lang="en-US" sz="400" b="0" i="0" u="none" strike="noStrike">
                        <a:effectLst/>
                        <a:latin typeface="Arial"/>
                      </a:endParaRPr>
                    </a:p>
                  </a:txBody>
                  <a:tcPr marL="0" marR="0" marT="0" marB="0" anchor="ctr"/>
                </a:tc>
                <a:tc>
                  <a:txBody>
                    <a:bodyPr/>
                    <a:lstStyle/>
                    <a:p>
                      <a:pPr algn="ctr" fontAlgn="ctr"/>
                      <a:r>
                        <a:rPr lang="en-US" sz="400" u="none" strike="noStrike">
                          <a:effectLst/>
                        </a:rPr>
                        <a:t>1/30</a:t>
                      </a:r>
                      <a:endParaRPr lang="en-US" sz="400" b="0" i="0" u="none" strike="noStrike">
                        <a:effectLst/>
                        <a:latin typeface="Arial"/>
                      </a:endParaRPr>
                    </a:p>
                  </a:txBody>
                  <a:tcPr marL="0" marR="0" marT="0" marB="0" anchor="ctr"/>
                </a:tc>
                <a:tc>
                  <a:txBody>
                    <a:bodyPr/>
                    <a:lstStyle/>
                    <a:p>
                      <a:pPr algn="l" fontAlgn="ctr"/>
                      <a:r>
                        <a:rPr lang="en-US" sz="400" u="none" strike="noStrike">
                          <a:effectLst/>
                        </a:rPr>
                        <a:t>If Required.</a:t>
                      </a:r>
                      <a:endParaRPr lang="en-US" sz="400" b="0" i="0" u="none" strike="noStrike">
                        <a:effectLst/>
                        <a:latin typeface="Arial"/>
                      </a:endParaRPr>
                    </a:p>
                  </a:txBody>
                  <a:tcPr marL="0" marR="0" marT="0" marB="0" anchor="ctr"/>
                </a:tc>
                <a:tc>
                  <a:txBody>
                    <a:bodyPr/>
                    <a:lstStyle/>
                    <a:p>
                      <a:pPr algn="l" fontAlgn="b"/>
                      <a:endParaRPr lang="en-US" sz="400" b="1" i="0" u="none" strike="noStrike" dirty="0">
                        <a:effectLst/>
                        <a:latin typeface="Arial"/>
                      </a:endParaRPr>
                    </a:p>
                  </a:txBody>
                  <a:tcPr marL="0" marR="0" marT="0" marB="0" anchor="b"/>
                </a:tc>
                <a:tc>
                  <a:txBody>
                    <a:bodyPr/>
                    <a:lstStyle/>
                    <a:p>
                      <a:pPr algn="l" fontAlgn="b"/>
                      <a:endParaRPr lang="en-US" sz="400" b="0" i="0" u="none" strike="noStrike">
                        <a:effectLst/>
                        <a:latin typeface="Arial"/>
                      </a:endParaRPr>
                    </a:p>
                  </a:txBody>
                  <a:tcPr marL="0" marR="0" marT="0" marB="0" anchor="b"/>
                </a:tc>
              </a:tr>
              <a:tr h="215522">
                <a:tc>
                  <a:txBody>
                    <a:bodyPr/>
                    <a:lstStyle/>
                    <a:p>
                      <a:pPr algn="ctr" fontAlgn="ctr"/>
                      <a:r>
                        <a:rPr lang="en-US" sz="400" u="none" strike="noStrike">
                          <a:effectLst/>
                        </a:rPr>
                        <a:t>33</a:t>
                      </a:r>
                      <a:endParaRPr lang="en-US" sz="400" b="0" i="0" u="none" strike="noStrike">
                        <a:effectLst/>
                        <a:latin typeface="Arial"/>
                      </a:endParaRPr>
                    </a:p>
                  </a:txBody>
                  <a:tcPr marL="0" marR="0" marT="0" marB="0" anchor="ctr"/>
                </a:tc>
                <a:tc>
                  <a:txBody>
                    <a:bodyPr/>
                    <a:lstStyle/>
                    <a:p>
                      <a:pPr algn="l" fontAlgn="ctr"/>
                      <a:r>
                        <a:rPr lang="en-US" sz="400" u="none" strike="noStrike">
                          <a:effectLst/>
                        </a:rPr>
                        <a:t>Deliver to City Name</a:t>
                      </a:r>
                      <a:endParaRPr lang="en-US" sz="400" b="1" i="0" u="none" strike="noStrike">
                        <a:effectLst/>
                        <a:latin typeface="Arial"/>
                      </a:endParaRPr>
                    </a:p>
                  </a:txBody>
                  <a:tcPr marL="0" marR="0" marT="0" marB="0" anchor="ctr"/>
                </a:tc>
                <a:tc>
                  <a:txBody>
                    <a:bodyPr/>
                    <a:lstStyle/>
                    <a:p>
                      <a:pPr algn="l" fontAlgn="ctr"/>
                      <a:r>
                        <a:rPr lang="en-US" sz="400" u="none" strike="noStrike">
                          <a:effectLst/>
                        </a:rPr>
                        <a:t>City Name</a:t>
                      </a:r>
                      <a:endParaRPr lang="en-US" sz="400" b="0" i="0" u="none" strike="noStrike">
                        <a:effectLst/>
                        <a:latin typeface="Arial"/>
                      </a:endParaRPr>
                    </a:p>
                  </a:txBody>
                  <a:tcPr marL="0" marR="0" marT="0" marB="0" anchor="ctr"/>
                </a:tc>
                <a:tc>
                  <a:txBody>
                    <a:bodyPr/>
                    <a:lstStyle/>
                    <a:p>
                      <a:pPr algn="ctr" fontAlgn="ctr"/>
                      <a:r>
                        <a:rPr lang="en-US" sz="400" u="none" strike="noStrike">
                          <a:effectLst/>
                        </a:rPr>
                        <a:t> </a:t>
                      </a:r>
                      <a:endParaRPr lang="en-US" sz="400" b="0" i="0" u="none" strike="noStrike">
                        <a:effectLst/>
                        <a:latin typeface="Arial"/>
                      </a:endParaRPr>
                    </a:p>
                  </a:txBody>
                  <a:tcPr marL="0" marR="0" marT="0" marB="0" anchor="ctr"/>
                </a:tc>
                <a:tc>
                  <a:txBody>
                    <a:bodyPr/>
                    <a:lstStyle/>
                    <a:p>
                      <a:pPr algn="ctr" fontAlgn="ctr"/>
                      <a:r>
                        <a:rPr lang="en-US" sz="400" b="1" u="none" strike="noStrike" dirty="0">
                          <a:solidFill>
                            <a:srgbClr val="33CC33"/>
                          </a:solidFill>
                          <a:effectLst/>
                        </a:rPr>
                        <a:t>C</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u="none" strike="noStrike">
                          <a:effectLst/>
                        </a:rPr>
                        <a:t>AN</a:t>
                      </a:r>
                      <a:endParaRPr lang="en-US" sz="400" b="0" i="0" u="none" strike="noStrike">
                        <a:effectLst/>
                        <a:latin typeface="Arial"/>
                      </a:endParaRPr>
                    </a:p>
                  </a:txBody>
                  <a:tcPr marL="0" marR="0" marT="0" marB="0" anchor="ctr"/>
                </a:tc>
                <a:tc>
                  <a:txBody>
                    <a:bodyPr/>
                    <a:lstStyle/>
                    <a:p>
                      <a:pPr algn="ctr" fontAlgn="ctr"/>
                      <a:r>
                        <a:rPr lang="en-US" sz="400" u="none" strike="noStrike">
                          <a:effectLst/>
                        </a:rPr>
                        <a:t>1/30</a:t>
                      </a:r>
                      <a:endParaRPr lang="en-US" sz="400" b="0" i="0" u="none" strike="noStrike">
                        <a:effectLst/>
                        <a:latin typeface="Arial"/>
                      </a:endParaRPr>
                    </a:p>
                  </a:txBody>
                  <a:tcPr marL="0" marR="0" marT="0" marB="0" anchor="ctr"/>
                </a:tc>
                <a:tc>
                  <a:txBody>
                    <a:bodyPr/>
                    <a:lstStyle/>
                    <a:p>
                      <a:pPr algn="l" fontAlgn="ctr"/>
                      <a:r>
                        <a:rPr lang="en-US" sz="400" u="none" strike="noStrike">
                          <a:effectLst/>
                        </a:rPr>
                        <a:t> </a:t>
                      </a:r>
                      <a:endParaRPr lang="en-US" sz="400" b="0" i="0" u="none" strike="noStrike">
                        <a:effectLst/>
                        <a:latin typeface="Arial"/>
                      </a:endParaRPr>
                    </a:p>
                  </a:txBody>
                  <a:tcPr marL="0" marR="0" marT="0" marB="0" anchor="ctr"/>
                </a:tc>
                <a:tc>
                  <a:txBody>
                    <a:bodyPr/>
                    <a:lstStyle/>
                    <a:p>
                      <a:pPr algn="l" fontAlgn="b"/>
                      <a:r>
                        <a:rPr lang="en-US" sz="400" b="1" u="none" strike="noStrike" dirty="0">
                          <a:solidFill>
                            <a:srgbClr val="33CC33"/>
                          </a:solidFill>
                          <a:effectLst/>
                        </a:rPr>
                        <a:t>required if drop ship code field number 37 is a Y</a:t>
                      </a:r>
                      <a:endParaRPr lang="en-US" sz="400" b="1" i="0" u="none" strike="noStrike" dirty="0">
                        <a:solidFill>
                          <a:srgbClr val="33CC33"/>
                        </a:solidFill>
                        <a:effectLst/>
                        <a:latin typeface="Arial"/>
                      </a:endParaRPr>
                    </a:p>
                  </a:txBody>
                  <a:tcPr marL="0" marR="0" marT="0" marB="0" anchor="b"/>
                </a:tc>
                <a:tc>
                  <a:txBody>
                    <a:bodyPr/>
                    <a:lstStyle/>
                    <a:p>
                      <a:pPr algn="l" fontAlgn="b"/>
                      <a:endParaRPr lang="en-US" sz="400" b="0" i="0" u="none" strike="noStrike">
                        <a:effectLst/>
                        <a:latin typeface="Arial"/>
                      </a:endParaRPr>
                    </a:p>
                  </a:txBody>
                  <a:tcPr marL="0" marR="0" marT="0" marB="0" anchor="b"/>
                </a:tc>
              </a:tr>
              <a:tr h="215522">
                <a:tc>
                  <a:txBody>
                    <a:bodyPr/>
                    <a:lstStyle/>
                    <a:p>
                      <a:pPr algn="ctr" fontAlgn="ctr"/>
                      <a:r>
                        <a:rPr lang="en-US" sz="400" u="none" strike="noStrike">
                          <a:effectLst/>
                        </a:rPr>
                        <a:t>34</a:t>
                      </a:r>
                      <a:endParaRPr lang="en-US" sz="400" b="0" i="0" u="none" strike="noStrike">
                        <a:effectLst/>
                        <a:latin typeface="Arial"/>
                      </a:endParaRPr>
                    </a:p>
                  </a:txBody>
                  <a:tcPr marL="0" marR="0" marT="0" marB="0" anchor="ctr"/>
                </a:tc>
                <a:tc>
                  <a:txBody>
                    <a:bodyPr/>
                    <a:lstStyle/>
                    <a:p>
                      <a:pPr algn="l" fontAlgn="ctr"/>
                      <a:r>
                        <a:rPr lang="en-US" sz="400" u="none" strike="noStrike">
                          <a:effectLst/>
                        </a:rPr>
                        <a:t>Deliver to State Code</a:t>
                      </a:r>
                      <a:endParaRPr lang="en-US" sz="400" b="1" i="0" u="none" strike="noStrike">
                        <a:effectLst/>
                        <a:latin typeface="Arial"/>
                      </a:endParaRPr>
                    </a:p>
                  </a:txBody>
                  <a:tcPr marL="0" marR="0" marT="0" marB="0" anchor="ctr"/>
                </a:tc>
                <a:tc>
                  <a:txBody>
                    <a:bodyPr/>
                    <a:lstStyle/>
                    <a:p>
                      <a:pPr algn="l" fontAlgn="ctr"/>
                      <a:r>
                        <a:rPr lang="en-US" sz="400" u="none" strike="noStrike">
                          <a:effectLst/>
                        </a:rPr>
                        <a:t>State Code</a:t>
                      </a:r>
                      <a:endParaRPr lang="en-US" sz="400" b="0" i="0" u="none" strike="noStrike">
                        <a:effectLst/>
                        <a:latin typeface="Arial"/>
                      </a:endParaRPr>
                    </a:p>
                  </a:txBody>
                  <a:tcPr marL="0" marR="0" marT="0" marB="0" anchor="ctr"/>
                </a:tc>
                <a:tc>
                  <a:txBody>
                    <a:bodyPr/>
                    <a:lstStyle/>
                    <a:p>
                      <a:pPr algn="ctr" fontAlgn="ctr"/>
                      <a:r>
                        <a:rPr lang="en-US" sz="400" u="none" strike="noStrike">
                          <a:effectLst/>
                        </a:rPr>
                        <a:t> </a:t>
                      </a:r>
                      <a:endParaRPr lang="en-US" sz="400" b="0" i="0" u="none" strike="noStrike">
                        <a:effectLst/>
                        <a:latin typeface="Arial"/>
                      </a:endParaRPr>
                    </a:p>
                  </a:txBody>
                  <a:tcPr marL="0" marR="0" marT="0" marB="0" anchor="ctr"/>
                </a:tc>
                <a:tc>
                  <a:txBody>
                    <a:bodyPr/>
                    <a:lstStyle/>
                    <a:p>
                      <a:pPr algn="ctr" fontAlgn="ctr"/>
                      <a:r>
                        <a:rPr lang="en-US" sz="400" b="1" u="none" strike="noStrike" dirty="0">
                          <a:solidFill>
                            <a:srgbClr val="33CC33"/>
                          </a:solidFill>
                          <a:effectLst/>
                        </a:rPr>
                        <a:t>C</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u="none" strike="noStrike">
                          <a:effectLst/>
                        </a:rPr>
                        <a:t>AN</a:t>
                      </a:r>
                      <a:endParaRPr lang="en-US" sz="400" b="0" i="0" u="none" strike="noStrike">
                        <a:effectLst/>
                        <a:latin typeface="Arial"/>
                      </a:endParaRPr>
                    </a:p>
                  </a:txBody>
                  <a:tcPr marL="0" marR="0" marT="0" marB="0" anchor="ctr"/>
                </a:tc>
                <a:tc>
                  <a:txBody>
                    <a:bodyPr/>
                    <a:lstStyle/>
                    <a:p>
                      <a:pPr algn="ctr" fontAlgn="ctr"/>
                      <a:r>
                        <a:rPr lang="en-US" sz="400" u="none" strike="noStrike" dirty="0">
                          <a:effectLst/>
                        </a:rPr>
                        <a:t>2/2</a:t>
                      </a:r>
                      <a:endParaRPr lang="en-US" sz="400" b="0" i="0" u="none" strike="noStrike" dirty="0">
                        <a:effectLst/>
                        <a:latin typeface="Arial"/>
                      </a:endParaRPr>
                    </a:p>
                  </a:txBody>
                  <a:tcPr marL="0" marR="0" marT="0" marB="0" anchor="ctr"/>
                </a:tc>
                <a:tc>
                  <a:txBody>
                    <a:bodyPr/>
                    <a:lstStyle/>
                    <a:p>
                      <a:pPr algn="l" fontAlgn="ctr"/>
                      <a:r>
                        <a:rPr lang="en-US" sz="400" u="none" strike="noStrike">
                          <a:effectLst/>
                        </a:rPr>
                        <a:t> </a:t>
                      </a:r>
                      <a:endParaRPr lang="en-US" sz="400" b="0" i="0" u="none" strike="noStrike">
                        <a:effectLst/>
                        <a:latin typeface="Arial"/>
                      </a:endParaRPr>
                    </a:p>
                  </a:txBody>
                  <a:tcPr marL="0" marR="0" marT="0" marB="0" anchor="ctr"/>
                </a:tc>
                <a:tc>
                  <a:txBody>
                    <a:bodyPr/>
                    <a:lstStyle/>
                    <a:p>
                      <a:pPr algn="l" fontAlgn="b"/>
                      <a:r>
                        <a:rPr lang="en-US" sz="400" b="1" u="none" strike="noStrike" dirty="0">
                          <a:solidFill>
                            <a:srgbClr val="33CC33"/>
                          </a:solidFill>
                          <a:effectLst/>
                        </a:rPr>
                        <a:t>required if drop ship code field number 37 is a Y</a:t>
                      </a:r>
                      <a:endParaRPr lang="en-US" sz="400" b="1" i="0" u="none" strike="noStrike" dirty="0">
                        <a:solidFill>
                          <a:srgbClr val="33CC33"/>
                        </a:solidFill>
                        <a:effectLst/>
                        <a:latin typeface="Arial"/>
                      </a:endParaRPr>
                    </a:p>
                  </a:txBody>
                  <a:tcPr marL="0" marR="0" marT="0" marB="0" anchor="b"/>
                </a:tc>
                <a:tc>
                  <a:txBody>
                    <a:bodyPr/>
                    <a:lstStyle/>
                    <a:p>
                      <a:pPr algn="l" fontAlgn="b"/>
                      <a:endParaRPr lang="en-US" sz="400" b="0" i="0" u="none" strike="noStrike">
                        <a:effectLst/>
                        <a:latin typeface="Arial"/>
                      </a:endParaRPr>
                    </a:p>
                  </a:txBody>
                  <a:tcPr marL="0" marR="0" marT="0" marB="0" anchor="b"/>
                </a:tc>
              </a:tr>
              <a:tr h="215522">
                <a:tc>
                  <a:txBody>
                    <a:bodyPr/>
                    <a:lstStyle/>
                    <a:p>
                      <a:pPr algn="ctr" fontAlgn="ctr"/>
                      <a:r>
                        <a:rPr lang="en-US" sz="400" u="none" strike="noStrike">
                          <a:effectLst/>
                        </a:rPr>
                        <a:t>35</a:t>
                      </a:r>
                      <a:endParaRPr lang="en-US" sz="400" b="0" i="0" u="none" strike="noStrike">
                        <a:effectLst/>
                        <a:latin typeface="Arial"/>
                      </a:endParaRPr>
                    </a:p>
                  </a:txBody>
                  <a:tcPr marL="0" marR="0" marT="0" marB="0" anchor="ctr"/>
                </a:tc>
                <a:tc>
                  <a:txBody>
                    <a:bodyPr/>
                    <a:lstStyle/>
                    <a:p>
                      <a:pPr algn="l" fontAlgn="ctr"/>
                      <a:r>
                        <a:rPr lang="en-US" sz="400" u="none" strike="noStrike" dirty="0">
                          <a:effectLst/>
                        </a:rPr>
                        <a:t>Deliver to Postal Code</a:t>
                      </a:r>
                      <a:endParaRPr lang="en-US" sz="400" b="1" i="0" u="none" strike="noStrike" dirty="0">
                        <a:effectLst/>
                        <a:latin typeface="Arial"/>
                      </a:endParaRPr>
                    </a:p>
                  </a:txBody>
                  <a:tcPr marL="0" marR="0" marT="0" marB="0" anchor="ctr"/>
                </a:tc>
                <a:tc>
                  <a:txBody>
                    <a:bodyPr/>
                    <a:lstStyle/>
                    <a:p>
                      <a:pPr algn="l" fontAlgn="ctr"/>
                      <a:r>
                        <a:rPr lang="en-US" sz="400" u="none" strike="noStrike">
                          <a:effectLst/>
                        </a:rPr>
                        <a:t>Postal Code</a:t>
                      </a:r>
                      <a:endParaRPr lang="en-US" sz="400" b="0" i="0" u="none" strike="noStrike">
                        <a:effectLst/>
                        <a:latin typeface="Arial"/>
                      </a:endParaRPr>
                    </a:p>
                  </a:txBody>
                  <a:tcPr marL="0" marR="0" marT="0" marB="0" anchor="ctr"/>
                </a:tc>
                <a:tc>
                  <a:txBody>
                    <a:bodyPr/>
                    <a:lstStyle/>
                    <a:p>
                      <a:pPr algn="ctr" fontAlgn="ctr"/>
                      <a:r>
                        <a:rPr lang="en-US" sz="400" u="none" strike="noStrike">
                          <a:effectLst/>
                        </a:rPr>
                        <a:t> </a:t>
                      </a:r>
                      <a:endParaRPr lang="en-US" sz="400" b="0" i="0" u="none" strike="noStrike">
                        <a:effectLst/>
                        <a:latin typeface="Arial"/>
                      </a:endParaRPr>
                    </a:p>
                  </a:txBody>
                  <a:tcPr marL="0" marR="0" marT="0" marB="0" anchor="ctr"/>
                </a:tc>
                <a:tc>
                  <a:txBody>
                    <a:bodyPr/>
                    <a:lstStyle/>
                    <a:p>
                      <a:pPr algn="ctr" fontAlgn="ctr"/>
                      <a:r>
                        <a:rPr lang="en-US" sz="400" b="1" u="none" strike="noStrike" dirty="0">
                          <a:solidFill>
                            <a:srgbClr val="33CC33"/>
                          </a:solidFill>
                          <a:effectLst/>
                        </a:rPr>
                        <a:t>C</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u="none" strike="noStrike" dirty="0">
                          <a:effectLst/>
                        </a:rPr>
                        <a:t>AN</a:t>
                      </a:r>
                      <a:endParaRPr lang="en-US" sz="400" b="0" i="0" u="none" strike="noStrike" dirty="0">
                        <a:effectLst/>
                        <a:latin typeface="Arial"/>
                      </a:endParaRPr>
                    </a:p>
                  </a:txBody>
                  <a:tcPr marL="0" marR="0" marT="0" marB="0" anchor="ctr"/>
                </a:tc>
                <a:tc>
                  <a:txBody>
                    <a:bodyPr/>
                    <a:lstStyle/>
                    <a:p>
                      <a:pPr algn="ctr" fontAlgn="ctr"/>
                      <a:r>
                        <a:rPr lang="en-US" sz="400" u="none" strike="noStrike">
                          <a:effectLst/>
                        </a:rPr>
                        <a:t>1/11</a:t>
                      </a:r>
                      <a:endParaRPr lang="en-US" sz="400" b="0" i="0" u="none" strike="noStrike">
                        <a:effectLst/>
                        <a:latin typeface="Arial"/>
                      </a:endParaRPr>
                    </a:p>
                  </a:txBody>
                  <a:tcPr marL="0" marR="0" marT="0" marB="0" anchor="ctr"/>
                </a:tc>
                <a:tc>
                  <a:txBody>
                    <a:bodyPr/>
                    <a:lstStyle/>
                    <a:p>
                      <a:pPr algn="l" fontAlgn="ctr"/>
                      <a:r>
                        <a:rPr lang="en-US" sz="400" u="none" strike="noStrike">
                          <a:effectLst/>
                        </a:rPr>
                        <a:t> </a:t>
                      </a:r>
                      <a:endParaRPr lang="en-US" sz="400" b="0" i="0" u="none" strike="noStrike">
                        <a:effectLst/>
                        <a:latin typeface="Arial"/>
                      </a:endParaRPr>
                    </a:p>
                  </a:txBody>
                  <a:tcPr marL="0" marR="0" marT="0" marB="0" anchor="ctr"/>
                </a:tc>
                <a:tc>
                  <a:txBody>
                    <a:bodyPr/>
                    <a:lstStyle/>
                    <a:p>
                      <a:pPr algn="l" fontAlgn="b"/>
                      <a:r>
                        <a:rPr lang="en-US" sz="400" b="1" u="none" strike="noStrike" dirty="0">
                          <a:solidFill>
                            <a:srgbClr val="33CC33"/>
                          </a:solidFill>
                          <a:effectLst/>
                        </a:rPr>
                        <a:t>required if drop ship code field number 37 is a Y</a:t>
                      </a:r>
                      <a:endParaRPr lang="en-US" sz="400" b="1" i="0" u="none" strike="noStrike" dirty="0">
                        <a:solidFill>
                          <a:srgbClr val="33CC33"/>
                        </a:solidFill>
                        <a:effectLst/>
                        <a:latin typeface="Arial"/>
                      </a:endParaRPr>
                    </a:p>
                  </a:txBody>
                  <a:tcPr marL="0" marR="0" marT="0" marB="0" anchor="b"/>
                </a:tc>
                <a:tc>
                  <a:txBody>
                    <a:bodyPr/>
                    <a:lstStyle/>
                    <a:p>
                      <a:pPr algn="l" fontAlgn="b"/>
                      <a:endParaRPr lang="en-US" sz="400" b="0" i="0" u="none" strike="noStrike">
                        <a:effectLst/>
                        <a:latin typeface="Arial"/>
                      </a:endParaRPr>
                    </a:p>
                  </a:txBody>
                  <a:tcPr marL="0" marR="0" marT="0" marB="0" anchor="b"/>
                </a:tc>
              </a:tr>
              <a:tr h="71841">
                <a:tc>
                  <a:txBody>
                    <a:bodyPr/>
                    <a:lstStyle/>
                    <a:p>
                      <a:pPr algn="ctr" fontAlgn="ctr"/>
                      <a:r>
                        <a:rPr lang="en-US" sz="400" u="none" strike="noStrike">
                          <a:effectLst/>
                        </a:rPr>
                        <a:t>36</a:t>
                      </a:r>
                      <a:endParaRPr lang="en-US" sz="400" b="0" i="0" u="none" strike="noStrike">
                        <a:effectLst/>
                        <a:latin typeface="Arial"/>
                      </a:endParaRPr>
                    </a:p>
                  </a:txBody>
                  <a:tcPr marL="0" marR="0" marT="0" marB="0" anchor="ctr"/>
                </a:tc>
                <a:tc>
                  <a:txBody>
                    <a:bodyPr/>
                    <a:lstStyle/>
                    <a:p>
                      <a:pPr algn="l" fontAlgn="ctr"/>
                      <a:r>
                        <a:rPr lang="en-US" sz="400" u="none" strike="noStrike">
                          <a:effectLst/>
                        </a:rPr>
                        <a:t>Deliver to Country Code</a:t>
                      </a:r>
                      <a:endParaRPr lang="en-US" sz="400" b="1" i="0" u="none" strike="noStrike">
                        <a:effectLst/>
                        <a:latin typeface="Arial"/>
                      </a:endParaRPr>
                    </a:p>
                  </a:txBody>
                  <a:tcPr marL="0" marR="0" marT="0" marB="0" anchor="ctr"/>
                </a:tc>
                <a:tc>
                  <a:txBody>
                    <a:bodyPr/>
                    <a:lstStyle/>
                    <a:p>
                      <a:pPr algn="l" fontAlgn="ctr"/>
                      <a:r>
                        <a:rPr lang="en-US" sz="400" u="none" strike="noStrike">
                          <a:effectLst/>
                        </a:rPr>
                        <a:t>Country Code </a:t>
                      </a:r>
                      <a:endParaRPr lang="en-US" sz="400" b="0" i="0" u="none" strike="noStrike">
                        <a:effectLst/>
                        <a:latin typeface="Arial"/>
                      </a:endParaRPr>
                    </a:p>
                  </a:txBody>
                  <a:tcPr marL="0" marR="0" marT="0" marB="0" anchor="ctr"/>
                </a:tc>
                <a:tc>
                  <a:txBody>
                    <a:bodyPr/>
                    <a:lstStyle/>
                    <a:p>
                      <a:pPr algn="ctr" fontAlgn="ctr"/>
                      <a:r>
                        <a:rPr lang="en-US" sz="400" u="none" strike="noStrike">
                          <a:effectLst/>
                        </a:rPr>
                        <a:t> </a:t>
                      </a:r>
                      <a:endParaRPr lang="en-US" sz="400" b="0" i="0" u="none" strike="noStrike">
                        <a:effectLst/>
                        <a:latin typeface="Arial"/>
                      </a:endParaRPr>
                    </a:p>
                  </a:txBody>
                  <a:tcPr marL="0" marR="0" marT="0" marB="0" anchor="ctr"/>
                </a:tc>
                <a:tc>
                  <a:txBody>
                    <a:bodyPr/>
                    <a:lstStyle/>
                    <a:p>
                      <a:pPr algn="ctr" fontAlgn="ctr"/>
                      <a:r>
                        <a:rPr lang="en-US" sz="400" u="none" strike="noStrike">
                          <a:effectLst/>
                        </a:rPr>
                        <a:t>O</a:t>
                      </a:r>
                      <a:endParaRPr lang="en-US" sz="400" b="0" i="0" u="none" strike="noStrike">
                        <a:effectLst/>
                        <a:latin typeface="Arial"/>
                      </a:endParaRPr>
                    </a:p>
                  </a:txBody>
                  <a:tcPr marL="0" marR="0" marT="0" marB="0" anchor="ctr"/>
                </a:tc>
                <a:tc>
                  <a:txBody>
                    <a:bodyPr/>
                    <a:lstStyle/>
                    <a:p>
                      <a:pPr algn="ctr" fontAlgn="ctr"/>
                      <a:r>
                        <a:rPr lang="en-US" sz="400" u="none" strike="noStrike">
                          <a:effectLst/>
                        </a:rPr>
                        <a:t>ID</a:t>
                      </a:r>
                      <a:endParaRPr lang="en-US" sz="400" b="0" i="0" u="none" strike="noStrike">
                        <a:effectLst/>
                        <a:latin typeface="Arial"/>
                      </a:endParaRPr>
                    </a:p>
                  </a:txBody>
                  <a:tcPr marL="0" marR="0" marT="0" marB="0" anchor="ctr"/>
                </a:tc>
                <a:tc>
                  <a:txBody>
                    <a:bodyPr/>
                    <a:lstStyle/>
                    <a:p>
                      <a:pPr algn="ctr" fontAlgn="ctr"/>
                      <a:r>
                        <a:rPr lang="en-US" sz="400" u="none" strike="noStrike">
                          <a:effectLst/>
                        </a:rPr>
                        <a:t>2/2</a:t>
                      </a:r>
                      <a:endParaRPr lang="en-US" sz="400" b="0" i="0" u="none" strike="noStrike">
                        <a:effectLst/>
                        <a:latin typeface="Arial"/>
                      </a:endParaRPr>
                    </a:p>
                  </a:txBody>
                  <a:tcPr marL="0" marR="0" marT="0" marB="0" anchor="ctr"/>
                </a:tc>
                <a:tc>
                  <a:txBody>
                    <a:bodyPr/>
                    <a:lstStyle/>
                    <a:p>
                      <a:pPr algn="l" fontAlgn="ctr"/>
                      <a:r>
                        <a:rPr lang="en-US" sz="400" u="sng" strike="noStrike">
                          <a:effectLst/>
                          <a:hlinkClick r:id="rId2"/>
                        </a:rPr>
                        <a:t>Two Digit ISO 3166-1 Alpha-2 Country code. </a:t>
                      </a:r>
                      <a:endParaRPr lang="en-US" sz="400" b="0" i="0" u="sng" strike="noStrike">
                        <a:solidFill>
                          <a:srgbClr val="0000FF"/>
                        </a:solidFill>
                        <a:effectLst/>
                        <a:latin typeface="Arial"/>
                      </a:endParaRPr>
                    </a:p>
                  </a:txBody>
                  <a:tcPr marL="0" marR="0" marT="0" marB="0" anchor="ctr"/>
                </a:tc>
                <a:tc>
                  <a:txBody>
                    <a:bodyPr/>
                    <a:lstStyle/>
                    <a:p>
                      <a:pPr algn="l" fontAlgn="b"/>
                      <a:endParaRPr lang="en-US" sz="400" b="0" i="0" u="none" strike="noStrike" dirty="0">
                        <a:effectLst/>
                        <a:latin typeface="Arial"/>
                      </a:endParaRPr>
                    </a:p>
                  </a:txBody>
                  <a:tcPr marL="0" marR="0" marT="0" marB="0" anchor="b"/>
                </a:tc>
                <a:tc>
                  <a:txBody>
                    <a:bodyPr/>
                    <a:lstStyle/>
                    <a:p>
                      <a:pPr algn="l" fontAlgn="b"/>
                      <a:endParaRPr lang="en-US" sz="400" b="0" i="0" u="none" strike="noStrike" dirty="0">
                        <a:effectLst/>
                        <a:latin typeface="Arial"/>
                      </a:endParaRPr>
                    </a:p>
                  </a:txBody>
                  <a:tcPr marL="0" marR="0" marT="0" marB="0" anchor="b"/>
                </a:tc>
              </a:tr>
              <a:tr h="143681">
                <a:tc>
                  <a:txBody>
                    <a:bodyPr/>
                    <a:lstStyle/>
                    <a:p>
                      <a:pPr algn="ctr" fontAlgn="ctr"/>
                      <a:r>
                        <a:rPr lang="en-US" sz="400" u="none" strike="noStrike">
                          <a:effectLst/>
                        </a:rPr>
                        <a:t>37</a:t>
                      </a:r>
                      <a:endParaRPr lang="en-US" sz="400" b="0" i="0" u="none" strike="noStrike">
                        <a:effectLst/>
                        <a:latin typeface="Arial"/>
                      </a:endParaRPr>
                    </a:p>
                  </a:txBody>
                  <a:tcPr marL="0" marR="0" marT="0" marB="0" anchor="ctr"/>
                </a:tc>
                <a:tc>
                  <a:txBody>
                    <a:bodyPr/>
                    <a:lstStyle/>
                    <a:p>
                      <a:pPr algn="l" fontAlgn="ctr"/>
                      <a:r>
                        <a:rPr lang="en-US" sz="400" u="none" strike="noStrike">
                          <a:effectLst/>
                        </a:rPr>
                        <a:t>Drop Ship Code</a:t>
                      </a:r>
                      <a:endParaRPr lang="en-US" sz="400" b="1" i="0" u="none" strike="noStrike">
                        <a:effectLst/>
                        <a:latin typeface="Arial"/>
                      </a:endParaRPr>
                    </a:p>
                  </a:txBody>
                  <a:tcPr marL="0" marR="0" marT="0" marB="0" anchor="ctr"/>
                </a:tc>
                <a:tc>
                  <a:txBody>
                    <a:bodyPr/>
                    <a:lstStyle/>
                    <a:p>
                      <a:pPr algn="l" fontAlgn="ctr"/>
                      <a:r>
                        <a:rPr lang="en-US" sz="400" u="none" strike="noStrike">
                          <a:effectLst/>
                        </a:rPr>
                        <a:t>Code to indicate whether shipment will be drop shipped or delivered to buyers warehouse</a:t>
                      </a:r>
                      <a:endParaRPr lang="en-US" sz="400" b="0" i="0" u="none" strike="noStrike">
                        <a:effectLst/>
                        <a:latin typeface="Arial"/>
                      </a:endParaRPr>
                    </a:p>
                  </a:txBody>
                  <a:tcPr marL="0" marR="0" marT="0" marB="0" anchor="ctr"/>
                </a:tc>
                <a:tc>
                  <a:txBody>
                    <a:bodyPr/>
                    <a:lstStyle/>
                    <a:p>
                      <a:pPr algn="ctr" fontAlgn="ctr"/>
                      <a:r>
                        <a:rPr lang="en-US" sz="400" u="none" strike="noStrike">
                          <a:effectLst/>
                        </a:rPr>
                        <a:t>N</a:t>
                      </a:r>
                      <a:endParaRPr lang="en-US" sz="400" b="0" i="0" u="none" strike="noStrike">
                        <a:effectLst/>
                        <a:latin typeface="Arial"/>
                      </a:endParaRPr>
                    </a:p>
                  </a:txBody>
                  <a:tcPr marL="0" marR="0" marT="0" marB="0" anchor="ctr"/>
                </a:tc>
                <a:tc>
                  <a:txBody>
                    <a:bodyPr/>
                    <a:lstStyle/>
                    <a:p>
                      <a:pPr algn="ctr" fontAlgn="ctr"/>
                      <a:r>
                        <a:rPr lang="en-US" sz="400" u="none" strike="noStrike">
                          <a:effectLst/>
                        </a:rPr>
                        <a:t>R</a:t>
                      </a:r>
                      <a:endParaRPr lang="en-US" sz="400" b="0" i="0" u="none" strike="noStrike">
                        <a:effectLst/>
                        <a:latin typeface="Arial"/>
                      </a:endParaRPr>
                    </a:p>
                  </a:txBody>
                  <a:tcPr marL="0" marR="0" marT="0" marB="0" anchor="ctr"/>
                </a:tc>
                <a:tc>
                  <a:txBody>
                    <a:bodyPr/>
                    <a:lstStyle/>
                    <a:p>
                      <a:pPr algn="ctr" fontAlgn="ctr"/>
                      <a:r>
                        <a:rPr lang="en-US" sz="400" u="none" strike="noStrike">
                          <a:effectLst/>
                        </a:rPr>
                        <a:t>ID</a:t>
                      </a:r>
                      <a:endParaRPr lang="en-US" sz="400" b="0" i="0" u="none" strike="noStrike">
                        <a:effectLst/>
                        <a:latin typeface="Arial"/>
                      </a:endParaRPr>
                    </a:p>
                  </a:txBody>
                  <a:tcPr marL="0" marR="0" marT="0" marB="0" anchor="ctr"/>
                </a:tc>
                <a:tc>
                  <a:txBody>
                    <a:bodyPr/>
                    <a:lstStyle/>
                    <a:p>
                      <a:pPr algn="ctr" fontAlgn="ctr"/>
                      <a:r>
                        <a:rPr lang="en-US" sz="400" u="none" strike="noStrike">
                          <a:effectLst/>
                        </a:rPr>
                        <a:t>1/1</a:t>
                      </a:r>
                      <a:endParaRPr lang="en-US" sz="400" b="0" i="0" u="none" strike="noStrike">
                        <a:effectLst/>
                        <a:latin typeface="Arial"/>
                      </a:endParaRPr>
                    </a:p>
                  </a:txBody>
                  <a:tcPr marL="0" marR="0" marT="0" marB="0" anchor="ctr"/>
                </a:tc>
                <a:tc>
                  <a:txBody>
                    <a:bodyPr/>
                    <a:lstStyle/>
                    <a:p>
                      <a:pPr algn="l" fontAlgn="ctr"/>
                      <a:r>
                        <a:rPr lang="en-US" sz="400" u="none" strike="noStrike">
                          <a:effectLst/>
                        </a:rPr>
                        <a:t>Valid Codes: "Y" = Drop Ship, "N" = Deliver to Buyer's Warehouse.</a:t>
                      </a:r>
                      <a:endParaRPr lang="en-US" sz="400" b="1" i="0" u="none" strike="noStrike">
                        <a:effectLst/>
                        <a:latin typeface="Arial"/>
                      </a:endParaRPr>
                    </a:p>
                  </a:txBody>
                  <a:tcPr marL="0" marR="0" marT="0" marB="0" anchor="ctr"/>
                </a:tc>
                <a:tc>
                  <a:txBody>
                    <a:bodyPr/>
                    <a:lstStyle/>
                    <a:p>
                      <a:pPr algn="l" fontAlgn="b"/>
                      <a:endParaRPr lang="en-US" sz="400" b="0" i="0" u="none" strike="noStrike" dirty="0">
                        <a:effectLst/>
                        <a:latin typeface="Arial"/>
                      </a:endParaRPr>
                    </a:p>
                  </a:txBody>
                  <a:tcPr marL="0" marR="0" marT="0" marB="0" anchor="b"/>
                </a:tc>
                <a:tc>
                  <a:txBody>
                    <a:bodyPr/>
                    <a:lstStyle/>
                    <a:p>
                      <a:pPr algn="l" fontAlgn="b"/>
                      <a:endParaRPr lang="en-US" sz="400" b="0" i="0" u="none" strike="noStrike">
                        <a:effectLst/>
                        <a:latin typeface="Arial"/>
                      </a:endParaRPr>
                    </a:p>
                  </a:txBody>
                  <a:tcPr marL="0" marR="0" marT="0" marB="0" anchor="b"/>
                </a:tc>
              </a:tr>
              <a:tr h="287363">
                <a:tc>
                  <a:txBody>
                    <a:bodyPr/>
                    <a:lstStyle/>
                    <a:p>
                      <a:pPr algn="ctr" fontAlgn="ctr"/>
                      <a:r>
                        <a:rPr lang="en-US" sz="400" u="none" strike="noStrike">
                          <a:effectLst/>
                        </a:rPr>
                        <a:t>38</a:t>
                      </a:r>
                      <a:endParaRPr lang="en-US" sz="400" b="0" i="0" u="none" strike="noStrike">
                        <a:effectLst/>
                        <a:latin typeface="Arial"/>
                      </a:endParaRPr>
                    </a:p>
                  </a:txBody>
                  <a:tcPr marL="0" marR="0" marT="0" marB="0" anchor="ctr"/>
                </a:tc>
                <a:tc>
                  <a:txBody>
                    <a:bodyPr/>
                    <a:lstStyle/>
                    <a:p>
                      <a:pPr algn="l" fontAlgn="ctr"/>
                      <a:r>
                        <a:rPr lang="en-US" sz="400" u="none" strike="noStrike">
                          <a:effectLst/>
                        </a:rPr>
                        <a:t>Special delivery instructions</a:t>
                      </a:r>
                      <a:endParaRPr lang="en-US" sz="400" b="1" i="0" u="none" strike="noStrike">
                        <a:effectLst/>
                        <a:latin typeface="Arial"/>
                      </a:endParaRPr>
                    </a:p>
                  </a:txBody>
                  <a:tcPr marL="0" marR="0" marT="0" marB="0" anchor="ctr"/>
                </a:tc>
                <a:tc>
                  <a:txBody>
                    <a:bodyPr/>
                    <a:lstStyle/>
                    <a:p>
                      <a:pPr algn="l" fontAlgn="ctr"/>
                      <a:r>
                        <a:rPr lang="en-US" sz="400" u="none" strike="noStrike">
                          <a:effectLst/>
                        </a:rPr>
                        <a:t>Free form field for any special delivery instructions.</a:t>
                      </a:r>
                      <a:endParaRPr lang="en-US" sz="400" b="0" i="0" u="none" strike="noStrike">
                        <a:effectLst/>
                        <a:latin typeface="Arial"/>
                      </a:endParaRPr>
                    </a:p>
                  </a:txBody>
                  <a:tcPr marL="0" marR="0" marT="0" marB="0" anchor="ctr"/>
                </a:tc>
                <a:tc>
                  <a:txBody>
                    <a:bodyPr/>
                    <a:lstStyle/>
                    <a:p>
                      <a:pPr algn="ctr" fontAlgn="ctr"/>
                      <a:r>
                        <a:rPr lang="en-US" sz="400" u="none" strike="noStrike">
                          <a:effectLst/>
                        </a:rPr>
                        <a:t>Deliver to Receiving Dock before 8:00 AM, call before delivery</a:t>
                      </a:r>
                      <a:endParaRPr lang="en-US" sz="400" b="0" i="0" u="none" strike="noStrike">
                        <a:effectLst/>
                        <a:latin typeface="Arial"/>
                      </a:endParaRPr>
                    </a:p>
                  </a:txBody>
                  <a:tcPr marL="0" marR="0" marT="0" marB="0" anchor="ctr"/>
                </a:tc>
                <a:tc>
                  <a:txBody>
                    <a:bodyPr/>
                    <a:lstStyle/>
                    <a:p>
                      <a:pPr algn="ctr" fontAlgn="ctr"/>
                      <a:r>
                        <a:rPr lang="en-US" sz="400" u="none" strike="noStrike">
                          <a:effectLst/>
                        </a:rPr>
                        <a:t>O</a:t>
                      </a:r>
                      <a:endParaRPr lang="en-US" sz="400" b="0" i="0" u="none" strike="noStrike">
                        <a:effectLst/>
                        <a:latin typeface="Arial"/>
                      </a:endParaRPr>
                    </a:p>
                  </a:txBody>
                  <a:tcPr marL="0" marR="0" marT="0" marB="0" anchor="ctr"/>
                </a:tc>
                <a:tc>
                  <a:txBody>
                    <a:bodyPr/>
                    <a:lstStyle/>
                    <a:p>
                      <a:pPr algn="ctr" fontAlgn="ctr"/>
                      <a:r>
                        <a:rPr lang="en-US" sz="400" u="none" strike="noStrike">
                          <a:effectLst/>
                        </a:rPr>
                        <a:t>AN</a:t>
                      </a:r>
                      <a:endParaRPr lang="en-US" sz="400" b="0" i="0" u="none" strike="noStrike">
                        <a:effectLst/>
                        <a:latin typeface="Arial"/>
                      </a:endParaRPr>
                    </a:p>
                  </a:txBody>
                  <a:tcPr marL="0" marR="0" marT="0" marB="0" anchor="ctr"/>
                </a:tc>
                <a:tc>
                  <a:txBody>
                    <a:bodyPr/>
                    <a:lstStyle/>
                    <a:p>
                      <a:pPr algn="ctr" fontAlgn="ctr"/>
                      <a:r>
                        <a:rPr lang="en-US" sz="400" u="none" strike="noStrike">
                          <a:effectLst/>
                        </a:rPr>
                        <a:t>1/90</a:t>
                      </a:r>
                      <a:endParaRPr lang="en-US" sz="400" b="0" i="0" u="none" strike="noStrike">
                        <a:effectLst/>
                        <a:latin typeface="Arial"/>
                      </a:endParaRPr>
                    </a:p>
                  </a:txBody>
                  <a:tcPr marL="0" marR="0" marT="0" marB="0" anchor="ctr"/>
                </a:tc>
                <a:tc>
                  <a:txBody>
                    <a:bodyPr/>
                    <a:lstStyle/>
                    <a:p>
                      <a:pPr algn="l" fontAlgn="ctr"/>
                      <a:r>
                        <a:rPr lang="en-US" sz="400" u="none" strike="noStrike">
                          <a:effectLst/>
                        </a:rPr>
                        <a:t>Normally only used for drop ship orders.</a:t>
                      </a:r>
                      <a:endParaRPr lang="en-US" sz="400" b="0" i="0" u="none" strike="noStrike">
                        <a:effectLst/>
                        <a:latin typeface="Arial"/>
                      </a:endParaRPr>
                    </a:p>
                  </a:txBody>
                  <a:tcPr marL="0" marR="0" marT="0" marB="0" anchor="ctr"/>
                </a:tc>
                <a:tc>
                  <a:txBody>
                    <a:bodyPr/>
                    <a:lstStyle/>
                    <a:p>
                      <a:pPr algn="l" fontAlgn="b"/>
                      <a:endParaRPr lang="en-US" sz="400" b="0" i="0" u="none" strike="noStrike" dirty="0">
                        <a:effectLst/>
                        <a:latin typeface="Arial"/>
                      </a:endParaRPr>
                    </a:p>
                  </a:txBody>
                  <a:tcPr marL="0" marR="0" marT="0" marB="0" anchor="b"/>
                </a:tc>
                <a:tc>
                  <a:txBody>
                    <a:bodyPr/>
                    <a:lstStyle/>
                    <a:p>
                      <a:pPr algn="l" fontAlgn="b"/>
                      <a:endParaRPr lang="en-US" sz="400" b="0" i="0" u="none" strike="noStrike">
                        <a:effectLst/>
                        <a:latin typeface="Arial"/>
                      </a:endParaRPr>
                    </a:p>
                  </a:txBody>
                  <a:tcPr marL="0" marR="0" marT="0" marB="0" anchor="b"/>
                </a:tc>
              </a:tr>
              <a:tr h="143681">
                <a:tc>
                  <a:txBody>
                    <a:bodyPr/>
                    <a:lstStyle/>
                    <a:p>
                      <a:pPr algn="ctr" fontAlgn="ctr"/>
                      <a:r>
                        <a:rPr lang="en-US" sz="400" u="none" strike="noStrike">
                          <a:effectLst/>
                        </a:rPr>
                        <a:t>39</a:t>
                      </a:r>
                      <a:endParaRPr lang="en-US" sz="400" b="0" i="0" u="none" strike="noStrike">
                        <a:effectLst/>
                        <a:latin typeface="Arial"/>
                      </a:endParaRPr>
                    </a:p>
                  </a:txBody>
                  <a:tcPr marL="0" marR="0" marT="0" marB="0" anchor="ctr"/>
                </a:tc>
                <a:tc>
                  <a:txBody>
                    <a:bodyPr/>
                    <a:lstStyle/>
                    <a:p>
                      <a:pPr algn="l" fontAlgn="ctr"/>
                      <a:r>
                        <a:rPr lang="en-US" sz="400" u="none" strike="noStrike">
                          <a:effectLst/>
                        </a:rPr>
                        <a:t>Special order instructions</a:t>
                      </a:r>
                      <a:endParaRPr lang="en-US" sz="400" b="1" i="0" u="none" strike="noStrike">
                        <a:effectLst/>
                        <a:latin typeface="Arial"/>
                      </a:endParaRPr>
                    </a:p>
                  </a:txBody>
                  <a:tcPr marL="0" marR="0" marT="0" marB="0" anchor="ctr"/>
                </a:tc>
                <a:tc>
                  <a:txBody>
                    <a:bodyPr/>
                    <a:lstStyle/>
                    <a:p>
                      <a:pPr algn="l" fontAlgn="ctr"/>
                      <a:r>
                        <a:rPr lang="en-US" sz="400" u="none" strike="noStrike">
                          <a:effectLst/>
                        </a:rPr>
                        <a:t>Free form field for any special order instructions.</a:t>
                      </a:r>
                      <a:endParaRPr lang="en-US" sz="400" b="0" i="0" u="none" strike="noStrike">
                        <a:effectLst/>
                        <a:latin typeface="Arial"/>
                      </a:endParaRPr>
                    </a:p>
                  </a:txBody>
                  <a:tcPr marL="0" marR="0" marT="0" marB="0" anchor="ctr"/>
                </a:tc>
                <a:tc>
                  <a:txBody>
                    <a:bodyPr/>
                    <a:lstStyle/>
                    <a:p>
                      <a:pPr algn="ctr" fontAlgn="ctr"/>
                      <a:r>
                        <a:rPr lang="en-US" sz="400" u="none" strike="noStrike">
                          <a:effectLst/>
                        </a:rPr>
                        <a:t>Shrink Wrap cartons</a:t>
                      </a:r>
                      <a:endParaRPr lang="en-US" sz="400" b="0" i="0" u="none" strike="noStrike">
                        <a:effectLst/>
                        <a:latin typeface="Arial"/>
                      </a:endParaRPr>
                    </a:p>
                  </a:txBody>
                  <a:tcPr marL="0" marR="0" marT="0" marB="0" anchor="ctr"/>
                </a:tc>
                <a:tc>
                  <a:txBody>
                    <a:bodyPr/>
                    <a:lstStyle/>
                    <a:p>
                      <a:pPr algn="ctr" fontAlgn="ctr"/>
                      <a:r>
                        <a:rPr lang="en-US" sz="400" u="none" strike="noStrike">
                          <a:effectLst/>
                        </a:rPr>
                        <a:t>O</a:t>
                      </a:r>
                      <a:endParaRPr lang="en-US" sz="400" b="0" i="0" u="none" strike="noStrike">
                        <a:effectLst/>
                        <a:latin typeface="Arial"/>
                      </a:endParaRPr>
                    </a:p>
                  </a:txBody>
                  <a:tcPr marL="0" marR="0" marT="0" marB="0" anchor="ctr"/>
                </a:tc>
                <a:tc>
                  <a:txBody>
                    <a:bodyPr/>
                    <a:lstStyle/>
                    <a:p>
                      <a:pPr algn="ctr" fontAlgn="ctr"/>
                      <a:r>
                        <a:rPr lang="en-US" sz="400" u="none" strike="noStrike">
                          <a:effectLst/>
                        </a:rPr>
                        <a:t>AN</a:t>
                      </a:r>
                      <a:endParaRPr lang="en-US" sz="400" b="0" i="0" u="none" strike="noStrike">
                        <a:effectLst/>
                        <a:latin typeface="Arial"/>
                      </a:endParaRPr>
                    </a:p>
                  </a:txBody>
                  <a:tcPr marL="0" marR="0" marT="0" marB="0" anchor="ctr"/>
                </a:tc>
                <a:tc>
                  <a:txBody>
                    <a:bodyPr/>
                    <a:lstStyle/>
                    <a:p>
                      <a:pPr algn="ctr" fontAlgn="ctr"/>
                      <a:r>
                        <a:rPr lang="en-US" sz="400" u="none" strike="noStrike">
                          <a:effectLst/>
                        </a:rPr>
                        <a:t>1/90</a:t>
                      </a:r>
                      <a:endParaRPr lang="en-US" sz="400" b="0" i="0" u="none" strike="noStrike">
                        <a:effectLst/>
                        <a:latin typeface="Arial"/>
                      </a:endParaRPr>
                    </a:p>
                  </a:txBody>
                  <a:tcPr marL="0" marR="0" marT="0" marB="0" anchor="ctr"/>
                </a:tc>
                <a:tc>
                  <a:txBody>
                    <a:bodyPr/>
                    <a:lstStyle/>
                    <a:p>
                      <a:pPr algn="l" fontAlgn="ctr"/>
                      <a:r>
                        <a:rPr lang="en-US" sz="400" u="none" strike="noStrike">
                          <a:effectLst/>
                        </a:rPr>
                        <a:t>Normally only used for drop ship orders</a:t>
                      </a:r>
                      <a:endParaRPr lang="en-US" sz="400" b="0" i="0" u="none" strike="noStrike">
                        <a:effectLst/>
                        <a:latin typeface="Arial"/>
                      </a:endParaRPr>
                    </a:p>
                  </a:txBody>
                  <a:tcPr marL="0" marR="0" marT="0" marB="0" anchor="ctr"/>
                </a:tc>
                <a:tc>
                  <a:txBody>
                    <a:bodyPr/>
                    <a:lstStyle/>
                    <a:p>
                      <a:pPr algn="l" fontAlgn="b"/>
                      <a:endParaRPr lang="en-US" sz="400" b="0" i="0" u="none" strike="noStrike" dirty="0">
                        <a:effectLst/>
                        <a:latin typeface="Arial"/>
                      </a:endParaRPr>
                    </a:p>
                  </a:txBody>
                  <a:tcPr marL="0" marR="0" marT="0" marB="0" anchor="b"/>
                </a:tc>
                <a:tc>
                  <a:txBody>
                    <a:bodyPr/>
                    <a:lstStyle/>
                    <a:p>
                      <a:pPr algn="l" fontAlgn="b"/>
                      <a:endParaRPr lang="en-US" sz="400" b="0" i="0" u="none" strike="noStrike">
                        <a:effectLst/>
                        <a:latin typeface="Arial"/>
                      </a:endParaRPr>
                    </a:p>
                  </a:txBody>
                  <a:tcPr marL="0" marR="0" marT="0" marB="0" anchor="b"/>
                </a:tc>
              </a:tr>
              <a:tr h="143681">
                <a:tc>
                  <a:txBody>
                    <a:bodyPr/>
                    <a:lstStyle/>
                    <a:p>
                      <a:pPr algn="ctr" fontAlgn="ctr"/>
                      <a:r>
                        <a:rPr lang="en-US" sz="400" u="none" strike="noStrike">
                          <a:effectLst/>
                        </a:rPr>
                        <a:t>40</a:t>
                      </a:r>
                      <a:endParaRPr lang="en-US" sz="400" b="0" i="0" u="none" strike="noStrike">
                        <a:effectLst/>
                        <a:latin typeface="Arial"/>
                      </a:endParaRPr>
                    </a:p>
                  </a:txBody>
                  <a:tcPr marL="0" marR="0" marT="0" marB="0" anchor="ctr"/>
                </a:tc>
                <a:tc>
                  <a:txBody>
                    <a:bodyPr/>
                    <a:lstStyle/>
                    <a:p>
                      <a:pPr algn="l" fontAlgn="ctr"/>
                      <a:r>
                        <a:rPr lang="en-US" sz="400" u="none" strike="noStrike">
                          <a:effectLst/>
                        </a:rPr>
                        <a:t>Deliver To County/Province /Town/Territory</a:t>
                      </a:r>
                      <a:endParaRPr lang="en-US" sz="400" b="1" i="0" u="none" strike="noStrike">
                        <a:effectLst/>
                        <a:latin typeface="Arial"/>
                      </a:endParaRPr>
                    </a:p>
                  </a:txBody>
                  <a:tcPr marL="0" marR="0" marT="0" marB="0" anchor="ctr"/>
                </a:tc>
                <a:tc>
                  <a:txBody>
                    <a:bodyPr/>
                    <a:lstStyle/>
                    <a:p>
                      <a:pPr algn="l" fontAlgn="ctr"/>
                      <a:r>
                        <a:rPr lang="en-US" sz="400" u="none" strike="noStrike">
                          <a:effectLst/>
                        </a:rPr>
                        <a:t>Code used to identify Counties ( For UK, AUS, CAN etc)</a:t>
                      </a:r>
                      <a:endParaRPr lang="en-US" sz="400" b="0" i="0" u="none" strike="noStrike">
                        <a:effectLst/>
                        <a:latin typeface="Arial"/>
                      </a:endParaRPr>
                    </a:p>
                  </a:txBody>
                  <a:tcPr marL="0" marR="0" marT="0" marB="0" anchor="ctr"/>
                </a:tc>
                <a:tc>
                  <a:txBody>
                    <a:bodyPr/>
                    <a:lstStyle/>
                    <a:p>
                      <a:pPr algn="ctr" fontAlgn="ctr"/>
                      <a:r>
                        <a:rPr lang="en-US" sz="400" u="none" strike="noStrike">
                          <a:effectLst/>
                        </a:rPr>
                        <a:t>UKK</a:t>
                      </a:r>
                      <a:endParaRPr lang="en-US" sz="400" b="0" i="0" u="none" strike="noStrike">
                        <a:effectLst/>
                        <a:latin typeface="Arial"/>
                      </a:endParaRPr>
                    </a:p>
                  </a:txBody>
                  <a:tcPr marL="0" marR="0" marT="0" marB="0" anchor="ctr"/>
                </a:tc>
                <a:tc>
                  <a:txBody>
                    <a:bodyPr/>
                    <a:lstStyle/>
                    <a:p>
                      <a:pPr algn="ctr" fontAlgn="ctr"/>
                      <a:r>
                        <a:rPr lang="en-US" sz="400" u="none" strike="noStrike">
                          <a:effectLst/>
                        </a:rPr>
                        <a:t>O</a:t>
                      </a:r>
                      <a:endParaRPr lang="en-US" sz="400" b="0" i="0" u="none" strike="noStrike">
                        <a:effectLst/>
                        <a:latin typeface="Arial"/>
                      </a:endParaRPr>
                    </a:p>
                  </a:txBody>
                  <a:tcPr marL="0" marR="0" marT="0" marB="0" anchor="ctr"/>
                </a:tc>
                <a:tc>
                  <a:txBody>
                    <a:bodyPr/>
                    <a:lstStyle/>
                    <a:p>
                      <a:pPr algn="ctr" fontAlgn="ctr"/>
                      <a:r>
                        <a:rPr lang="en-US" sz="400" u="none" strike="noStrike">
                          <a:effectLst/>
                        </a:rPr>
                        <a:t>AN</a:t>
                      </a:r>
                      <a:endParaRPr lang="en-US" sz="400" b="0" i="0" u="none" strike="noStrike">
                        <a:effectLst/>
                        <a:latin typeface="Arial"/>
                      </a:endParaRPr>
                    </a:p>
                  </a:txBody>
                  <a:tcPr marL="0" marR="0" marT="0" marB="0" anchor="ctr"/>
                </a:tc>
                <a:tc>
                  <a:txBody>
                    <a:bodyPr/>
                    <a:lstStyle/>
                    <a:p>
                      <a:pPr algn="ctr" fontAlgn="ctr"/>
                      <a:r>
                        <a:rPr lang="en-US" sz="400" u="none" strike="noStrike">
                          <a:effectLst/>
                        </a:rPr>
                        <a:t>1/30</a:t>
                      </a:r>
                      <a:endParaRPr lang="en-US" sz="400" b="0" i="0" u="none" strike="noStrike">
                        <a:effectLst/>
                        <a:latin typeface="Arial"/>
                      </a:endParaRPr>
                    </a:p>
                  </a:txBody>
                  <a:tcPr marL="0" marR="0" marT="0" marB="0" anchor="ctr"/>
                </a:tc>
                <a:tc>
                  <a:txBody>
                    <a:bodyPr/>
                    <a:lstStyle/>
                    <a:p>
                      <a:pPr algn="l" fontAlgn="ctr"/>
                      <a:r>
                        <a:rPr lang="en-US" sz="400" u="none" strike="noStrike">
                          <a:effectLst/>
                        </a:rPr>
                        <a:t> </a:t>
                      </a:r>
                      <a:endParaRPr lang="en-US" sz="400" b="0" i="0" u="none" strike="noStrike">
                        <a:effectLst/>
                        <a:latin typeface="Arial"/>
                      </a:endParaRPr>
                    </a:p>
                  </a:txBody>
                  <a:tcPr marL="0" marR="0" marT="0" marB="0" anchor="ctr"/>
                </a:tc>
                <a:tc>
                  <a:txBody>
                    <a:bodyPr/>
                    <a:lstStyle/>
                    <a:p>
                      <a:pPr algn="l" fontAlgn="b"/>
                      <a:r>
                        <a:rPr lang="en-US" sz="400" u="none" strike="noStrike">
                          <a:effectLst/>
                        </a:rPr>
                        <a:t> </a:t>
                      </a:r>
                      <a:endParaRPr lang="en-US" sz="400" b="1" i="0" u="none" strike="noStrike">
                        <a:solidFill>
                          <a:srgbClr val="FF0000"/>
                        </a:solidFill>
                        <a:effectLst/>
                        <a:latin typeface="Arial"/>
                      </a:endParaRPr>
                    </a:p>
                  </a:txBody>
                  <a:tcPr marL="0" marR="0" marT="0" marB="0" anchor="b"/>
                </a:tc>
                <a:tc>
                  <a:txBody>
                    <a:bodyPr/>
                    <a:lstStyle/>
                    <a:p>
                      <a:pPr algn="l" fontAlgn="b"/>
                      <a:endParaRPr lang="en-US" sz="400" b="0" i="0" u="none" strike="noStrike">
                        <a:effectLst/>
                        <a:latin typeface="Arial"/>
                      </a:endParaRPr>
                    </a:p>
                  </a:txBody>
                  <a:tcPr marL="0" marR="0" marT="0" marB="0" anchor="b"/>
                </a:tc>
              </a:tr>
              <a:tr h="71841">
                <a:tc>
                  <a:txBody>
                    <a:bodyPr/>
                    <a:lstStyle/>
                    <a:p>
                      <a:pPr algn="ctr" fontAlgn="ctr"/>
                      <a:r>
                        <a:rPr lang="en-US" sz="400" u="none" strike="noStrike">
                          <a:effectLst/>
                        </a:rPr>
                        <a:t>41</a:t>
                      </a:r>
                      <a:endParaRPr lang="en-US" sz="400" b="0" i="0" u="none" strike="noStrike">
                        <a:effectLst/>
                        <a:latin typeface="Arial"/>
                      </a:endParaRPr>
                    </a:p>
                  </a:txBody>
                  <a:tcPr marL="0" marR="0" marT="0" marB="0" anchor="ctr"/>
                </a:tc>
                <a:tc>
                  <a:txBody>
                    <a:bodyPr/>
                    <a:lstStyle/>
                    <a:p>
                      <a:pPr algn="l" fontAlgn="ctr"/>
                      <a:r>
                        <a:rPr lang="en-US" sz="400" u="none" strike="noStrike">
                          <a:effectLst/>
                        </a:rPr>
                        <a:t>Promotional Code</a:t>
                      </a:r>
                      <a:endParaRPr lang="en-US" sz="400" b="1" i="0" u="none" strike="noStrike">
                        <a:effectLst/>
                        <a:latin typeface="Arial"/>
                      </a:endParaRPr>
                    </a:p>
                  </a:txBody>
                  <a:tcPr marL="0" marR="0" marT="0" marB="0" anchor="ctr"/>
                </a:tc>
                <a:tc>
                  <a:txBody>
                    <a:bodyPr/>
                    <a:lstStyle/>
                    <a:p>
                      <a:pPr algn="l" fontAlgn="ctr"/>
                      <a:r>
                        <a:rPr lang="en-US" sz="400" u="none" strike="noStrike">
                          <a:effectLst/>
                        </a:rPr>
                        <a:t>Code used to Identify special promotions on the Purchase Order</a:t>
                      </a:r>
                      <a:endParaRPr lang="en-US" sz="400" b="0" i="0" u="none" strike="noStrike">
                        <a:effectLst/>
                        <a:latin typeface="Arial"/>
                      </a:endParaRPr>
                    </a:p>
                  </a:txBody>
                  <a:tcPr marL="0" marR="0" marT="0" marB="0" anchor="ctr"/>
                </a:tc>
                <a:tc>
                  <a:txBody>
                    <a:bodyPr/>
                    <a:lstStyle/>
                    <a:p>
                      <a:pPr algn="ctr" fontAlgn="ctr"/>
                      <a:r>
                        <a:rPr lang="en-US" sz="400" u="none" strike="noStrike">
                          <a:effectLst/>
                        </a:rPr>
                        <a:t>PROMO001</a:t>
                      </a:r>
                      <a:endParaRPr lang="en-US" sz="400" b="0" i="0" u="none" strike="noStrike">
                        <a:effectLst/>
                        <a:latin typeface="Arial"/>
                      </a:endParaRPr>
                    </a:p>
                  </a:txBody>
                  <a:tcPr marL="0" marR="0" marT="0" marB="0" anchor="ctr"/>
                </a:tc>
                <a:tc>
                  <a:txBody>
                    <a:bodyPr/>
                    <a:lstStyle/>
                    <a:p>
                      <a:pPr algn="ctr" fontAlgn="ctr"/>
                      <a:r>
                        <a:rPr lang="en-US" sz="400" u="none" strike="noStrike">
                          <a:effectLst/>
                        </a:rPr>
                        <a:t>O</a:t>
                      </a:r>
                      <a:endParaRPr lang="en-US" sz="400" b="0" i="0" u="none" strike="noStrike">
                        <a:effectLst/>
                        <a:latin typeface="Arial"/>
                      </a:endParaRPr>
                    </a:p>
                  </a:txBody>
                  <a:tcPr marL="0" marR="0" marT="0" marB="0" anchor="ctr"/>
                </a:tc>
                <a:tc>
                  <a:txBody>
                    <a:bodyPr/>
                    <a:lstStyle/>
                    <a:p>
                      <a:pPr algn="ctr" fontAlgn="ctr"/>
                      <a:r>
                        <a:rPr lang="en-US" sz="400" u="none" strike="noStrike">
                          <a:effectLst/>
                        </a:rPr>
                        <a:t>AN</a:t>
                      </a:r>
                      <a:endParaRPr lang="en-US" sz="400" b="0" i="0" u="none" strike="noStrike">
                        <a:effectLst/>
                        <a:latin typeface="Arial"/>
                      </a:endParaRPr>
                    </a:p>
                  </a:txBody>
                  <a:tcPr marL="0" marR="0" marT="0" marB="0" anchor="ctr"/>
                </a:tc>
                <a:tc>
                  <a:txBody>
                    <a:bodyPr/>
                    <a:lstStyle/>
                    <a:p>
                      <a:pPr algn="ctr" fontAlgn="ctr"/>
                      <a:r>
                        <a:rPr lang="en-US" sz="400" u="none" strike="noStrike">
                          <a:effectLst/>
                        </a:rPr>
                        <a:t>1/20</a:t>
                      </a:r>
                      <a:endParaRPr lang="en-US" sz="400" b="0" i="0" u="none" strike="noStrike">
                        <a:effectLst/>
                        <a:latin typeface="Arial"/>
                      </a:endParaRPr>
                    </a:p>
                  </a:txBody>
                  <a:tcPr marL="0" marR="0" marT="0" marB="0" anchor="ctr"/>
                </a:tc>
                <a:tc>
                  <a:txBody>
                    <a:bodyPr/>
                    <a:lstStyle/>
                    <a:p>
                      <a:pPr algn="l" fontAlgn="ctr"/>
                      <a:r>
                        <a:rPr lang="en-US" sz="400" u="none" strike="noStrike">
                          <a:effectLst/>
                        </a:rPr>
                        <a:t> </a:t>
                      </a:r>
                      <a:endParaRPr lang="en-US" sz="400" b="0" i="0" u="none" strike="noStrike">
                        <a:effectLst/>
                        <a:latin typeface="Arial"/>
                      </a:endParaRPr>
                    </a:p>
                  </a:txBody>
                  <a:tcPr marL="0" marR="0" marT="0" marB="0" anchor="ctr"/>
                </a:tc>
                <a:tc>
                  <a:txBody>
                    <a:bodyPr/>
                    <a:lstStyle/>
                    <a:p>
                      <a:pPr algn="l" fontAlgn="b"/>
                      <a:r>
                        <a:rPr lang="en-US" sz="400" u="none" strike="noStrike">
                          <a:effectLst/>
                        </a:rPr>
                        <a:t> </a:t>
                      </a:r>
                      <a:endParaRPr lang="en-US" sz="400" b="1" i="0" u="none" strike="noStrike">
                        <a:solidFill>
                          <a:srgbClr val="FF0000"/>
                        </a:solidFill>
                        <a:effectLst/>
                        <a:latin typeface="Arial"/>
                      </a:endParaRPr>
                    </a:p>
                  </a:txBody>
                  <a:tcPr marL="0" marR="0" marT="0" marB="0" anchor="b"/>
                </a:tc>
                <a:tc>
                  <a:txBody>
                    <a:bodyPr/>
                    <a:lstStyle/>
                    <a:p>
                      <a:pPr algn="l" fontAlgn="b"/>
                      <a:endParaRPr lang="en-US" sz="400" b="0" i="0" u="none" strike="noStrike">
                        <a:effectLst/>
                        <a:latin typeface="Arial"/>
                      </a:endParaRPr>
                    </a:p>
                  </a:txBody>
                  <a:tcPr marL="0" marR="0" marT="0" marB="0" anchor="b"/>
                </a:tc>
              </a:tr>
              <a:tr h="574725">
                <a:tc>
                  <a:txBody>
                    <a:bodyPr/>
                    <a:lstStyle/>
                    <a:p>
                      <a:pPr algn="ctr" fontAlgn="ctr"/>
                      <a:r>
                        <a:rPr lang="en-US" sz="400" u="none" strike="noStrike" dirty="0">
                          <a:effectLst/>
                        </a:rPr>
                        <a:t>42</a:t>
                      </a:r>
                      <a:endParaRPr lang="en-US" sz="400" b="0" i="0" u="none" strike="noStrike" dirty="0">
                        <a:effectLst/>
                        <a:latin typeface="Arial"/>
                      </a:endParaRPr>
                    </a:p>
                  </a:txBody>
                  <a:tcPr marL="0" marR="0" marT="0" marB="0" anchor="ctr"/>
                </a:tc>
                <a:tc>
                  <a:txBody>
                    <a:bodyPr/>
                    <a:lstStyle/>
                    <a:p>
                      <a:pPr algn="l" fontAlgn="ctr"/>
                      <a:r>
                        <a:rPr lang="en-US" sz="400" u="none" strike="noStrike" dirty="0">
                          <a:effectLst/>
                        </a:rPr>
                        <a:t>Delivery - Service Level</a:t>
                      </a:r>
                      <a:endParaRPr lang="en-US" sz="400" b="1" i="0" u="none" strike="noStrike" dirty="0">
                        <a:effectLst/>
                        <a:latin typeface="Arial"/>
                      </a:endParaRPr>
                    </a:p>
                  </a:txBody>
                  <a:tcPr marL="0" marR="0" marT="0" marB="0" anchor="ctr"/>
                </a:tc>
                <a:tc>
                  <a:txBody>
                    <a:bodyPr/>
                    <a:lstStyle/>
                    <a:p>
                      <a:pPr algn="l" fontAlgn="ctr"/>
                      <a:r>
                        <a:rPr lang="en-US" sz="400" u="none" strike="noStrike" dirty="0">
                          <a:effectLst/>
                        </a:rPr>
                        <a:t>Carrier specific service delivery code.  Use the UPS service delivery code as a default for another carrier. (see References tab).</a:t>
                      </a:r>
                      <a:endParaRPr lang="en-US" sz="400" b="0" i="0" u="none" strike="noStrike" dirty="0">
                        <a:effectLst/>
                        <a:latin typeface="Arial"/>
                      </a:endParaRPr>
                    </a:p>
                  </a:txBody>
                  <a:tcPr marL="0" marR="0" marT="0" marB="0" anchor="ctr"/>
                </a:tc>
                <a:tc>
                  <a:txBody>
                    <a:bodyPr/>
                    <a:lstStyle/>
                    <a:p>
                      <a:pPr algn="ctr" fontAlgn="ctr"/>
                      <a:r>
                        <a:rPr lang="en-US" sz="400" u="none" strike="noStrike" dirty="0">
                          <a:effectLst/>
                        </a:rPr>
                        <a:t>92</a:t>
                      </a:r>
                      <a:endParaRPr lang="en-US" sz="400" b="0" i="0" u="none" strike="noStrike" dirty="0">
                        <a:effectLst/>
                        <a:latin typeface="Arial"/>
                      </a:endParaRPr>
                    </a:p>
                  </a:txBody>
                  <a:tcPr marL="0" marR="0" marT="0" marB="0" anchor="ctr"/>
                </a:tc>
                <a:tc>
                  <a:txBody>
                    <a:bodyPr/>
                    <a:lstStyle/>
                    <a:p>
                      <a:pPr algn="ctr" fontAlgn="ctr"/>
                      <a:r>
                        <a:rPr lang="en-US" sz="400" b="1" u="none" strike="noStrike" dirty="0">
                          <a:solidFill>
                            <a:srgbClr val="33CC33"/>
                          </a:solidFill>
                          <a:effectLst/>
                        </a:rPr>
                        <a:t>C</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u="none" strike="noStrike" dirty="0">
                          <a:effectLst/>
                        </a:rPr>
                        <a:t>ID</a:t>
                      </a:r>
                      <a:endParaRPr lang="en-US" sz="400" b="0" i="0" u="none" strike="noStrike" dirty="0">
                        <a:effectLst/>
                        <a:latin typeface="Arial"/>
                      </a:endParaRPr>
                    </a:p>
                  </a:txBody>
                  <a:tcPr marL="0" marR="0" marT="0" marB="0" anchor="ctr"/>
                </a:tc>
                <a:tc>
                  <a:txBody>
                    <a:bodyPr/>
                    <a:lstStyle/>
                    <a:p>
                      <a:pPr algn="ctr" fontAlgn="ctr"/>
                      <a:r>
                        <a:rPr lang="en-US" sz="400" u="none" strike="noStrike" dirty="0">
                          <a:effectLst/>
                        </a:rPr>
                        <a:t>2/15</a:t>
                      </a:r>
                      <a:endParaRPr lang="en-US" sz="400" b="0" i="0" u="none" strike="noStrike" dirty="0">
                        <a:effectLst/>
                        <a:latin typeface="Arial"/>
                      </a:endParaRPr>
                    </a:p>
                  </a:txBody>
                  <a:tcPr marL="0" marR="0" marT="0" marB="0" anchor="ctr"/>
                </a:tc>
                <a:tc>
                  <a:txBody>
                    <a:bodyPr/>
                    <a:lstStyle/>
                    <a:p>
                      <a:pPr algn="l" fontAlgn="ctr"/>
                      <a:r>
                        <a:rPr lang="en-US" sz="400" u="none" strike="noStrike" dirty="0">
                          <a:effectLst/>
                        </a:rPr>
                        <a:t>Revised 7/18/06  See attached list of codes and options for UPS and FedEx.  Example 92 - Fed Ex Standard Ground.  Please note - the code must be </a:t>
                      </a:r>
                      <a:r>
                        <a:rPr lang="en-US" sz="400" u="none" strike="noStrike" dirty="0" err="1">
                          <a:effectLst/>
                        </a:rPr>
                        <a:t>formated</a:t>
                      </a:r>
                      <a:r>
                        <a:rPr lang="en-US" sz="400" u="none" strike="noStrike" dirty="0">
                          <a:effectLst/>
                        </a:rPr>
                        <a:t> as a text field and not a numeric field.  Some of the codes have a leading zero that can not be ignored.  01 is different than 001 or 1.   You will note that some of FedEx and UPS codes are the same but they mean something different in terms of the service / delivery option.   Use the UPS service delivery code as a default for another carrier. (see References tab).</a:t>
                      </a:r>
                      <a:endParaRPr lang="en-US" sz="400" b="0" i="0" u="none" strike="noStrike" dirty="0">
                        <a:effectLst/>
                        <a:latin typeface="Arial"/>
                      </a:endParaRPr>
                    </a:p>
                  </a:txBody>
                  <a:tcPr marL="0" marR="0" marT="0" marB="0" anchor="ctr"/>
                </a:tc>
                <a:tc>
                  <a:txBody>
                    <a:bodyPr/>
                    <a:lstStyle/>
                    <a:p>
                      <a:pPr algn="l" fontAlgn="b"/>
                      <a:r>
                        <a:rPr lang="en-US" sz="400" b="1" u="none" strike="noStrike" dirty="0">
                          <a:solidFill>
                            <a:srgbClr val="33CC33"/>
                          </a:solidFill>
                          <a:effectLst/>
                        </a:rPr>
                        <a:t>required if drop ship code field number 37 is a Y</a:t>
                      </a:r>
                      <a:endParaRPr lang="en-US" sz="400" b="1" i="0" u="none" strike="noStrike" dirty="0">
                        <a:solidFill>
                          <a:srgbClr val="33CC33"/>
                        </a:solidFill>
                        <a:effectLst/>
                        <a:latin typeface="Arial"/>
                      </a:endParaRPr>
                    </a:p>
                  </a:txBody>
                  <a:tcPr marL="0" marR="0" marT="0" marB="0" anchor="b"/>
                </a:tc>
                <a:tc>
                  <a:txBody>
                    <a:bodyPr/>
                    <a:lstStyle/>
                    <a:p>
                      <a:pPr algn="l" fontAlgn="b"/>
                      <a:r>
                        <a:rPr lang="en-US" sz="400" u="none" strike="noStrike">
                          <a:effectLst/>
                        </a:rPr>
                        <a:t> </a:t>
                      </a:r>
                      <a:endParaRPr lang="en-US" sz="400" b="0" i="0" u="none" strike="noStrike">
                        <a:effectLst/>
                        <a:latin typeface="Arial"/>
                      </a:endParaRPr>
                    </a:p>
                  </a:txBody>
                  <a:tcPr marL="0" marR="0" marT="0" marB="0" anchor="b"/>
                </a:tc>
              </a:tr>
              <a:tr h="71841">
                <a:tc>
                  <a:txBody>
                    <a:bodyPr/>
                    <a:lstStyle/>
                    <a:p>
                      <a:pPr algn="ctr" fontAlgn="ctr"/>
                      <a:r>
                        <a:rPr lang="en-US" sz="400" u="none" strike="noStrike" dirty="0">
                          <a:effectLst/>
                        </a:rPr>
                        <a:t>43</a:t>
                      </a:r>
                      <a:endParaRPr lang="en-US" sz="400" b="0" i="0" u="none" strike="noStrike" dirty="0">
                        <a:effectLst/>
                        <a:latin typeface="Arial"/>
                      </a:endParaRPr>
                    </a:p>
                  </a:txBody>
                  <a:tcPr marL="0" marR="0" marT="0" marB="0" anchor="ctr"/>
                </a:tc>
                <a:tc>
                  <a:txBody>
                    <a:bodyPr/>
                    <a:lstStyle/>
                    <a:p>
                      <a:pPr algn="l" fontAlgn="ctr"/>
                      <a:r>
                        <a:rPr lang="en-US" sz="400" u="none" strike="noStrike">
                          <a:effectLst/>
                        </a:rPr>
                        <a:t>Deliver to - Receivers Phone number </a:t>
                      </a:r>
                      <a:endParaRPr lang="en-US" sz="400" b="1" i="0" u="none" strike="noStrike">
                        <a:effectLst/>
                        <a:latin typeface="Arial"/>
                      </a:endParaRPr>
                    </a:p>
                  </a:txBody>
                  <a:tcPr marL="0" marR="0" marT="0" marB="0" anchor="ctr"/>
                </a:tc>
                <a:tc>
                  <a:txBody>
                    <a:bodyPr/>
                    <a:lstStyle/>
                    <a:p>
                      <a:pPr algn="l" fontAlgn="ctr"/>
                      <a:r>
                        <a:rPr lang="en-US" sz="400" u="none" strike="noStrike">
                          <a:effectLst/>
                        </a:rPr>
                        <a:t>Receiver's phone number.</a:t>
                      </a:r>
                      <a:endParaRPr lang="en-US" sz="400" b="0" i="0" u="none" strike="noStrike">
                        <a:effectLst/>
                        <a:latin typeface="Arial"/>
                      </a:endParaRPr>
                    </a:p>
                  </a:txBody>
                  <a:tcPr marL="0" marR="0" marT="0" marB="0" anchor="ctr"/>
                </a:tc>
                <a:tc>
                  <a:txBody>
                    <a:bodyPr/>
                    <a:lstStyle/>
                    <a:p>
                      <a:pPr algn="ctr" fontAlgn="ctr"/>
                      <a:r>
                        <a:rPr lang="en-US" sz="400" u="none" strike="noStrike">
                          <a:effectLst/>
                        </a:rPr>
                        <a:t>212-345-678</a:t>
                      </a:r>
                      <a:endParaRPr lang="en-US" sz="400" b="0" i="0" u="none" strike="noStrike">
                        <a:effectLst/>
                        <a:latin typeface="Arial"/>
                      </a:endParaRPr>
                    </a:p>
                  </a:txBody>
                  <a:tcPr marL="0" marR="0" marT="0" marB="0" anchor="ctr"/>
                </a:tc>
                <a:tc>
                  <a:txBody>
                    <a:bodyPr/>
                    <a:lstStyle/>
                    <a:p>
                      <a:pPr algn="ctr" fontAlgn="ctr"/>
                      <a:r>
                        <a:rPr lang="en-US" sz="400" u="none" strike="noStrike">
                          <a:effectLst/>
                        </a:rPr>
                        <a:t>O</a:t>
                      </a:r>
                      <a:endParaRPr lang="en-US" sz="400" b="0" i="0" u="none" strike="noStrike">
                        <a:effectLst/>
                        <a:latin typeface="Arial"/>
                      </a:endParaRPr>
                    </a:p>
                  </a:txBody>
                  <a:tcPr marL="0" marR="0" marT="0" marB="0" anchor="ctr"/>
                </a:tc>
                <a:tc>
                  <a:txBody>
                    <a:bodyPr/>
                    <a:lstStyle/>
                    <a:p>
                      <a:pPr algn="ctr" fontAlgn="ctr"/>
                      <a:r>
                        <a:rPr lang="en-US" sz="400" u="none" strike="noStrike">
                          <a:effectLst/>
                        </a:rPr>
                        <a:t>AN</a:t>
                      </a:r>
                      <a:endParaRPr lang="en-US" sz="400" b="0" i="0" u="none" strike="noStrike">
                        <a:effectLst/>
                        <a:latin typeface="Arial"/>
                      </a:endParaRPr>
                    </a:p>
                  </a:txBody>
                  <a:tcPr marL="0" marR="0" marT="0" marB="0" anchor="ctr"/>
                </a:tc>
                <a:tc>
                  <a:txBody>
                    <a:bodyPr/>
                    <a:lstStyle/>
                    <a:p>
                      <a:pPr algn="ctr" fontAlgn="ctr"/>
                      <a:r>
                        <a:rPr lang="en-US" sz="400" u="none" strike="noStrike">
                          <a:effectLst/>
                        </a:rPr>
                        <a:t>1/20</a:t>
                      </a:r>
                      <a:endParaRPr lang="en-US" sz="400" b="0" i="0" u="none" strike="noStrike">
                        <a:effectLst/>
                        <a:latin typeface="Arial"/>
                      </a:endParaRPr>
                    </a:p>
                  </a:txBody>
                  <a:tcPr marL="0" marR="0" marT="0" marB="0" anchor="ctr"/>
                </a:tc>
                <a:tc>
                  <a:txBody>
                    <a:bodyPr/>
                    <a:lstStyle/>
                    <a:p>
                      <a:pPr algn="l" fontAlgn="ctr"/>
                      <a:r>
                        <a:rPr lang="en-US" sz="400" u="none" strike="noStrike">
                          <a:effectLst/>
                        </a:rPr>
                        <a:t>Enter contact phone number at the receiving company.</a:t>
                      </a:r>
                      <a:endParaRPr lang="en-US" sz="400" b="0" i="0" u="none" strike="noStrike">
                        <a:effectLst/>
                        <a:latin typeface="Arial"/>
                      </a:endParaRPr>
                    </a:p>
                  </a:txBody>
                  <a:tcPr marL="0" marR="0" marT="0" marB="0" anchor="ctr"/>
                </a:tc>
                <a:tc>
                  <a:txBody>
                    <a:bodyPr/>
                    <a:lstStyle/>
                    <a:p>
                      <a:pPr algn="l" fontAlgn="b"/>
                      <a:endParaRPr lang="en-US" sz="400" b="0" i="0" u="none" strike="noStrike" dirty="0">
                        <a:effectLst/>
                        <a:latin typeface="Arial"/>
                      </a:endParaRPr>
                    </a:p>
                  </a:txBody>
                  <a:tcPr marL="0" marR="0" marT="0" marB="0" anchor="b"/>
                </a:tc>
                <a:tc>
                  <a:txBody>
                    <a:bodyPr/>
                    <a:lstStyle/>
                    <a:p>
                      <a:pPr algn="l" fontAlgn="b"/>
                      <a:endParaRPr lang="en-US" sz="400" b="0" i="0" u="none" strike="noStrike">
                        <a:effectLst/>
                        <a:latin typeface="Arial"/>
                      </a:endParaRPr>
                    </a:p>
                  </a:txBody>
                  <a:tcPr marL="0" marR="0" marT="0" marB="0" anchor="b"/>
                </a:tc>
              </a:tr>
              <a:tr h="71841">
                <a:tc>
                  <a:txBody>
                    <a:bodyPr/>
                    <a:lstStyle/>
                    <a:p>
                      <a:pPr algn="ctr" fontAlgn="ctr"/>
                      <a:r>
                        <a:rPr lang="en-US" sz="400" b="1" u="none" strike="noStrike" dirty="0">
                          <a:solidFill>
                            <a:srgbClr val="33CC33"/>
                          </a:solidFill>
                          <a:effectLst/>
                        </a:rPr>
                        <a:t>44</a:t>
                      </a:r>
                      <a:endParaRPr lang="en-US" sz="400" b="1" i="0" u="none" strike="noStrike" dirty="0">
                        <a:solidFill>
                          <a:srgbClr val="33CC33"/>
                        </a:solidFill>
                        <a:effectLst/>
                        <a:latin typeface="Arial"/>
                      </a:endParaRPr>
                    </a:p>
                  </a:txBody>
                  <a:tcPr marL="0" marR="0" marT="0" marB="0" anchor="ctr"/>
                </a:tc>
                <a:tc>
                  <a:txBody>
                    <a:bodyPr/>
                    <a:lstStyle/>
                    <a:p>
                      <a:pPr algn="l" fontAlgn="ctr"/>
                      <a:r>
                        <a:rPr lang="en-US" sz="400" b="1" u="none" strike="noStrike" dirty="0">
                          <a:solidFill>
                            <a:srgbClr val="33CC33"/>
                          </a:solidFill>
                          <a:effectLst/>
                        </a:rPr>
                        <a:t>Customer PO Number</a:t>
                      </a:r>
                      <a:endParaRPr lang="en-US" sz="400" b="1" i="0" u="none" strike="noStrike" dirty="0">
                        <a:solidFill>
                          <a:srgbClr val="33CC33"/>
                        </a:solidFill>
                        <a:effectLst/>
                        <a:latin typeface="Arial"/>
                      </a:endParaRPr>
                    </a:p>
                  </a:txBody>
                  <a:tcPr marL="0" marR="0" marT="0" marB="0" anchor="ctr"/>
                </a:tc>
                <a:tc>
                  <a:txBody>
                    <a:bodyPr/>
                    <a:lstStyle/>
                    <a:p>
                      <a:pPr algn="l" fontAlgn="ctr"/>
                      <a:r>
                        <a:rPr lang="en-US" sz="400" b="1" u="none" strike="noStrike" dirty="0">
                          <a:solidFill>
                            <a:srgbClr val="33CC33"/>
                          </a:solidFill>
                          <a:effectLst/>
                        </a:rPr>
                        <a:t>ID assigned by the customer who placed this order with the Wholesaler.</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b="1" u="none" strike="noStrike" dirty="0">
                          <a:solidFill>
                            <a:srgbClr val="33CC33"/>
                          </a:solidFill>
                          <a:effectLst/>
                        </a:rPr>
                        <a:t>A123456</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b="1" u="none" strike="noStrike" dirty="0">
                          <a:solidFill>
                            <a:srgbClr val="33CC33"/>
                          </a:solidFill>
                          <a:effectLst/>
                        </a:rPr>
                        <a:t>O</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b="1" u="none" strike="noStrike" dirty="0">
                          <a:solidFill>
                            <a:srgbClr val="33CC33"/>
                          </a:solidFill>
                          <a:effectLst/>
                        </a:rPr>
                        <a:t>AN</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b="1" u="none" strike="noStrike" dirty="0">
                          <a:solidFill>
                            <a:srgbClr val="33CC33"/>
                          </a:solidFill>
                          <a:effectLst/>
                        </a:rPr>
                        <a:t>1/30</a:t>
                      </a:r>
                      <a:endParaRPr lang="en-US" sz="400" b="1" i="0" u="none" strike="noStrike" dirty="0">
                        <a:solidFill>
                          <a:srgbClr val="33CC33"/>
                        </a:solidFill>
                        <a:effectLst/>
                        <a:latin typeface="Arial"/>
                      </a:endParaRPr>
                    </a:p>
                  </a:txBody>
                  <a:tcPr marL="0" marR="0" marT="0" marB="0" anchor="ctr"/>
                </a:tc>
                <a:tc>
                  <a:txBody>
                    <a:bodyPr/>
                    <a:lstStyle/>
                    <a:p>
                      <a:pPr algn="l" fontAlgn="ctr"/>
                      <a:r>
                        <a:rPr lang="en-US" sz="400" b="1" u="none" strike="noStrike" dirty="0">
                          <a:solidFill>
                            <a:srgbClr val="33CC33"/>
                          </a:solidFill>
                          <a:effectLst/>
                        </a:rPr>
                        <a:t> </a:t>
                      </a:r>
                      <a:endParaRPr lang="en-US" sz="400" b="1" i="0" u="none" strike="noStrike" dirty="0">
                        <a:solidFill>
                          <a:srgbClr val="33CC33"/>
                        </a:solidFill>
                        <a:effectLst/>
                        <a:latin typeface="Arial"/>
                      </a:endParaRPr>
                    </a:p>
                  </a:txBody>
                  <a:tcPr marL="0" marR="0" marT="0" marB="0" anchor="ctr"/>
                </a:tc>
                <a:tc>
                  <a:txBody>
                    <a:bodyPr/>
                    <a:lstStyle/>
                    <a:p>
                      <a:pPr algn="l" fontAlgn="b"/>
                      <a:endParaRPr lang="en-US" sz="400" b="1" i="0" u="none" strike="noStrike" dirty="0">
                        <a:solidFill>
                          <a:srgbClr val="33CC33"/>
                        </a:solidFill>
                        <a:effectLst/>
                        <a:latin typeface="Arial"/>
                      </a:endParaRPr>
                    </a:p>
                  </a:txBody>
                  <a:tcPr marL="0" marR="0" marT="0" marB="0" anchor="b"/>
                </a:tc>
                <a:tc>
                  <a:txBody>
                    <a:bodyPr/>
                    <a:lstStyle/>
                    <a:p>
                      <a:pPr algn="l" fontAlgn="b"/>
                      <a:r>
                        <a:rPr lang="en-US" sz="400" b="1" u="none" strike="noStrike" dirty="0">
                          <a:solidFill>
                            <a:srgbClr val="33CC33"/>
                          </a:solidFill>
                          <a:effectLst/>
                        </a:rPr>
                        <a:t>new line</a:t>
                      </a:r>
                      <a:endParaRPr lang="en-US" sz="400" b="1" i="0" u="none" strike="noStrike" dirty="0">
                        <a:solidFill>
                          <a:srgbClr val="33CC33"/>
                        </a:solidFill>
                        <a:effectLst/>
                        <a:latin typeface="Arial"/>
                      </a:endParaRPr>
                    </a:p>
                  </a:txBody>
                  <a:tcPr marL="0" marR="0" marT="0" marB="0" anchor="b"/>
                </a:tc>
              </a:tr>
              <a:tr h="359203">
                <a:tc>
                  <a:txBody>
                    <a:bodyPr/>
                    <a:lstStyle/>
                    <a:p>
                      <a:pPr algn="ctr" fontAlgn="ctr"/>
                      <a:r>
                        <a:rPr lang="en-US" sz="400" b="1" u="none" strike="noStrike">
                          <a:solidFill>
                            <a:srgbClr val="33CC33"/>
                          </a:solidFill>
                          <a:effectLst/>
                        </a:rPr>
                        <a:t>45</a:t>
                      </a:r>
                      <a:endParaRPr lang="en-US" sz="400" b="1" i="0" u="none" strike="noStrike">
                        <a:solidFill>
                          <a:srgbClr val="33CC33"/>
                        </a:solidFill>
                        <a:effectLst/>
                        <a:latin typeface="Arial"/>
                      </a:endParaRPr>
                    </a:p>
                  </a:txBody>
                  <a:tcPr marL="0" marR="0" marT="0" marB="0" anchor="ctr"/>
                </a:tc>
                <a:tc>
                  <a:txBody>
                    <a:bodyPr/>
                    <a:lstStyle/>
                    <a:p>
                      <a:pPr algn="l" fontAlgn="ctr"/>
                      <a:r>
                        <a:rPr lang="en-US" sz="400" b="1" u="none" strike="noStrike">
                          <a:solidFill>
                            <a:srgbClr val="33CC33"/>
                          </a:solidFill>
                          <a:effectLst/>
                        </a:rPr>
                        <a:t>COD for Merchandise</a:t>
                      </a:r>
                      <a:endParaRPr lang="en-US" sz="400" b="1" i="0" u="none" strike="noStrike">
                        <a:solidFill>
                          <a:srgbClr val="33CC33"/>
                        </a:solidFill>
                        <a:effectLst/>
                        <a:latin typeface="Arial"/>
                      </a:endParaRPr>
                    </a:p>
                  </a:txBody>
                  <a:tcPr marL="0" marR="0" marT="0" marB="0" anchor="ctr"/>
                </a:tc>
                <a:tc>
                  <a:txBody>
                    <a:bodyPr/>
                    <a:lstStyle/>
                    <a:p>
                      <a:pPr algn="l" fontAlgn="ctr"/>
                      <a:r>
                        <a:rPr lang="en-US" sz="400" b="1" u="none" strike="noStrike">
                          <a:solidFill>
                            <a:srgbClr val="33CC33"/>
                          </a:solidFill>
                          <a:effectLst/>
                        </a:rPr>
                        <a:t>Instructions for COD Shipment of the Purchase Order.</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Y1</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C</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ID</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2/3</a:t>
                      </a:r>
                      <a:endParaRPr lang="en-US" sz="400" b="1" i="0" u="none" strike="noStrike">
                        <a:solidFill>
                          <a:srgbClr val="33CC33"/>
                        </a:solidFill>
                        <a:effectLst/>
                        <a:latin typeface="Arial"/>
                      </a:endParaRPr>
                    </a:p>
                  </a:txBody>
                  <a:tcPr marL="0" marR="0" marT="0" marB="0" anchor="ctr"/>
                </a:tc>
                <a:tc>
                  <a:txBody>
                    <a:bodyPr/>
                    <a:lstStyle/>
                    <a:p>
                      <a:pPr algn="l" fontAlgn="ctr"/>
                      <a:r>
                        <a:rPr lang="en-US" sz="400" b="1" u="none" strike="noStrike">
                          <a:solidFill>
                            <a:srgbClr val="33CC33"/>
                          </a:solidFill>
                          <a:effectLst/>
                        </a:rPr>
                        <a:t>Valid Codes:  Code Y1 - if the merchandise is to  be paid for COD by certified check, money order, etc.  Code Y2 for all other payments including business checks; code the transaction with N if it will not be COD.  If you indicate Y1 or Y2 - there must be a dollar amount on the trailer record for the shipper to collect.  </a:t>
                      </a:r>
                      <a:endParaRPr lang="en-US" sz="400" b="1" i="0" u="none" strike="noStrike">
                        <a:solidFill>
                          <a:srgbClr val="33CC33"/>
                        </a:solidFill>
                        <a:effectLst/>
                        <a:latin typeface="Arial"/>
                      </a:endParaRPr>
                    </a:p>
                  </a:txBody>
                  <a:tcPr marL="0" marR="0" marT="0" marB="0" anchor="ctr"/>
                </a:tc>
                <a:tc>
                  <a:txBody>
                    <a:bodyPr/>
                    <a:lstStyle/>
                    <a:p>
                      <a:pPr algn="l" fontAlgn="b"/>
                      <a:r>
                        <a:rPr lang="en-US" sz="400" b="1" u="none" strike="noStrike">
                          <a:solidFill>
                            <a:srgbClr val="33CC33"/>
                          </a:solidFill>
                          <a:effectLst/>
                        </a:rPr>
                        <a:t>required if drop ship code field number 37 is a Y</a:t>
                      </a:r>
                      <a:endParaRPr lang="en-US" sz="400" b="1" i="0" u="none" strike="noStrike">
                        <a:solidFill>
                          <a:srgbClr val="33CC33"/>
                        </a:solidFill>
                        <a:effectLst/>
                        <a:latin typeface="Arial"/>
                      </a:endParaRPr>
                    </a:p>
                  </a:txBody>
                  <a:tcPr marL="0" marR="0" marT="0" marB="0" anchor="b"/>
                </a:tc>
                <a:tc>
                  <a:txBody>
                    <a:bodyPr/>
                    <a:lstStyle/>
                    <a:p>
                      <a:pPr algn="l" fontAlgn="b"/>
                      <a:r>
                        <a:rPr lang="en-US" sz="400" b="1" u="none" strike="noStrike" dirty="0">
                          <a:solidFill>
                            <a:srgbClr val="33CC33"/>
                          </a:solidFill>
                          <a:effectLst/>
                        </a:rPr>
                        <a:t>new line</a:t>
                      </a:r>
                      <a:endParaRPr lang="en-US" sz="400" b="1" i="0" u="none" strike="noStrike" dirty="0">
                        <a:solidFill>
                          <a:srgbClr val="33CC33"/>
                        </a:solidFill>
                        <a:effectLst/>
                        <a:latin typeface="Arial"/>
                      </a:endParaRPr>
                    </a:p>
                  </a:txBody>
                  <a:tcPr marL="0" marR="0" marT="0" marB="0" anchor="b"/>
                </a:tc>
              </a:tr>
              <a:tr h="215522">
                <a:tc>
                  <a:txBody>
                    <a:bodyPr/>
                    <a:lstStyle/>
                    <a:p>
                      <a:pPr algn="ctr" fontAlgn="ctr"/>
                      <a:r>
                        <a:rPr lang="en-US" sz="400" b="1" u="none" strike="noStrike">
                          <a:solidFill>
                            <a:srgbClr val="33CC33"/>
                          </a:solidFill>
                          <a:effectLst/>
                        </a:rPr>
                        <a:t>46</a:t>
                      </a:r>
                      <a:endParaRPr lang="en-US" sz="400" b="1" i="0" u="none" strike="noStrike">
                        <a:solidFill>
                          <a:srgbClr val="33CC33"/>
                        </a:solidFill>
                        <a:effectLst/>
                        <a:latin typeface="Arial"/>
                      </a:endParaRPr>
                    </a:p>
                  </a:txBody>
                  <a:tcPr marL="0" marR="0" marT="0" marB="0" anchor="ctr"/>
                </a:tc>
                <a:tc>
                  <a:txBody>
                    <a:bodyPr/>
                    <a:lstStyle/>
                    <a:p>
                      <a:pPr algn="l" fontAlgn="ctr"/>
                      <a:r>
                        <a:rPr lang="en-US" sz="400" b="1" u="none" strike="noStrike">
                          <a:solidFill>
                            <a:srgbClr val="33CC33"/>
                          </a:solidFill>
                          <a:effectLst/>
                        </a:rPr>
                        <a:t>Receivers Email Address</a:t>
                      </a:r>
                      <a:endParaRPr lang="en-US" sz="400" b="1" i="0" u="none" strike="noStrike">
                        <a:solidFill>
                          <a:srgbClr val="33CC33"/>
                        </a:solidFill>
                        <a:effectLst/>
                        <a:latin typeface="Arial"/>
                      </a:endParaRPr>
                    </a:p>
                  </a:txBody>
                  <a:tcPr marL="0" marR="0" marT="0" marB="0" anchor="ctr"/>
                </a:tc>
                <a:tc>
                  <a:txBody>
                    <a:bodyPr/>
                    <a:lstStyle/>
                    <a:p>
                      <a:pPr algn="l" fontAlgn="ctr"/>
                      <a:r>
                        <a:rPr lang="en-US" sz="400" b="1" u="none" strike="noStrike">
                          <a:solidFill>
                            <a:srgbClr val="33CC33"/>
                          </a:solidFill>
                          <a:effectLst/>
                        </a:rPr>
                        <a:t>The Receiver's email address.</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sng" strike="noStrike">
                          <a:solidFill>
                            <a:srgbClr val="33CC33"/>
                          </a:solidFill>
                          <a:effectLst/>
                          <a:hlinkClick r:id="rId3"/>
                        </a:rPr>
                        <a:t>abc@onecompany.com</a:t>
                      </a:r>
                      <a:endParaRPr lang="en-US" sz="400" b="1" i="0" u="sng"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O</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AN</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5/50</a:t>
                      </a:r>
                      <a:endParaRPr lang="en-US" sz="400" b="1" i="0" u="none" strike="noStrike">
                        <a:solidFill>
                          <a:srgbClr val="33CC33"/>
                        </a:solidFill>
                        <a:effectLst/>
                        <a:latin typeface="Arial"/>
                      </a:endParaRPr>
                    </a:p>
                  </a:txBody>
                  <a:tcPr marL="0" marR="0" marT="0" marB="0" anchor="ctr"/>
                </a:tc>
                <a:tc>
                  <a:txBody>
                    <a:bodyPr/>
                    <a:lstStyle/>
                    <a:p>
                      <a:pPr algn="l" fontAlgn="ctr"/>
                      <a:r>
                        <a:rPr lang="en-US" sz="400" b="1" u="none" strike="noStrike">
                          <a:solidFill>
                            <a:srgbClr val="33CC33"/>
                          </a:solidFill>
                          <a:effectLst/>
                        </a:rPr>
                        <a:t>Enter email address for receiving company.  Will use email address to send confirmation of shipment to the receiving company.</a:t>
                      </a:r>
                      <a:endParaRPr lang="en-US" sz="400" b="1" i="0" u="none" strike="noStrike">
                        <a:solidFill>
                          <a:srgbClr val="33CC33"/>
                        </a:solidFill>
                        <a:effectLst/>
                        <a:latin typeface="Arial"/>
                      </a:endParaRPr>
                    </a:p>
                  </a:txBody>
                  <a:tcPr marL="0" marR="0" marT="0" marB="0" anchor="ctr"/>
                </a:tc>
                <a:tc>
                  <a:txBody>
                    <a:bodyPr/>
                    <a:lstStyle/>
                    <a:p>
                      <a:pPr algn="l" fontAlgn="b"/>
                      <a:r>
                        <a:rPr lang="en-US" sz="400" b="1" u="none" strike="noStrike">
                          <a:solidFill>
                            <a:srgbClr val="33CC33"/>
                          </a:solidFill>
                          <a:effectLst/>
                        </a:rPr>
                        <a:t> </a:t>
                      </a:r>
                      <a:endParaRPr lang="en-US" sz="400" b="1" i="0" u="none" strike="noStrike">
                        <a:solidFill>
                          <a:srgbClr val="33CC33"/>
                        </a:solidFill>
                        <a:effectLst/>
                        <a:latin typeface="Arial"/>
                      </a:endParaRPr>
                    </a:p>
                  </a:txBody>
                  <a:tcPr marL="0" marR="0" marT="0" marB="0" anchor="b"/>
                </a:tc>
                <a:tc>
                  <a:txBody>
                    <a:bodyPr/>
                    <a:lstStyle/>
                    <a:p>
                      <a:pPr algn="l" fontAlgn="b"/>
                      <a:r>
                        <a:rPr lang="en-US" sz="400" b="1" u="none" strike="noStrike" dirty="0">
                          <a:solidFill>
                            <a:srgbClr val="33CC33"/>
                          </a:solidFill>
                          <a:effectLst/>
                        </a:rPr>
                        <a:t>new line</a:t>
                      </a:r>
                      <a:endParaRPr lang="en-US" sz="400" b="1" i="0" u="none" strike="noStrike" dirty="0">
                        <a:solidFill>
                          <a:srgbClr val="33CC33"/>
                        </a:solidFill>
                        <a:effectLst/>
                        <a:latin typeface="Arial"/>
                      </a:endParaRPr>
                    </a:p>
                  </a:txBody>
                  <a:tcPr marL="0" marR="0" marT="0" marB="0" anchor="b"/>
                </a:tc>
              </a:tr>
              <a:tr h="215522">
                <a:tc>
                  <a:txBody>
                    <a:bodyPr/>
                    <a:lstStyle/>
                    <a:p>
                      <a:pPr algn="ctr" fontAlgn="ctr"/>
                      <a:r>
                        <a:rPr lang="en-US" sz="400" b="1" u="none" strike="noStrike">
                          <a:solidFill>
                            <a:srgbClr val="33CC33"/>
                          </a:solidFill>
                          <a:effectLst/>
                        </a:rPr>
                        <a:t>47</a:t>
                      </a:r>
                      <a:endParaRPr lang="en-US" sz="400" b="1" i="0" u="none" strike="noStrike">
                        <a:solidFill>
                          <a:srgbClr val="33CC33"/>
                        </a:solidFill>
                        <a:effectLst/>
                        <a:latin typeface="Arial"/>
                      </a:endParaRPr>
                    </a:p>
                  </a:txBody>
                  <a:tcPr marL="0" marR="0" marT="0" marB="0" anchor="ctr"/>
                </a:tc>
                <a:tc>
                  <a:txBody>
                    <a:bodyPr/>
                    <a:lstStyle/>
                    <a:p>
                      <a:pPr algn="l" fontAlgn="ctr"/>
                      <a:r>
                        <a:rPr lang="en-US" sz="400" b="1" u="none" strike="noStrike">
                          <a:solidFill>
                            <a:srgbClr val="33CC33"/>
                          </a:solidFill>
                          <a:effectLst/>
                        </a:rPr>
                        <a:t>Account number </a:t>
                      </a:r>
                      <a:endParaRPr lang="en-US" sz="400" b="1" i="0" u="none" strike="noStrike">
                        <a:solidFill>
                          <a:srgbClr val="33CC33"/>
                        </a:solidFill>
                        <a:effectLst/>
                        <a:latin typeface="Arial"/>
                      </a:endParaRPr>
                    </a:p>
                  </a:txBody>
                  <a:tcPr marL="0" marR="0" marT="0" marB="0" anchor="ctr"/>
                </a:tc>
                <a:tc>
                  <a:txBody>
                    <a:bodyPr/>
                    <a:lstStyle/>
                    <a:p>
                      <a:pPr algn="l" fontAlgn="ctr"/>
                      <a:r>
                        <a:rPr lang="en-US" sz="400" b="1" u="none" strike="noStrike">
                          <a:solidFill>
                            <a:srgbClr val="33CC33"/>
                          </a:solidFill>
                          <a:effectLst/>
                        </a:rPr>
                        <a:t>Common Carrier Account Number to be charged for freight.</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107952</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C</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AN</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1/20</a:t>
                      </a:r>
                      <a:endParaRPr lang="en-US" sz="400" b="1" i="0" u="none" strike="noStrike">
                        <a:solidFill>
                          <a:srgbClr val="33CC33"/>
                        </a:solidFill>
                        <a:effectLst/>
                        <a:latin typeface="Arial"/>
                      </a:endParaRPr>
                    </a:p>
                  </a:txBody>
                  <a:tcPr marL="0" marR="0" marT="0" marB="0" anchor="ctr"/>
                </a:tc>
                <a:tc>
                  <a:txBody>
                    <a:bodyPr/>
                    <a:lstStyle/>
                    <a:p>
                      <a:pPr algn="l" fontAlgn="ctr"/>
                      <a:r>
                        <a:rPr lang="en-US" sz="400" b="1" u="none" strike="noStrike">
                          <a:solidFill>
                            <a:srgbClr val="33CC33"/>
                          </a:solidFill>
                          <a:effectLst/>
                        </a:rPr>
                        <a:t>This is a required field.  This field should always be the wholesaler's account number.</a:t>
                      </a:r>
                      <a:endParaRPr lang="en-US" sz="400" b="1" i="0" u="none" strike="noStrike">
                        <a:solidFill>
                          <a:srgbClr val="33CC33"/>
                        </a:solidFill>
                        <a:effectLst/>
                        <a:latin typeface="Arial"/>
                      </a:endParaRPr>
                    </a:p>
                  </a:txBody>
                  <a:tcPr marL="0" marR="0" marT="0" marB="0" anchor="ctr"/>
                </a:tc>
                <a:tc>
                  <a:txBody>
                    <a:bodyPr/>
                    <a:lstStyle/>
                    <a:p>
                      <a:pPr algn="l" fontAlgn="b"/>
                      <a:r>
                        <a:rPr lang="en-US" sz="400" b="1" u="none" strike="noStrike">
                          <a:solidFill>
                            <a:srgbClr val="33CC33"/>
                          </a:solidFill>
                          <a:effectLst/>
                        </a:rPr>
                        <a:t>required if drop ship code field number 37 is a Y</a:t>
                      </a:r>
                      <a:endParaRPr lang="en-US" sz="400" b="1" i="0" u="none" strike="noStrike">
                        <a:solidFill>
                          <a:srgbClr val="33CC33"/>
                        </a:solidFill>
                        <a:effectLst/>
                        <a:latin typeface="Arial"/>
                      </a:endParaRPr>
                    </a:p>
                  </a:txBody>
                  <a:tcPr marL="0" marR="0" marT="0" marB="0" anchor="b"/>
                </a:tc>
                <a:tc>
                  <a:txBody>
                    <a:bodyPr/>
                    <a:lstStyle/>
                    <a:p>
                      <a:pPr algn="l" fontAlgn="b"/>
                      <a:r>
                        <a:rPr lang="en-US" sz="400" b="1" u="none" strike="noStrike" dirty="0">
                          <a:solidFill>
                            <a:srgbClr val="33CC33"/>
                          </a:solidFill>
                          <a:effectLst/>
                        </a:rPr>
                        <a:t>new line</a:t>
                      </a:r>
                      <a:endParaRPr lang="en-US" sz="400" b="1" i="0" u="none" strike="noStrike" dirty="0">
                        <a:solidFill>
                          <a:srgbClr val="33CC33"/>
                        </a:solidFill>
                        <a:effectLst/>
                        <a:latin typeface="Arial"/>
                      </a:endParaRPr>
                    </a:p>
                  </a:txBody>
                  <a:tcPr marL="0" marR="0" marT="0" marB="0" anchor="b"/>
                </a:tc>
              </a:tr>
              <a:tr h="287363">
                <a:tc>
                  <a:txBody>
                    <a:bodyPr/>
                    <a:lstStyle/>
                    <a:p>
                      <a:pPr algn="ctr" fontAlgn="ctr"/>
                      <a:r>
                        <a:rPr lang="en-US" sz="400" b="1" u="none" strike="noStrike">
                          <a:solidFill>
                            <a:srgbClr val="33CC33"/>
                          </a:solidFill>
                          <a:effectLst/>
                        </a:rPr>
                        <a:t>48</a:t>
                      </a:r>
                      <a:endParaRPr lang="en-US" sz="400" b="1" i="0" u="none" strike="noStrike">
                        <a:solidFill>
                          <a:srgbClr val="33CC33"/>
                        </a:solidFill>
                        <a:effectLst/>
                        <a:latin typeface="Arial"/>
                      </a:endParaRPr>
                    </a:p>
                  </a:txBody>
                  <a:tcPr marL="0" marR="0" marT="0" marB="0" anchor="ctr"/>
                </a:tc>
                <a:tc>
                  <a:txBody>
                    <a:bodyPr/>
                    <a:lstStyle/>
                    <a:p>
                      <a:pPr algn="l" fontAlgn="ctr"/>
                      <a:r>
                        <a:rPr lang="en-US" sz="400" b="1" u="none" strike="noStrike">
                          <a:solidFill>
                            <a:srgbClr val="33CC33"/>
                          </a:solidFill>
                          <a:effectLst/>
                        </a:rPr>
                        <a:t>Name of Account</a:t>
                      </a:r>
                      <a:endParaRPr lang="en-US" sz="400" b="1" i="0" u="none" strike="noStrike">
                        <a:solidFill>
                          <a:srgbClr val="33CC33"/>
                        </a:solidFill>
                        <a:effectLst/>
                        <a:latin typeface="Arial"/>
                      </a:endParaRPr>
                    </a:p>
                  </a:txBody>
                  <a:tcPr marL="0" marR="0" marT="0" marB="0" anchor="ctr"/>
                </a:tc>
                <a:tc>
                  <a:txBody>
                    <a:bodyPr/>
                    <a:lstStyle/>
                    <a:p>
                      <a:pPr algn="l" fontAlgn="ctr"/>
                      <a:r>
                        <a:rPr lang="en-US" sz="400" b="1" u="none" strike="noStrike">
                          <a:solidFill>
                            <a:srgbClr val="33CC33"/>
                          </a:solidFill>
                          <a:effectLst/>
                        </a:rPr>
                        <a:t>Name of account to be charged for freight</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Company XYZ </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C</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AN</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1/45</a:t>
                      </a:r>
                      <a:endParaRPr lang="en-US" sz="400" b="1" i="0" u="none" strike="noStrike">
                        <a:solidFill>
                          <a:srgbClr val="33CC33"/>
                        </a:solidFill>
                        <a:effectLst/>
                        <a:latin typeface="Arial"/>
                      </a:endParaRPr>
                    </a:p>
                  </a:txBody>
                  <a:tcPr marL="0" marR="0" marT="0" marB="0" anchor="ctr"/>
                </a:tc>
                <a:tc>
                  <a:txBody>
                    <a:bodyPr/>
                    <a:lstStyle/>
                    <a:p>
                      <a:pPr algn="l" fontAlgn="ctr"/>
                      <a:r>
                        <a:rPr lang="en-US" sz="400" b="1" u="none" strike="noStrike">
                          <a:solidFill>
                            <a:srgbClr val="33CC33"/>
                          </a:solidFill>
                          <a:effectLst/>
                        </a:rPr>
                        <a:t>This is a required field.  The field is required if the wholesaler's customer will pay the freight charges or the wholesaler pays the freight.  Enter the name of the company to be charged the freight charges. </a:t>
                      </a:r>
                      <a:endParaRPr lang="en-US" sz="400" b="1" i="0" u="none" strike="noStrike">
                        <a:solidFill>
                          <a:srgbClr val="33CC33"/>
                        </a:solidFill>
                        <a:effectLst/>
                        <a:latin typeface="Arial"/>
                      </a:endParaRPr>
                    </a:p>
                  </a:txBody>
                  <a:tcPr marL="0" marR="0" marT="0" marB="0" anchor="ctr"/>
                </a:tc>
                <a:tc>
                  <a:txBody>
                    <a:bodyPr/>
                    <a:lstStyle/>
                    <a:p>
                      <a:pPr algn="l" fontAlgn="b"/>
                      <a:r>
                        <a:rPr lang="en-US" sz="400" b="1" u="none" strike="noStrike">
                          <a:solidFill>
                            <a:srgbClr val="33CC33"/>
                          </a:solidFill>
                          <a:effectLst/>
                        </a:rPr>
                        <a:t>required if drop ship code field number 37 is a Y</a:t>
                      </a:r>
                      <a:endParaRPr lang="en-US" sz="400" b="1" i="0" u="none" strike="noStrike">
                        <a:solidFill>
                          <a:srgbClr val="33CC33"/>
                        </a:solidFill>
                        <a:effectLst/>
                        <a:latin typeface="Arial"/>
                      </a:endParaRPr>
                    </a:p>
                  </a:txBody>
                  <a:tcPr marL="0" marR="0" marT="0" marB="0" anchor="b"/>
                </a:tc>
                <a:tc>
                  <a:txBody>
                    <a:bodyPr/>
                    <a:lstStyle/>
                    <a:p>
                      <a:pPr algn="l" fontAlgn="b"/>
                      <a:r>
                        <a:rPr lang="en-US" sz="400" b="1" u="none" strike="noStrike" dirty="0">
                          <a:solidFill>
                            <a:srgbClr val="33CC33"/>
                          </a:solidFill>
                          <a:effectLst/>
                        </a:rPr>
                        <a:t>new line</a:t>
                      </a:r>
                      <a:endParaRPr lang="en-US" sz="400" b="1" i="0" u="none" strike="noStrike" dirty="0">
                        <a:solidFill>
                          <a:srgbClr val="33CC33"/>
                        </a:solidFill>
                        <a:effectLst/>
                        <a:latin typeface="Arial"/>
                      </a:endParaRPr>
                    </a:p>
                  </a:txBody>
                  <a:tcPr marL="0" marR="0" marT="0" marB="0" anchor="b"/>
                </a:tc>
              </a:tr>
              <a:tr h="71841">
                <a:tc>
                  <a:txBody>
                    <a:bodyPr/>
                    <a:lstStyle/>
                    <a:p>
                      <a:pPr algn="ctr" fontAlgn="ctr"/>
                      <a:r>
                        <a:rPr lang="en-US" sz="400" b="1" u="none" strike="noStrike">
                          <a:solidFill>
                            <a:srgbClr val="33CC33"/>
                          </a:solidFill>
                          <a:effectLst/>
                        </a:rPr>
                        <a:t>49</a:t>
                      </a:r>
                      <a:endParaRPr lang="en-US" sz="400" b="1" i="0" u="none" strike="noStrike">
                        <a:solidFill>
                          <a:srgbClr val="33CC33"/>
                        </a:solidFill>
                        <a:effectLst/>
                        <a:latin typeface="Arial"/>
                      </a:endParaRPr>
                    </a:p>
                  </a:txBody>
                  <a:tcPr marL="0" marR="0" marT="0" marB="0" anchor="ctr"/>
                </a:tc>
                <a:tc>
                  <a:txBody>
                    <a:bodyPr/>
                    <a:lstStyle/>
                    <a:p>
                      <a:pPr algn="l" fontAlgn="ctr"/>
                      <a:r>
                        <a:rPr lang="en-US" sz="400" b="1" u="none" strike="noStrike">
                          <a:solidFill>
                            <a:srgbClr val="33CC33"/>
                          </a:solidFill>
                          <a:effectLst/>
                        </a:rPr>
                        <a:t>Tracking ID</a:t>
                      </a:r>
                      <a:endParaRPr lang="en-US" sz="400" b="1" i="0" u="none" strike="noStrike">
                        <a:solidFill>
                          <a:srgbClr val="33CC33"/>
                        </a:solidFill>
                        <a:effectLst/>
                        <a:latin typeface="Arial"/>
                      </a:endParaRPr>
                    </a:p>
                  </a:txBody>
                  <a:tcPr marL="0" marR="0" marT="0" marB="0" anchor="ctr"/>
                </a:tc>
                <a:tc>
                  <a:txBody>
                    <a:bodyPr/>
                    <a:lstStyle/>
                    <a:p>
                      <a:pPr algn="l" fontAlgn="ctr"/>
                      <a:r>
                        <a:rPr lang="en-US" sz="400" b="1" u="none" strike="noStrike">
                          <a:solidFill>
                            <a:srgbClr val="33CC33"/>
                          </a:solidFill>
                          <a:effectLst/>
                        </a:rPr>
                        <a:t>Tracking ID created by wholesaler for this order.</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7845-081604</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O</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AN</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1/45</a:t>
                      </a:r>
                      <a:endParaRPr lang="en-US" sz="400" b="1" i="0" u="none" strike="noStrike">
                        <a:solidFill>
                          <a:srgbClr val="33CC33"/>
                        </a:solidFill>
                        <a:effectLst/>
                        <a:latin typeface="Arial"/>
                      </a:endParaRPr>
                    </a:p>
                  </a:txBody>
                  <a:tcPr marL="0" marR="0" marT="0" marB="0" anchor="ctr"/>
                </a:tc>
                <a:tc>
                  <a:txBody>
                    <a:bodyPr/>
                    <a:lstStyle/>
                    <a:p>
                      <a:pPr algn="l" fontAlgn="ctr"/>
                      <a:r>
                        <a:rPr lang="en-US" sz="400" b="1" u="none" strike="noStrike">
                          <a:solidFill>
                            <a:srgbClr val="33CC33"/>
                          </a:solidFill>
                          <a:effectLst/>
                        </a:rPr>
                        <a:t>Display the tracking ID on the confirmation email</a:t>
                      </a:r>
                      <a:endParaRPr lang="en-US" sz="400" b="1" i="0" u="none" strike="noStrike">
                        <a:solidFill>
                          <a:srgbClr val="33CC33"/>
                        </a:solidFill>
                        <a:effectLst/>
                        <a:latin typeface="Arial"/>
                      </a:endParaRPr>
                    </a:p>
                  </a:txBody>
                  <a:tcPr marL="0" marR="0" marT="0" marB="0" anchor="ctr"/>
                </a:tc>
                <a:tc>
                  <a:txBody>
                    <a:bodyPr/>
                    <a:lstStyle/>
                    <a:p>
                      <a:pPr algn="l" fontAlgn="b"/>
                      <a:r>
                        <a:rPr lang="en-US" sz="400" b="1" u="none" strike="noStrike">
                          <a:solidFill>
                            <a:srgbClr val="33CC33"/>
                          </a:solidFill>
                          <a:effectLst/>
                        </a:rPr>
                        <a:t> </a:t>
                      </a:r>
                      <a:endParaRPr lang="en-US" sz="400" b="1" i="0" u="none" strike="noStrike">
                        <a:solidFill>
                          <a:srgbClr val="33CC33"/>
                        </a:solidFill>
                        <a:effectLst/>
                        <a:latin typeface="Arial"/>
                      </a:endParaRPr>
                    </a:p>
                  </a:txBody>
                  <a:tcPr marL="0" marR="0" marT="0" marB="0" anchor="b"/>
                </a:tc>
                <a:tc>
                  <a:txBody>
                    <a:bodyPr/>
                    <a:lstStyle/>
                    <a:p>
                      <a:pPr algn="l" fontAlgn="b"/>
                      <a:r>
                        <a:rPr lang="en-US" sz="400" b="1" u="none" strike="noStrike" dirty="0">
                          <a:solidFill>
                            <a:srgbClr val="33CC33"/>
                          </a:solidFill>
                          <a:effectLst/>
                        </a:rPr>
                        <a:t>new line</a:t>
                      </a:r>
                      <a:endParaRPr lang="en-US" sz="400" b="1" i="0" u="none" strike="noStrike" dirty="0">
                        <a:solidFill>
                          <a:srgbClr val="33CC33"/>
                        </a:solidFill>
                        <a:effectLst/>
                        <a:latin typeface="Arial"/>
                      </a:endParaRPr>
                    </a:p>
                  </a:txBody>
                  <a:tcPr marL="0" marR="0" marT="0" marB="0" anchor="b"/>
                </a:tc>
              </a:tr>
              <a:tr h="143681">
                <a:tc>
                  <a:txBody>
                    <a:bodyPr/>
                    <a:lstStyle/>
                    <a:p>
                      <a:pPr algn="ctr" fontAlgn="ctr"/>
                      <a:r>
                        <a:rPr lang="en-US" sz="400" b="1" u="none" strike="noStrike">
                          <a:solidFill>
                            <a:srgbClr val="33CC33"/>
                          </a:solidFill>
                          <a:effectLst/>
                        </a:rPr>
                        <a:t>50</a:t>
                      </a:r>
                      <a:endParaRPr lang="en-US" sz="400" b="1" i="0" u="none" strike="noStrike">
                        <a:solidFill>
                          <a:srgbClr val="33CC33"/>
                        </a:solidFill>
                        <a:effectLst/>
                        <a:latin typeface="Arial"/>
                      </a:endParaRPr>
                    </a:p>
                  </a:txBody>
                  <a:tcPr marL="0" marR="0" marT="0" marB="0" anchor="ctr"/>
                </a:tc>
                <a:tc>
                  <a:txBody>
                    <a:bodyPr/>
                    <a:lstStyle/>
                    <a:p>
                      <a:pPr algn="l" fontAlgn="ctr"/>
                      <a:r>
                        <a:rPr lang="en-US" sz="400" b="1" u="none" strike="noStrike">
                          <a:solidFill>
                            <a:srgbClr val="33CC33"/>
                          </a:solidFill>
                          <a:effectLst/>
                        </a:rPr>
                        <a:t>Purchaser's account ID</a:t>
                      </a:r>
                      <a:endParaRPr lang="en-US" sz="400" b="1" i="0" u="none" strike="noStrike">
                        <a:solidFill>
                          <a:srgbClr val="33CC33"/>
                        </a:solidFill>
                        <a:effectLst/>
                        <a:latin typeface="Arial"/>
                      </a:endParaRPr>
                    </a:p>
                  </a:txBody>
                  <a:tcPr marL="0" marR="0" marT="0" marB="0" anchor="ctr"/>
                </a:tc>
                <a:tc>
                  <a:txBody>
                    <a:bodyPr/>
                    <a:lstStyle/>
                    <a:p>
                      <a:pPr algn="l" fontAlgn="ctr"/>
                      <a:r>
                        <a:rPr lang="en-US" sz="400" b="1" u="none" strike="noStrike">
                          <a:solidFill>
                            <a:srgbClr val="33CC33"/>
                          </a:solidFill>
                          <a:effectLst/>
                        </a:rPr>
                        <a:t>Account ID number assigned by Wholesaler to the recipient.  </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A123456789</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O</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AN</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1/45</a:t>
                      </a:r>
                      <a:endParaRPr lang="en-US" sz="400" b="1" i="0" u="none" strike="noStrike">
                        <a:solidFill>
                          <a:srgbClr val="33CC33"/>
                        </a:solidFill>
                        <a:effectLst/>
                        <a:latin typeface="Arial"/>
                      </a:endParaRPr>
                    </a:p>
                  </a:txBody>
                  <a:tcPr marL="0" marR="0" marT="0" marB="0" anchor="ctr"/>
                </a:tc>
                <a:tc>
                  <a:txBody>
                    <a:bodyPr/>
                    <a:lstStyle/>
                    <a:p>
                      <a:pPr algn="l" fontAlgn="ctr"/>
                      <a:r>
                        <a:rPr lang="en-US" sz="400" b="1" u="none" strike="noStrike">
                          <a:solidFill>
                            <a:srgbClr val="33CC33"/>
                          </a:solidFill>
                          <a:effectLst/>
                        </a:rPr>
                        <a:t>Enter the Wholesaler's ID for this account.  Will be printed on packing slip.</a:t>
                      </a:r>
                      <a:endParaRPr lang="en-US" sz="400" b="1" i="0" u="none" strike="noStrike">
                        <a:solidFill>
                          <a:srgbClr val="33CC33"/>
                        </a:solidFill>
                        <a:effectLst/>
                        <a:latin typeface="Arial"/>
                      </a:endParaRPr>
                    </a:p>
                  </a:txBody>
                  <a:tcPr marL="0" marR="0" marT="0" marB="0" anchor="ctr"/>
                </a:tc>
                <a:tc>
                  <a:txBody>
                    <a:bodyPr/>
                    <a:lstStyle/>
                    <a:p>
                      <a:pPr algn="l" fontAlgn="b"/>
                      <a:r>
                        <a:rPr lang="en-US" sz="400" b="1" u="none" strike="noStrike">
                          <a:solidFill>
                            <a:srgbClr val="33CC33"/>
                          </a:solidFill>
                          <a:effectLst/>
                        </a:rPr>
                        <a:t> </a:t>
                      </a:r>
                      <a:endParaRPr lang="en-US" sz="400" b="1" i="0" u="none" strike="noStrike">
                        <a:solidFill>
                          <a:srgbClr val="33CC33"/>
                        </a:solidFill>
                        <a:effectLst/>
                        <a:latin typeface="Arial"/>
                      </a:endParaRPr>
                    </a:p>
                  </a:txBody>
                  <a:tcPr marL="0" marR="0" marT="0" marB="0" anchor="b"/>
                </a:tc>
                <a:tc>
                  <a:txBody>
                    <a:bodyPr/>
                    <a:lstStyle/>
                    <a:p>
                      <a:pPr algn="l" fontAlgn="b"/>
                      <a:r>
                        <a:rPr lang="en-US" sz="400" b="1" u="none" strike="noStrike" dirty="0">
                          <a:solidFill>
                            <a:srgbClr val="33CC33"/>
                          </a:solidFill>
                          <a:effectLst/>
                        </a:rPr>
                        <a:t>new line</a:t>
                      </a:r>
                      <a:endParaRPr lang="en-US" sz="400" b="1" i="0" u="none" strike="noStrike" dirty="0">
                        <a:solidFill>
                          <a:srgbClr val="33CC33"/>
                        </a:solidFill>
                        <a:effectLst/>
                        <a:latin typeface="Arial"/>
                      </a:endParaRPr>
                    </a:p>
                  </a:txBody>
                  <a:tcPr marL="0" marR="0" marT="0" marB="0" anchor="b"/>
                </a:tc>
              </a:tr>
            </a:tbl>
          </a:graphicData>
        </a:graphic>
      </p:graphicFrame>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143000" cy="1064419"/>
          </a:xfrm>
          <a:prstGeom prst="rect">
            <a:avLst/>
          </a:prstGeom>
        </p:spPr>
      </p:pic>
      <p:sp>
        <p:nvSpPr>
          <p:cNvPr id="11" name="Title 1"/>
          <p:cNvSpPr>
            <a:spLocks noGrp="1"/>
          </p:cNvSpPr>
          <p:nvPr>
            <p:ph type="title"/>
          </p:nvPr>
        </p:nvSpPr>
        <p:spPr>
          <a:xfrm>
            <a:off x="1828800" y="76200"/>
            <a:ext cx="5486400" cy="609600"/>
          </a:xfrm>
        </p:spPr>
        <p:txBody>
          <a:bodyPr>
            <a:normAutofit/>
          </a:bodyPr>
          <a:lstStyle/>
          <a:p>
            <a:r>
              <a:rPr lang="en-US" sz="2000" dirty="0" smtClean="0">
                <a:solidFill>
                  <a:schemeClr val="accent4">
                    <a:lumMod val="50000"/>
                  </a:schemeClr>
                </a:solidFill>
              </a:rPr>
              <a:t>Proposed 850/940 Consolidation (</a:t>
            </a:r>
            <a:r>
              <a:rPr lang="en-US" sz="2000" dirty="0" err="1" smtClean="0">
                <a:solidFill>
                  <a:schemeClr val="accent4">
                    <a:lumMod val="50000"/>
                  </a:schemeClr>
                </a:solidFill>
              </a:rPr>
              <a:t>cont</a:t>
            </a:r>
            <a:r>
              <a:rPr lang="en-US" sz="2000" dirty="0" smtClean="0">
                <a:solidFill>
                  <a:schemeClr val="accent4">
                    <a:lumMod val="50000"/>
                  </a:schemeClr>
                </a:solidFill>
              </a:rPr>
              <a:t>)</a:t>
            </a:r>
            <a:endParaRPr lang="en-US" sz="2000" dirty="0">
              <a:solidFill>
                <a:schemeClr val="accent4">
                  <a:lumMod val="50000"/>
                </a:schemeClr>
              </a:solidFill>
            </a:endParaRPr>
          </a:p>
        </p:txBody>
      </p:sp>
    </p:spTree>
    <p:extLst>
      <p:ext uri="{BB962C8B-B14F-4D97-AF65-F5344CB8AC3E}">
        <p14:creationId xmlns:p14="http://schemas.microsoft.com/office/powerpoint/2010/main" val="37786851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2693380"/>
              </p:ext>
            </p:extLst>
          </p:nvPr>
        </p:nvGraphicFramePr>
        <p:xfrm>
          <a:off x="457200" y="1371600"/>
          <a:ext cx="8229600" cy="3561402"/>
        </p:xfrm>
        <a:graphic>
          <a:graphicData uri="http://schemas.openxmlformats.org/drawingml/2006/table">
            <a:tbl>
              <a:tblPr>
                <a:tableStyleId>{5C22544A-7EE6-4342-B048-85BDC9FD1C3A}</a:tableStyleId>
              </a:tblPr>
              <a:tblGrid>
                <a:gridCol w="336401"/>
                <a:gridCol w="1155997"/>
                <a:gridCol w="2409857"/>
                <a:gridCol w="532126"/>
                <a:gridCol w="399094"/>
                <a:gridCol w="263005"/>
                <a:gridCol w="391449"/>
                <a:gridCol w="1865499"/>
                <a:gridCol w="582586"/>
                <a:gridCol w="293586"/>
              </a:tblGrid>
              <a:tr h="780129">
                <a:tc>
                  <a:txBody>
                    <a:bodyPr/>
                    <a:lstStyle/>
                    <a:p>
                      <a:pPr algn="ctr" fontAlgn="ctr"/>
                      <a:r>
                        <a:rPr lang="en-US" sz="500" b="1" u="none" strike="noStrike" dirty="0">
                          <a:solidFill>
                            <a:srgbClr val="33CC33"/>
                          </a:solidFill>
                          <a:effectLst/>
                        </a:rPr>
                        <a:t>51</a:t>
                      </a:r>
                      <a:endParaRPr lang="en-US" sz="500" b="1" i="0" u="none" strike="noStrike" dirty="0">
                        <a:solidFill>
                          <a:srgbClr val="33CC33"/>
                        </a:solidFill>
                        <a:effectLst/>
                        <a:latin typeface="Arial"/>
                      </a:endParaRPr>
                    </a:p>
                  </a:txBody>
                  <a:tcPr marL="0" marR="0" marT="0" marB="0" anchor="ctr"/>
                </a:tc>
                <a:tc>
                  <a:txBody>
                    <a:bodyPr/>
                    <a:lstStyle/>
                    <a:p>
                      <a:pPr algn="l" fontAlgn="ctr"/>
                      <a:r>
                        <a:rPr lang="en-US" sz="500" b="1" u="none" strike="noStrike" dirty="0">
                          <a:solidFill>
                            <a:srgbClr val="33CC33"/>
                          </a:solidFill>
                          <a:effectLst/>
                        </a:rPr>
                        <a:t>Deliver to Commercial or Residential Site</a:t>
                      </a:r>
                      <a:endParaRPr lang="en-US" sz="500" b="1" i="0" u="none" strike="noStrike" dirty="0">
                        <a:solidFill>
                          <a:srgbClr val="33CC33"/>
                        </a:solidFill>
                        <a:effectLst/>
                        <a:latin typeface="Arial"/>
                      </a:endParaRPr>
                    </a:p>
                  </a:txBody>
                  <a:tcPr marL="0" marR="0" marT="0" marB="0" anchor="ctr"/>
                </a:tc>
                <a:tc>
                  <a:txBody>
                    <a:bodyPr/>
                    <a:lstStyle/>
                    <a:p>
                      <a:pPr algn="l" fontAlgn="ctr"/>
                      <a:r>
                        <a:rPr lang="en-US" sz="500" b="1" u="none" strike="noStrike" dirty="0">
                          <a:solidFill>
                            <a:srgbClr val="33CC33"/>
                          </a:solidFill>
                          <a:effectLst/>
                        </a:rPr>
                        <a:t>Code used to indicate delivery to commercial or residential site.</a:t>
                      </a:r>
                      <a:endParaRPr lang="en-US" sz="500" b="1" i="0" u="none" strike="noStrike" dirty="0">
                        <a:solidFill>
                          <a:srgbClr val="33CC33"/>
                        </a:solidFill>
                        <a:effectLst/>
                        <a:latin typeface="Arial"/>
                      </a:endParaRPr>
                    </a:p>
                  </a:txBody>
                  <a:tcPr marL="0" marR="0" marT="0" marB="0" anchor="ctr"/>
                </a:tc>
                <a:tc>
                  <a:txBody>
                    <a:bodyPr/>
                    <a:lstStyle/>
                    <a:p>
                      <a:pPr algn="ctr" fontAlgn="ctr"/>
                      <a:r>
                        <a:rPr lang="en-US" sz="500" b="1" u="none" strike="noStrike" dirty="0">
                          <a:solidFill>
                            <a:srgbClr val="33CC33"/>
                          </a:solidFill>
                          <a:effectLst/>
                        </a:rPr>
                        <a:t>0</a:t>
                      </a:r>
                      <a:endParaRPr lang="en-US" sz="500" b="1" i="0" u="none" strike="noStrike" dirty="0">
                        <a:solidFill>
                          <a:srgbClr val="33CC33"/>
                        </a:solidFill>
                        <a:effectLst/>
                        <a:latin typeface="Arial"/>
                      </a:endParaRPr>
                    </a:p>
                  </a:txBody>
                  <a:tcPr marL="0" marR="0" marT="0" marB="0" anchor="ctr"/>
                </a:tc>
                <a:tc>
                  <a:txBody>
                    <a:bodyPr/>
                    <a:lstStyle/>
                    <a:p>
                      <a:pPr algn="ctr" fontAlgn="ctr"/>
                      <a:r>
                        <a:rPr lang="en-US" sz="500" b="1" u="none" strike="noStrike" dirty="0">
                          <a:solidFill>
                            <a:srgbClr val="33CC33"/>
                          </a:solidFill>
                          <a:effectLst/>
                        </a:rPr>
                        <a:t>C</a:t>
                      </a:r>
                      <a:endParaRPr lang="en-US" sz="500" b="1" i="0" u="none" strike="noStrike" dirty="0">
                        <a:solidFill>
                          <a:srgbClr val="33CC33"/>
                        </a:solidFill>
                        <a:effectLst/>
                        <a:latin typeface="Arial"/>
                      </a:endParaRPr>
                    </a:p>
                  </a:txBody>
                  <a:tcPr marL="0" marR="0" marT="0" marB="0" anchor="ctr"/>
                </a:tc>
                <a:tc>
                  <a:txBody>
                    <a:bodyPr/>
                    <a:lstStyle/>
                    <a:p>
                      <a:pPr algn="ctr" fontAlgn="ctr"/>
                      <a:r>
                        <a:rPr lang="en-US" sz="500" b="1" u="none" strike="noStrike" dirty="0">
                          <a:solidFill>
                            <a:srgbClr val="33CC33"/>
                          </a:solidFill>
                          <a:effectLst/>
                        </a:rPr>
                        <a:t>ID</a:t>
                      </a:r>
                      <a:endParaRPr lang="en-US" sz="500" b="1" i="0" u="none" strike="noStrike" dirty="0">
                        <a:solidFill>
                          <a:srgbClr val="33CC33"/>
                        </a:solidFill>
                        <a:effectLst/>
                        <a:latin typeface="Arial"/>
                      </a:endParaRPr>
                    </a:p>
                  </a:txBody>
                  <a:tcPr marL="0" marR="0" marT="0" marB="0" anchor="ctr"/>
                </a:tc>
                <a:tc>
                  <a:txBody>
                    <a:bodyPr/>
                    <a:lstStyle/>
                    <a:p>
                      <a:pPr algn="ctr" fontAlgn="ctr"/>
                      <a:r>
                        <a:rPr lang="en-US" sz="500" b="1" u="none" strike="noStrike" dirty="0">
                          <a:solidFill>
                            <a:srgbClr val="33CC33"/>
                          </a:solidFill>
                          <a:effectLst/>
                        </a:rPr>
                        <a:t>1/1</a:t>
                      </a:r>
                      <a:endParaRPr lang="en-US" sz="500" b="1" i="0" u="none" strike="noStrike" dirty="0">
                        <a:solidFill>
                          <a:srgbClr val="33CC33"/>
                        </a:solidFill>
                        <a:effectLst/>
                        <a:latin typeface="Arial"/>
                      </a:endParaRPr>
                    </a:p>
                  </a:txBody>
                  <a:tcPr marL="0" marR="0" marT="0" marB="0" anchor="ctr"/>
                </a:tc>
                <a:tc>
                  <a:txBody>
                    <a:bodyPr/>
                    <a:lstStyle/>
                    <a:p>
                      <a:pPr algn="l" fontAlgn="ctr"/>
                      <a:r>
                        <a:rPr lang="en-US" sz="500" b="1" u="none" strike="noStrike" dirty="0">
                          <a:solidFill>
                            <a:srgbClr val="33CC33"/>
                          </a:solidFill>
                          <a:effectLst/>
                        </a:rPr>
                        <a:t>Valid Codes:  Use the code "0" when the delivery will be to an urban / Commercial location; Use the code "2" when the delivery will be to an Urban / Residential location; Use the code "4" when the delivery will be to a Rural / Commercial location; Use the code "6" when the delivery will be to a Rural / Residential location.   (</a:t>
                      </a:r>
                      <a:r>
                        <a:rPr lang="en-US" sz="500" b="1" u="none" strike="noStrike" dirty="0" err="1">
                          <a:solidFill>
                            <a:srgbClr val="33CC33"/>
                          </a:solidFill>
                          <a:effectLst/>
                        </a:rPr>
                        <a:t>Pleae</a:t>
                      </a:r>
                      <a:r>
                        <a:rPr lang="en-US" sz="500" b="1" u="none" strike="noStrike" dirty="0">
                          <a:solidFill>
                            <a:srgbClr val="33CC33"/>
                          </a:solidFill>
                          <a:effectLst/>
                        </a:rPr>
                        <a:t> note that each freight carrier has its own designation of which zip codes are considered Rural versus Urban.  See list from the specific freight carrier that you are using to determine the correct code.)  (Please note that the previous codes of "C" and R" are no longer valid.)  </a:t>
                      </a:r>
                      <a:endParaRPr lang="en-US" sz="500" b="1" i="0" u="none" strike="noStrike" dirty="0">
                        <a:solidFill>
                          <a:srgbClr val="33CC33"/>
                        </a:solidFill>
                        <a:effectLst/>
                        <a:latin typeface="Arial"/>
                      </a:endParaRPr>
                    </a:p>
                  </a:txBody>
                  <a:tcPr marL="0" marR="0" marT="0" marB="0" anchor="ctr"/>
                </a:tc>
                <a:tc>
                  <a:txBody>
                    <a:bodyPr/>
                    <a:lstStyle/>
                    <a:p>
                      <a:pPr algn="l" fontAlgn="b"/>
                      <a:r>
                        <a:rPr lang="en-US" sz="500" b="1" u="none" strike="noStrike" dirty="0">
                          <a:solidFill>
                            <a:srgbClr val="33CC33"/>
                          </a:solidFill>
                          <a:effectLst/>
                        </a:rPr>
                        <a:t>required if drop ship code field number 37 is a Y</a:t>
                      </a:r>
                      <a:endParaRPr lang="en-US" sz="500" b="1" i="0" u="none" strike="noStrike" dirty="0">
                        <a:solidFill>
                          <a:srgbClr val="33CC33"/>
                        </a:solidFill>
                        <a:effectLst/>
                        <a:latin typeface="Arial"/>
                      </a:endParaRPr>
                    </a:p>
                  </a:txBody>
                  <a:tcPr marL="0" marR="0" marT="0" marB="0" anchor="b"/>
                </a:tc>
                <a:tc>
                  <a:txBody>
                    <a:bodyPr/>
                    <a:lstStyle/>
                    <a:p>
                      <a:pPr algn="l" fontAlgn="b"/>
                      <a:r>
                        <a:rPr lang="en-US" sz="500" b="1" u="none" strike="noStrike" dirty="0">
                          <a:solidFill>
                            <a:srgbClr val="33CC33"/>
                          </a:solidFill>
                          <a:effectLst/>
                        </a:rPr>
                        <a:t>new line</a:t>
                      </a:r>
                      <a:endParaRPr lang="en-US" sz="500" b="1" i="0" u="none" strike="noStrike" dirty="0">
                        <a:solidFill>
                          <a:srgbClr val="33CC33"/>
                        </a:solidFill>
                        <a:effectLst/>
                        <a:latin typeface="Arial"/>
                      </a:endParaRPr>
                    </a:p>
                  </a:txBody>
                  <a:tcPr marL="0" marR="0" marT="0" marB="0" anchor="b"/>
                </a:tc>
              </a:tr>
              <a:tr h="234039">
                <a:tc>
                  <a:txBody>
                    <a:bodyPr/>
                    <a:lstStyle/>
                    <a:p>
                      <a:pPr algn="ctr" fontAlgn="ctr"/>
                      <a:r>
                        <a:rPr lang="en-US" sz="500" b="1" u="none" strike="noStrike">
                          <a:solidFill>
                            <a:srgbClr val="33CC33"/>
                          </a:solidFill>
                          <a:effectLst/>
                        </a:rPr>
                        <a:t>52</a:t>
                      </a:r>
                      <a:endParaRPr lang="en-US" sz="500" b="1" i="0" u="none" strike="noStrike">
                        <a:solidFill>
                          <a:srgbClr val="33CC33"/>
                        </a:solidFill>
                        <a:effectLst/>
                        <a:latin typeface="Arial"/>
                      </a:endParaRPr>
                    </a:p>
                  </a:txBody>
                  <a:tcPr marL="0" marR="0" marT="0" marB="0" anchor="ctr"/>
                </a:tc>
                <a:tc>
                  <a:txBody>
                    <a:bodyPr/>
                    <a:lstStyle/>
                    <a:p>
                      <a:pPr algn="l" fontAlgn="ctr"/>
                      <a:r>
                        <a:rPr lang="en-US" sz="500" b="1" u="none" strike="noStrike">
                          <a:solidFill>
                            <a:srgbClr val="33CC33"/>
                          </a:solidFill>
                          <a:effectLst/>
                        </a:rPr>
                        <a:t>COD Tags Indicator</a:t>
                      </a:r>
                      <a:endParaRPr lang="en-US" sz="500" b="1" i="0" u="none" strike="noStrike">
                        <a:solidFill>
                          <a:srgbClr val="33CC33"/>
                        </a:solidFill>
                        <a:effectLst/>
                        <a:latin typeface="Arial"/>
                      </a:endParaRPr>
                    </a:p>
                  </a:txBody>
                  <a:tcPr marL="0" marR="0" marT="0" marB="0" anchor="ctr"/>
                </a:tc>
                <a:tc>
                  <a:txBody>
                    <a:bodyPr/>
                    <a:lstStyle/>
                    <a:p>
                      <a:pPr algn="l" fontAlgn="ctr"/>
                      <a:r>
                        <a:rPr lang="en-US" sz="500" b="1" u="none" strike="noStrike" dirty="0">
                          <a:solidFill>
                            <a:srgbClr val="33CC33"/>
                          </a:solidFill>
                          <a:effectLst/>
                        </a:rPr>
                        <a:t>Code used to Indicate how the shipping cartons will be tagged for shipment .</a:t>
                      </a:r>
                      <a:endParaRPr lang="en-US" sz="500" b="1" i="0" u="none" strike="noStrike" dirty="0">
                        <a:solidFill>
                          <a:srgbClr val="33CC33"/>
                        </a:solidFill>
                        <a:effectLst/>
                        <a:latin typeface="Arial"/>
                      </a:endParaRPr>
                    </a:p>
                  </a:txBody>
                  <a:tcPr marL="0" marR="0" marT="0" marB="0" anchor="ctr"/>
                </a:tc>
                <a:tc>
                  <a:txBody>
                    <a:bodyPr/>
                    <a:lstStyle/>
                    <a:p>
                      <a:pPr algn="ctr" fontAlgn="ctr"/>
                      <a:r>
                        <a:rPr lang="en-US" sz="500" b="1" u="none" strike="noStrike">
                          <a:solidFill>
                            <a:srgbClr val="33CC33"/>
                          </a:solidFill>
                          <a:effectLst/>
                        </a:rPr>
                        <a:t>M</a:t>
                      </a:r>
                      <a:endParaRPr lang="en-US" sz="500" b="1" i="0" u="none" strike="noStrike">
                        <a:solidFill>
                          <a:srgbClr val="33CC33"/>
                        </a:solidFill>
                        <a:effectLst/>
                        <a:latin typeface="Arial"/>
                      </a:endParaRPr>
                    </a:p>
                  </a:txBody>
                  <a:tcPr marL="0" marR="0" marT="0" marB="0" anchor="ctr"/>
                </a:tc>
                <a:tc>
                  <a:txBody>
                    <a:bodyPr/>
                    <a:lstStyle/>
                    <a:p>
                      <a:pPr algn="ctr" fontAlgn="ctr"/>
                      <a:r>
                        <a:rPr lang="en-US" sz="500" b="1" u="none" strike="noStrike">
                          <a:solidFill>
                            <a:srgbClr val="33CC33"/>
                          </a:solidFill>
                          <a:effectLst/>
                        </a:rPr>
                        <a:t>C</a:t>
                      </a:r>
                      <a:endParaRPr lang="en-US" sz="500" b="1" i="0" u="none" strike="noStrike">
                        <a:solidFill>
                          <a:srgbClr val="33CC33"/>
                        </a:solidFill>
                        <a:effectLst/>
                        <a:latin typeface="Arial"/>
                      </a:endParaRPr>
                    </a:p>
                  </a:txBody>
                  <a:tcPr marL="0" marR="0" marT="0" marB="0" anchor="ctr"/>
                </a:tc>
                <a:tc>
                  <a:txBody>
                    <a:bodyPr/>
                    <a:lstStyle/>
                    <a:p>
                      <a:pPr algn="ctr" fontAlgn="ctr"/>
                      <a:r>
                        <a:rPr lang="en-US" sz="500" b="1" u="none" strike="noStrike">
                          <a:solidFill>
                            <a:srgbClr val="33CC33"/>
                          </a:solidFill>
                          <a:effectLst/>
                        </a:rPr>
                        <a:t>ID</a:t>
                      </a:r>
                      <a:endParaRPr lang="en-US" sz="500" b="1" i="0" u="none" strike="noStrike">
                        <a:solidFill>
                          <a:srgbClr val="33CC33"/>
                        </a:solidFill>
                        <a:effectLst/>
                        <a:latin typeface="Arial"/>
                      </a:endParaRPr>
                    </a:p>
                  </a:txBody>
                  <a:tcPr marL="0" marR="0" marT="0" marB="0" anchor="ctr"/>
                </a:tc>
                <a:tc>
                  <a:txBody>
                    <a:bodyPr/>
                    <a:lstStyle/>
                    <a:p>
                      <a:pPr algn="ctr" fontAlgn="ctr"/>
                      <a:r>
                        <a:rPr lang="en-US" sz="500" b="1" u="none" strike="noStrike">
                          <a:solidFill>
                            <a:srgbClr val="33CC33"/>
                          </a:solidFill>
                          <a:effectLst/>
                        </a:rPr>
                        <a:t>1/1</a:t>
                      </a:r>
                      <a:endParaRPr lang="en-US" sz="500" b="1" i="0" u="none" strike="noStrike">
                        <a:solidFill>
                          <a:srgbClr val="33CC33"/>
                        </a:solidFill>
                        <a:effectLst/>
                        <a:latin typeface="Arial"/>
                      </a:endParaRPr>
                    </a:p>
                  </a:txBody>
                  <a:tcPr marL="0" marR="0" marT="0" marB="0" anchor="ctr"/>
                </a:tc>
                <a:tc>
                  <a:txBody>
                    <a:bodyPr/>
                    <a:lstStyle/>
                    <a:p>
                      <a:pPr algn="l" fontAlgn="ctr"/>
                      <a:r>
                        <a:rPr lang="pt-BR" sz="500" b="1" u="none" strike="noStrike">
                          <a:solidFill>
                            <a:srgbClr val="33CC33"/>
                          </a:solidFill>
                          <a:effectLst/>
                        </a:rPr>
                        <a:t>Valid Codes:  Multiple tags (M), One tag (O), no tags (N)</a:t>
                      </a:r>
                      <a:endParaRPr lang="pt-BR" sz="500" b="1" i="0" u="none" strike="noStrike">
                        <a:solidFill>
                          <a:srgbClr val="33CC33"/>
                        </a:solidFill>
                        <a:effectLst/>
                        <a:latin typeface="Arial"/>
                      </a:endParaRPr>
                    </a:p>
                  </a:txBody>
                  <a:tcPr marL="0" marR="0" marT="0" marB="0" anchor="ctr"/>
                </a:tc>
                <a:tc>
                  <a:txBody>
                    <a:bodyPr/>
                    <a:lstStyle/>
                    <a:p>
                      <a:pPr algn="l" fontAlgn="b"/>
                      <a:r>
                        <a:rPr lang="en-US" sz="500" b="1" u="none" strike="noStrike">
                          <a:solidFill>
                            <a:srgbClr val="33CC33"/>
                          </a:solidFill>
                          <a:effectLst/>
                        </a:rPr>
                        <a:t>required if drop ship code field number 37 is a Y</a:t>
                      </a:r>
                      <a:endParaRPr lang="en-US" sz="500" b="1" i="0" u="none" strike="noStrike">
                        <a:solidFill>
                          <a:srgbClr val="33CC33"/>
                        </a:solidFill>
                        <a:effectLst/>
                        <a:latin typeface="Arial"/>
                      </a:endParaRPr>
                    </a:p>
                  </a:txBody>
                  <a:tcPr marL="0" marR="0" marT="0" marB="0" anchor="b"/>
                </a:tc>
                <a:tc>
                  <a:txBody>
                    <a:bodyPr/>
                    <a:lstStyle/>
                    <a:p>
                      <a:pPr algn="l" fontAlgn="b"/>
                      <a:r>
                        <a:rPr lang="en-US" sz="500" b="1" u="none" strike="noStrike" dirty="0">
                          <a:solidFill>
                            <a:srgbClr val="33CC33"/>
                          </a:solidFill>
                          <a:effectLst/>
                        </a:rPr>
                        <a:t>new line</a:t>
                      </a:r>
                      <a:endParaRPr lang="en-US" sz="500" b="1" i="0" u="none" strike="noStrike" dirty="0">
                        <a:solidFill>
                          <a:srgbClr val="33CC33"/>
                        </a:solidFill>
                        <a:effectLst/>
                        <a:latin typeface="Arial"/>
                      </a:endParaRPr>
                    </a:p>
                  </a:txBody>
                  <a:tcPr marL="0" marR="0" marT="0" marB="0" anchor="b"/>
                </a:tc>
              </a:tr>
              <a:tr h="312052">
                <a:tc>
                  <a:txBody>
                    <a:bodyPr/>
                    <a:lstStyle/>
                    <a:p>
                      <a:pPr algn="ctr" fontAlgn="ctr"/>
                      <a:r>
                        <a:rPr lang="en-US" sz="500" b="1" u="none" strike="noStrike">
                          <a:solidFill>
                            <a:srgbClr val="33CC33"/>
                          </a:solidFill>
                          <a:effectLst/>
                        </a:rPr>
                        <a:t>53</a:t>
                      </a:r>
                      <a:endParaRPr lang="en-US" sz="500" b="1" i="0" u="none" strike="noStrike">
                        <a:solidFill>
                          <a:srgbClr val="33CC33"/>
                        </a:solidFill>
                        <a:effectLst/>
                        <a:latin typeface="Arial"/>
                      </a:endParaRPr>
                    </a:p>
                  </a:txBody>
                  <a:tcPr marL="0" marR="0" marT="0" marB="0" anchor="ctr"/>
                </a:tc>
                <a:tc>
                  <a:txBody>
                    <a:bodyPr/>
                    <a:lstStyle/>
                    <a:p>
                      <a:pPr algn="l" fontAlgn="ctr"/>
                      <a:r>
                        <a:rPr lang="en-US" sz="500" b="1" u="none" strike="noStrike">
                          <a:solidFill>
                            <a:srgbClr val="33CC33"/>
                          </a:solidFill>
                          <a:effectLst/>
                        </a:rPr>
                        <a:t>3rd Party Account Number</a:t>
                      </a:r>
                      <a:endParaRPr lang="en-US" sz="500" b="1" i="0" u="none" strike="noStrike">
                        <a:solidFill>
                          <a:srgbClr val="33CC33"/>
                        </a:solidFill>
                        <a:effectLst/>
                        <a:latin typeface="Arial"/>
                      </a:endParaRPr>
                    </a:p>
                  </a:txBody>
                  <a:tcPr marL="0" marR="0" marT="0" marB="0" anchor="ctr"/>
                </a:tc>
                <a:tc>
                  <a:txBody>
                    <a:bodyPr/>
                    <a:lstStyle/>
                    <a:p>
                      <a:pPr algn="l" fontAlgn="ctr"/>
                      <a:r>
                        <a:rPr lang="en-US" sz="500" b="1" u="none" strike="noStrike" dirty="0">
                          <a:solidFill>
                            <a:srgbClr val="33CC33"/>
                          </a:solidFill>
                          <a:effectLst/>
                        </a:rPr>
                        <a:t>3rd Party account number to be charged for freight</a:t>
                      </a:r>
                      <a:endParaRPr lang="en-US" sz="500" b="1" i="0" u="none" strike="noStrike" dirty="0">
                        <a:solidFill>
                          <a:srgbClr val="33CC33"/>
                        </a:solidFill>
                        <a:effectLst/>
                        <a:latin typeface="Arial"/>
                      </a:endParaRPr>
                    </a:p>
                  </a:txBody>
                  <a:tcPr marL="0" marR="0" marT="0" marB="0" anchor="ctr"/>
                </a:tc>
                <a:tc>
                  <a:txBody>
                    <a:bodyPr/>
                    <a:lstStyle/>
                    <a:p>
                      <a:pPr algn="ctr" fontAlgn="ctr"/>
                      <a:r>
                        <a:rPr lang="en-US" sz="500" b="1" u="none" strike="noStrike">
                          <a:solidFill>
                            <a:srgbClr val="33CC33"/>
                          </a:solidFill>
                          <a:effectLst/>
                        </a:rPr>
                        <a:t>345774</a:t>
                      </a:r>
                      <a:endParaRPr lang="en-US" sz="500" b="1" i="0" u="none" strike="noStrike">
                        <a:solidFill>
                          <a:srgbClr val="33CC33"/>
                        </a:solidFill>
                        <a:effectLst/>
                        <a:latin typeface="Arial"/>
                      </a:endParaRPr>
                    </a:p>
                  </a:txBody>
                  <a:tcPr marL="0" marR="0" marT="0" marB="0" anchor="ctr"/>
                </a:tc>
                <a:tc>
                  <a:txBody>
                    <a:bodyPr/>
                    <a:lstStyle/>
                    <a:p>
                      <a:pPr algn="ctr" fontAlgn="ctr"/>
                      <a:r>
                        <a:rPr lang="en-US" sz="500" b="1" u="none" strike="noStrike">
                          <a:solidFill>
                            <a:srgbClr val="33CC33"/>
                          </a:solidFill>
                          <a:effectLst/>
                        </a:rPr>
                        <a:t>O</a:t>
                      </a:r>
                      <a:endParaRPr lang="en-US" sz="500" b="1" i="0" u="none" strike="noStrike">
                        <a:solidFill>
                          <a:srgbClr val="33CC33"/>
                        </a:solidFill>
                        <a:effectLst/>
                        <a:latin typeface="Arial"/>
                      </a:endParaRPr>
                    </a:p>
                  </a:txBody>
                  <a:tcPr marL="0" marR="0" marT="0" marB="0" anchor="ctr"/>
                </a:tc>
                <a:tc>
                  <a:txBody>
                    <a:bodyPr/>
                    <a:lstStyle/>
                    <a:p>
                      <a:pPr algn="ctr" fontAlgn="ctr"/>
                      <a:r>
                        <a:rPr lang="en-US" sz="500" b="1" u="none" strike="noStrike">
                          <a:solidFill>
                            <a:srgbClr val="33CC33"/>
                          </a:solidFill>
                          <a:effectLst/>
                        </a:rPr>
                        <a:t>AN</a:t>
                      </a:r>
                      <a:endParaRPr lang="en-US" sz="500" b="1" i="0" u="none" strike="noStrike">
                        <a:solidFill>
                          <a:srgbClr val="33CC33"/>
                        </a:solidFill>
                        <a:effectLst/>
                        <a:latin typeface="Arial"/>
                      </a:endParaRPr>
                    </a:p>
                  </a:txBody>
                  <a:tcPr marL="0" marR="0" marT="0" marB="0" anchor="ctr"/>
                </a:tc>
                <a:tc>
                  <a:txBody>
                    <a:bodyPr/>
                    <a:lstStyle/>
                    <a:p>
                      <a:pPr algn="ctr" fontAlgn="ctr"/>
                      <a:r>
                        <a:rPr lang="en-US" sz="500" b="1" u="none" strike="noStrike">
                          <a:solidFill>
                            <a:srgbClr val="33CC33"/>
                          </a:solidFill>
                          <a:effectLst/>
                        </a:rPr>
                        <a:t>1/20</a:t>
                      </a:r>
                      <a:endParaRPr lang="en-US" sz="500" b="1" i="0" u="none" strike="noStrike">
                        <a:solidFill>
                          <a:srgbClr val="33CC33"/>
                        </a:solidFill>
                        <a:effectLst/>
                        <a:latin typeface="Arial"/>
                      </a:endParaRPr>
                    </a:p>
                  </a:txBody>
                  <a:tcPr marL="0" marR="0" marT="0" marB="0" anchor="ctr"/>
                </a:tc>
                <a:tc>
                  <a:txBody>
                    <a:bodyPr/>
                    <a:lstStyle/>
                    <a:p>
                      <a:pPr algn="l" fontAlgn="ctr"/>
                      <a:r>
                        <a:rPr lang="en-US" sz="500" b="1" u="none" strike="noStrike">
                          <a:solidFill>
                            <a:srgbClr val="33CC33"/>
                          </a:solidFill>
                          <a:effectLst/>
                        </a:rPr>
                        <a:t>This is an optional field.  If the order is a 3rd party order, where the wholesaler's customer will pay the freight charges, enter the account number to be charged for freight.  This field will override field 34 Account Number.</a:t>
                      </a:r>
                      <a:endParaRPr lang="en-US" sz="500" b="1" i="0" u="none" strike="noStrike">
                        <a:solidFill>
                          <a:srgbClr val="33CC33"/>
                        </a:solidFill>
                        <a:effectLst/>
                        <a:latin typeface="Arial"/>
                      </a:endParaRPr>
                    </a:p>
                  </a:txBody>
                  <a:tcPr marL="0" marR="0" marT="0" marB="0" anchor="ctr"/>
                </a:tc>
                <a:tc>
                  <a:txBody>
                    <a:bodyPr/>
                    <a:lstStyle/>
                    <a:p>
                      <a:pPr algn="l" fontAlgn="b"/>
                      <a:r>
                        <a:rPr lang="en-US" sz="500" b="1" u="none" strike="noStrike">
                          <a:solidFill>
                            <a:srgbClr val="33CC33"/>
                          </a:solidFill>
                          <a:effectLst/>
                        </a:rPr>
                        <a:t> </a:t>
                      </a:r>
                      <a:endParaRPr lang="en-US" sz="500" b="1" i="0" u="none" strike="noStrike">
                        <a:solidFill>
                          <a:srgbClr val="33CC33"/>
                        </a:solidFill>
                        <a:effectLst/>
                        <a:latin typeface="Arial"/>
                      </a:endParaRPr>
                    </a:p>
                  </a:txBody>
                  <a:tcPr marL="0" marR="0" marT="0" marB="0" anchor="b"/>
                </a:tc>
                <a:tc>
                  <a:txBody>
                    <a:bodyPr/>
                    <a:lstStyle/>
                    <a:p>
                      <a:pPr algn="l" fontAlgn="b"/>
                      <a:r>
                        <a:rPr lang="en-US" sz="500" b="1" u="none" strike="noStrike" dirty="0">
                          <a:solidFill>
                            <a:srgbClr val="33CC33"/>
                          </a:solidFill>
                          <a:effectLst/>
                        </a:rPr>
                        <a:t>new line</a:t>
                      </a:r>
                      <a:endParaRPr lang="en-US" sz="500" b="1" i="0" u="none" strike="noStrike" dirty="0">
                        <a:solidFill>
                          <a:srgbClr val="33CC33"/>
                        </a:solidFill>
                        <a:effectLst/>
                        <a:latin typeface="Arial"/>
                      </a:endParaRPr>
                    </a:p>
                  </a:txBody>
                  <a:tcPr marL="0" marR="0" marT="0" marB="0" anchor="b"/>
                </a:tc>
              </a:tr>
              <a:tr h="78013">
                <a:tc>
                  <a:txBody>
                    <a:bodyPr/>
                    <a:lstStyle/>
                    <a:p>
                      <a:pPr algn="ctr" fontAlgn="ctr"/>
                      <a:r>
                        <a:rPr lang="en-US" sz="500" u="none" strike="noStrike">
                          <a:effectLst/>
                        </a:rPr>
                        <a:t>XXX</a:t>
                      </a:r>
                      <a:endParaRPr lang="en-US" sz="500" b="1" i="0" u="none" strike="noStrike">
                        <a:effectLst/>
                        <a:latin typeface="Arial"/>
                      </a:endParaRPr>
                    </a:p>
                  </a:txBody>
                  <a:tcPr marL="0" marR="0" marT="0" marB="0" anchor="ctr"/>
                </a:tc>
                <a:tc>
                  <a:txBody>
                    <a:bodyPr/>
                    <a:lstStyle/>
                    <a:p>
                      <a:pPr algn="l" fontAlgn="ctr"/>
                      <a:r>
                        <a:rPr lang="en-US" sz="500" u="none" strike="noStrike">
                          <a:effectLst/>
                        </a:rPr>
                        <a:t>Carriage return and line feed</a:t>
                      </a:r>
                      <a:endParaRPr lang="en-US" sz="500" b="1" i="0" u="none" strike="noStrike">
                        <a:effectLst/>
                        <a:latin typeface="Arial"/>
                      </a:endParaRPr>
                    </a:p>
                  </a:txBody>
                  <a:tcPr marL="0" marR="0" marT="0" marB="0" anchor="ctr"/>
                </a:tc>
                <a:tc>
                  <a:txBody>
                    <a:bodyPr/>
                    <a:lstStyle/>
                    <a:p>
                      <a:pPr algn="l" fontAlgn="ctr"/>
                      <a:r>
                        <a:rPr lang="en-US" sz="500" u="none" strike="noStrike">
                          <a:effectLst/>
                        </a:rPr>
                        <a:t>At end of the header record</a:t>
                      </a:r>
                      <a:endParaRPr lang="en-US" sz="500" b="1" i="0" u="none" strike="noStrike">
                        <a:effectLst/>
                        <a:latin typeface="Arial"/>
                      </a:endParaRPr>
                    </a:p>
                  </a:txBody>
                  <a:tcPr marL="0" marR="0" marT="0" marB="0" anchor="ctr"/>
                </a:tc>
                <a:tc>
                  <a:txBody>
                    <a:bodyPr/>
                    <a:lstStyle/>
                    <a:p>
                      <a:pPr algn="ctr" fontAlgn="ctr"/>
                      <a:r>
                        <a:rPr lang="en-US" sz="500" u="none" strike="noStrike">
                          <a:effectLst/>
                        </a:rPr>
                        <a:t> </a:t>
                      </a:r>
                      <a:endParaRPr lang="en-US" sz="500" b="1" i="0" u="none" strike="noStrike">
                        <a:effectLst/>
                        <a:latin typeface="Arial"/>
                      </a:endParaRPr>
                    </a:p>
                  </a:txBody>
                  <a:tcPr marL="0" marR="0" marT="0" marB="0" anchor="ctr"/>
                </a:tc>
                <a:tc>
                  <a:txBody>
                    <a:bodyPr/>
                    <a:lstStyle/>
                    <a:p>
                      <a:pPr algn="ctr" fontAlgn="ctr"/>
                      <a:r>
                        <a:rPr lang="en-US" sz="500" u="none" strike="noStrike">
                          <a:effectLst/>
                        </a:rPr>
                        <a:t>R</a:t>
                      </a:r>
                      <a:endParaRPr lang="en-US" sz="500" b="1" i="0" u="none" strike="noStrike">
                        <a:effectLst/>
                        <a:latin typeface="Arial"/>
                      </a:endParaRPr>
                    </a:p>
                  </a:txBody>
                  <a:tcPr marL="0" marR="0" marT="0" marB="0" anchor="ctr"/>
                </a:tc>
                <a:tc>
                  <a:txBody>
                    <a:bodyPr/>
                    <a:lstStyle/>
                    <a:p>
                      <a:pPr algn="ctr" fontAlgn="ctr"/>
                      <a:r>
                        <a:rPr lang="en-US" sz="500" u="none" strike="noStrike">
                          <a:effectLst/>
                        </a:rPr>
                        <a:t> </a:t>
                      </a:r>
                      <a:endParaRPr lang="en-US" sz="500" b="1" i="0" u="none" strike="noStrike">
                        <a:effectLst/>
                        <a:latin typeface="Arial"/>
                      </a:endParaRPr>
                    </a:p>
                  </a:txBody>
                  <a:tcPr marL="0" marR="0" marT="0" marB="0" anchor="ctr"/>
                </a:tc>
                <a:tc>
                  <a:txBody>
                    <a:bodyPr/>
                    <a:lstStyle/>
                    <a:p>
                      <a:pPr algn="ctr" fontAlgn="ctr"/>
                      <a:r>
                        <a:rPr lang="en-US" sz="500" u="none" strike="noStrike">
                          <a:effectLst/>
                        </a:rPr>
                        <a:t> </a:t>
                      </a:r>
                      <a:endParaRPr lang="en-US" sz="500" b="1" i="0" u="none" strike="noStrike">
                        <a:effectLst/>
                        <a:latin typeface="Arial"/>
                      </a:endParaRPr>
                    </a:p>
                  </a:txBody>
                  <a:tcPr marL="0" marR="0" marT="0" marB="0" anchor="ctr"/>
                </a:tc>
                <a:tc>
                  <a:txBody>
                    <a:bodyPr/>
                    <a:lstStyle/>
                    <a:p>
                      <a:pPr algn="l" fontAlgn="b"/>
                      <a:r>
                        <a:rPr lang="en-US" sz="500" u="none" strike="noStrike">
                          <a:effectLst/>
                        </a:rPr>
                        <a:t> </a:t>
                      </a:r>
                      <a:endParaRPr lang="en-US" sz="500" b="1" i="0" u="none" strike="noStrike">
                        <a:effectLst/>
                        <a:latin typeface="Arial"/>
                      </a:endParaRPr>
                    </a:p>
                  </a:txBody>
                  <a:tcPr marL="0" marR="0" marT="0" marB="0" anchor="b"/>
                </a:tc>
                <a:tc>
                  <a:txBody>
                    <a:bodyPr/>
                    <a:lstStyle/>
                    <a:p>
                      <a:pPr algn="l" fontAlgn="b"/>
                      <a:endParaRPr lang="en-US" sz="500" b="0" i="0" u="none" strike="noStrike">
                        <a:effectLst/>
                        <a:latin typeface="Arial"/>
                      </a:endParaRPr>
                    </a:p>
                  </a:txBody>
                  <a:tcPr marL="0" marR="0" marT="0" marB="0" anchor="b"/>
                </a:tc>
                <a:tc>
                  <a:txBody>
                    <a:bodyPr/>
                    <a:lstStyle/>
                    <a:p>
                      <a:pPr algn="l" fontAlgn="b"/>
                      <a:endParaRPr lang="en-US" sz="500" b="0" i="0" u="none" strike="noStrike">
                        <a:effectLst/>
                        <a:latin typeface="Arial"/>
                      </a:endParaRPr>
                    </a:p>
                  </a:txBody>
                  <a:tcPr marL="0" marR="0" marT="0" marB="0" anchor="b"/>
                </a:tc>
              </a:tr>
              <a:tr h="78013">
                <a:tc>
                  <a:txBody>
                    <a:bodyPr/>
                    <a:lstStyle/>
                    <a:p>
                      <a:pPr algn="ctr" fontAlgn="ctr"/>
                      <a:r>
                        <a:rPr lang="en-US" sz="500" u="none" strike="noStrike">
                          <a:effectLst/>
                        </a:rPr>
                        <a:t>1</a:t>
                      </a:r>
                      <a:endParaRPr lang="en-US" sz="500" b="0" i="0" u="none" strike="noStrike">
                        <a:effectLst/>
                        <a:latin typeface="Arial"/>
                      </a:endParaRPr>
                    </a:p>
                  </a:txBody>
                  <a:tcPr marL="0" marR="0" marT="0" marB="0" anchor="ctr"/>
                </a:tc>
                <a:tc>
                  <a:txBody>
                    <a:bodyPr/>
                    <a:lstStyle/>
                    <a:p>
                      <a:pPr algn="l" fontAlgn="ctr"/>
                      <a:r>
                        <a:rPr lang="en-US" sz="500" u="none" strike="noStrike">
                          <a:effectLst/>
                        </a:rPr>
                        <a:t>Detail Section - Loop A</a:t>
                      </a:r>
                      <a:endParaRPr lang="en-US" sz="500" b="1" i="0" u="none" strike="noStrike">
                        <a:effectLst/>
                        <a:latin typeface="Arial"/>
                      </a:endParaRPr>
                    </a:p>
                  </a:txBody>
                  <a:tcPr marL="0" marR="0" marT="0" marB="0" anchor="ctr"/>
                </a:tc>
                <a:tc>
                  <a:txBody>
                    <a:bodyPr/>
                    <a:lstStyle/>
                    <a:p>
                      <a:pPr algn="l" fontAlgn="ctr"/>
                      <a:r>
                        <a:rPr lang="en-US" sz="500" u="none" strike="noStrike">
                          <a:effectLst/>
                        </a:rPr>
                        <a:t>"02" Code to represent detail section of the document.  </a:t>
                      </a:r>
                      <a:endParaRPr lang="en-US" sz="500" b="0" i="0" u="none" strike="noStrike">
                        <a:effectLst/>
                        <a:latin typeface="Arial"/>
                      </a:endParaRPr>
                    </a:p>
                  </a:txBody>
                  <a:tcPr marL="0" marR="0" marT="0" marB="0" anchor="ctr"/>
                </a:tc>
                <a:tc>
                  <a:txBody>
                    <a:bodyPr/>
                    <a:lstStyle/>
                    <a:p>
                      <a:pPr algn="ctr" fontAlgn="ctr"/>
                      <a:r>
                        <a:rPr lang="en-US" sz="500" u="none" strike="noStrike">
                          <a:effectLst/>
                        </a:rPr>
                        <a:t>02</a:t>
                      </a:r>
                      <a:endParaRPr lang="en-US" sz="500" b="0" i="0" u="none" strike="noStrike">
                        <a:effectLst/>
                        <a:latin typeface="Arial"/>
                      </a:endParaRPr>
                    </a:p>
                  </a:txBody>
                  <a:tcPr marL="0" marR="0" marT="0" marB="0" anchor="ctr"/>
                </a:tc>
                <a:tc>
                  <a:txBody>
                    <a:bodyPr/>
                    <a:lstStyle/>
                    <a:p>
                      <a:pPr algn="ctr" fontAlgn="ctr"/>
                      <a:r>
                        <a:rPr lang="en-US" sz="500" u="none" strike="noStrike">
                          <a:effectLst/>
                        </a:rPr>
                        <a:t>R</a:t>
                      </a:r>
                      <a:endParaRPr lang="en-US" sz="500" b="0" i="0" u="none" strike="noStrike">
                        <a:effectLst/>
                        <a:latin typeface="Arial"/>
                      </a:endParaRPr>
                    </a:p>
                  </a:txBody>
                  <a:tcPr marL="0" marR="0" marT="0" marB="0" anchor="ctr"/>
                </a:tc>
                <a:tc>
                  <a:txBody>
                    <a:bodyPr/>
                    <a:lstStyle/>
                    <a:p>
                      <a:pPr algn="ctr" fontAlgn="ctr"/>
                      <a:r>
                        <a:rPr lang="en-US" sz="500" u="none" strike="noStrike">
                          <a:effectLst/>
                        </a:rPr>
                        <a:t>ID</a:t>
                      </a:r>
                      <a:endParaRPr lang="en-US" sz="500" b="0" i="0" u="none" strike="noStrike">
                        <a:effectLst/>
                        <a:latin typeface="Arial"/>
                      </a:endParaRPr>
                    </a:p>
                  </a:txBody>
                  <a:tcPr marL="0" marR="0" marT="0" marB="0" anchor="ctr"/>
                </a:tc>
                <a:tc>
                  <a:txBody>
                    <a:bodyPr/>
                    <a:lstStyle/>
                    <a:p>
                      <a:pPr algn="ctr" fontAlgn="ctr"/>
                      <a:r>
                        <a:rPr lang="en-US" sz="500" u="none" strike="noStrike">
                          <a:effectLst/>
                        </a:rPr>
                        <a:t>2/2</a:t>
                      </a:r>
                      <a:endParaRPr lang="en-US" sz="500" b="0" i="0" u="none" strike="noStrike">
                        <a:effectLst/>
                        <a:latin typeface="Arial"/>
                      </a:endParaRPr>
                    </a:p>
                  </a:txBody>
                  <a:tcPr marL="0" marR="0" marT="0" marB="0" anchor="ctr"/>
                </a:tc>
                <a:tc>
                  <a:txBody>
                    <a:bodyPr/>
                    <a:lstStyle/>
                    <a:p>
                      <a:pPr algn="l" fontAlgn="ctr"/>
                      <a:r>
                        <a:rPr lang="en-US" sz="500" u="none" strike="noStrike">
                          <a:effectLst/>
                        </a:rPr>
                        <a:t>There can be from 1 to 9999 detail line items per purchase order.</a:t>
                      </a:r>
                      <a:endParaRPr lang="en-US" sz="500" b="0" i="0" u="none" strike="noStrike">
                        <a:effectLst/>
                        <a:latin typeface="Arial"/>
                      </a:endParaRPr>
                    </a:p>
                  </a:txBody>
                  <a:tcPr marL="0" marR="0" marT="0" marB="0" anchor="ctr"/>
                </a:tc>
                <a:tc>
                  <a:txBody>
                    <a:bodyPr/>
                    <a:lstStyle/>
                    <a:p>
                      <a:pPr algn="l" fontAlgn="b"/>
                      <a:endParaRPr lang="en-US" sz="500" b="0" i="0" u="none" strike="noStrike">
                        <a:effectLst/>
                        <a:latin typeface="Arial"/>
                      </a:endParaRPr>
                    </a:p>
                  </a:txBody>
                  <a:tcPr marL="0" marR="0" marT="0" marB="0" anchor="b"/>
                </a:tc>
                <a:tc>
                  <a:txBody>
                    <a:bodyPr/>
                    <a:lstStyle/>
                    <a:p>
                      <a:pPr algn="l" fontAlgn="b"/>
                      <a:endParaRPr lang="en-US" sz="500" b="0" i="0" u="none" strike="noStrike">
                        <a:effectLst/>
                        <a:latin typeface="Arial"/>
                      </a:endParaRPr>
                    </a:p>
                  </a:txBody>
                  <a:tcPr marL="0" marR="0" marT="0" marB="0" anchor="b"/>
                </a:tc>
              </a:tr>
              <a:tr h="78013">
                <a:tc>
                  <a:txBody>
                    <a:bodyPr/>
                    <a:lstStyle/>
                    <a:p>
                      <a:pPr algn="ctr" fontAlgn="ctr"/>
                      <a:r>
                        <a:rPr lang="en-US" sz="500" u="none" strike="noStrike">
                          <a:effectLst/>
                        </a:rPr>
                        <a:t>2</a:t>
                      </a:r>
                      <a:endParaRPr lang="en-US" sz="500" b="0" i="0" u="none" strike="noStrike">
                        <a:effectLst/>
                        <a:latin typeface="Arial"/>
                      </a:endParaRPr>
                    </a:p>
                  </a:txBody>
                  <a:tcPr marL="0" marR="0" marT="0" marB="0" anchor="ctr"/>
                </a:tc>
                <a:tc>
                  <a:txBody>
                    <a:bodyPr/>
                    <a:lstStyle/>
                    <a:p>
                      <a:pPr algn="l" fontAlgn="ctr"/>
                      <a:r>
                        <a:rPr lang="en-US" sz="500" u="none" strike="noStrike">
                          <a:effectLst/>
                        </a:rPr>
                        <a:t>Line Item Number</a:t>
                      </a:r>
                      <a:endParaRPr lang="en-US" sz="500" b="1" i="0" u="none" strike="noStrike">
                        <a:effectLst/>
                        <a:latin typeface="Arial"/>
                      </a:endParaRPr>
                    </a:p>
                  </a:txBody>
                  <a:tcPr marL="0" marR="0" marT="0" marB="0" anchor="ctr"/>
                </a:tc>
                <a:tc>
                  <a:txBody>
                    <a:bodyPr/>
                    <a:lstStyle/>
                    <a:p>
                      <a:pPr algn="l" fontAlgn="ctr"/>
                      <a:r>
                        <a:rPr lang="en-US" sz="500" u="none" strike="noStrike">
                          <a:effectLst/>
                        </a:rPr>
                        <a:t>Sequential line item number assigned by the buyer (Distributor).</a:t>
                      </a:r>
                      <a:endParaRPr lang="en-US" sz="500" b="0" i="0" u="none" strike="noStrike">
                        <a:effectLst/>
                        <a:latin typeface="Arial"/>
                      </a:endParaRPr>
                    </a:p>
                  </a:txBody>
                  <a:tcPr marL="0" marR="0" marT="0" marB="0" anchor="ctr"/>
                </a:tc>
                <a:tc>
                  <a:txBody>
                    <a:bodyPr/>
                    <a:lstStyle/>
                    <a:p>
                      <a:pPr algn="ctr" fontAlgn="ctr"/>
                      <a:r>
                        <a:rPr lang="en-US" sz="500" u="none" strike="noStrike">
                          <a:effectLst/>
                        </a:rPr>
                        <a:t>1</a:t>
                      </a:r>
                      <a:endParaRPr lang="en-US" sz="500" b="0" i="0" u="none" strike="noStrike">
                        <a:effectLst/>
                        <a:latin typeface="Arial"/>
                      </a:endParaRPr>
                    </a:p>
                  </a:txBody>
                  <a:tcPr marL="0" marR="0" marT="0" marB="0" anchor="ctr"/>
                </a:tc>
                <a:tc>
                  <a:txBody>
                    <a:bodyPr/>
                    <a:lstStyle/>
                    <a:p>
                      <a:pPr algn="ctr" fontAlgn="ctr"/>
                      <a:r>
                        <a:rPr lang="en-US" sz="500" u="none" strike="noStrike">
                          <a:effectLst/>
                        </a:rPr>
                        <a:t>R</a:t>
                      </a:r>
                      <a:endParaRPr lang="en-US" sz="500" b="0" i="0" u="none" strike="noStrike">
                        <a:effectLst/>
                        <a:latin typeface="Arial"/>
                      </a:endParaRPr>
                    </a:p>
                  </a:txBody>
                  <a:tcPr marL="0" marR="0" marT="0" marB="0" anchor="ctr"/>
                </a:tc>
                <a:tc>
                  <a:txBody>
                    <a:bodyPr/>
                    <a:lstStyle/>
                    <a:p>
                      <a:pPr algn="ctr" fontAlgn="ctr"/>
                      <a:r>
                        <a:rPr lang="en-US" sz="500" u="none" strike="noStrike">
                          <a:effectLst/>
                        </a:rPr>
                        <a:t>N</a:t>
                      </a:r>
                      <a:endParaRPr lang="en-US" sz="500" b="0" i="0" u="none" strike="noStrike">
                        <a:effectLst/>
                        <a:latin typeface="Arial"/>
                      </a:endParaRPr>
                    </a:p>
                  </a:txBody>
                  <a:tcPr marL="0" marR="0" marT="0" marB="0" anchor="ctr"/>
                </a:tc>
                <a:tc>
                  <a:txBody>
                    <a:bodyPr/>
                    <a:lstStyle/>
                    <a:p>
                      <a:pPr algn="ctr" fontAlgn="ctr"/>
                      <a:r>
                        <a:rPr lang="en-US" sz="500" u="none" strike="noStrike">
                          <a:effectLst/>
                        </a:rPr>
                        <a:t>1/4</a:t>
                      </a:r>
                      <a:endParaRPr lang="en-US" sz="500" b="0" i="0" u="none" strike="noStrike">
                        <a:effectLst/>
                        <a:latin typeface="Arial"/>
                      </a:endParaRPr>
                    </a:p>
                  </a:txBody>
                  <a:tcPr marL="0" marR="0" marT="0" marB="0" anchor="ctr"/>
                </a:tc>
                <a:tc>
                  <a:txBody>
                    <a:bodyPr/>
                    <a:lstStyle/>
                    <a:p>
                      <a:pPr algn="l" fontAlgn="ctr"/>
                      <a:r>
                        <a:rPr lang="en-US" sz="500" u="none" strike="noStrike">
                          <a:effectLst/>
                        </a:rPr>
                        <a:t> </a:t>
                      </a:r>
                      <a:endParaRPr lang="en-US" sz="500" b="0" i="0" u="none" strike="noStrike">
                        <a:effectLst/>
                        <a:latin typeface="Arial"/>
                      </a:endParaRPr>
                    </a:p>
                  </a:txBody>
                  <a:tcPr marL="0" marR="0" marT="0" marB="0" anchor="ctr"/>
                </a:tc>
                <a:tc>
                  <a:txBody>
                    <a:bodyPr/>
                    <a:lstStyle/>
                    <a:p>
                      <a:pPr algn="l" fontAlgn="b"/>
                      <a:endParaRPr lang="en-US" sz="500" b="0" i="0" u="none" strike="noStrike">
                        <a:effectLst/>
                        <a:latin typeface="Arial"/>
                      </a:endParaRPr>
                    </a:p>
                  </a:txBody>
                  <a:tcPr marL="0" marR="0" marT="0" marB="0" anchor="b"/>
                </a:tc>
                <a:tc>
                  <a:txBody>
                    <a:bodyPr/>
                    <a:lstStyle/>
                    <a:p>
                      <a:pPr algn="l" fontAlgn="b"/>
                      <a:endParaRPr lang="en-US" sz="500" b="0" i="0" u="none" strike="noStrike">
                        <a:effectLst/>
                        <a:latin typeface="Arial"/>
                      </a:endParaRPr>
                    </a:p>
                  </a:txBody>
                  <a:tcPr marL="0" marR="0" marT="0" marB="0" anchor="b"/>
                </a:tc>
              </a:tr>
              <a:tr h="78013">
                <a:tc>
                  <a:txBody>
                    <a:bodyPr/>
                    <a:lstStyle/>
                    <a:p>
                      <a:pPr algn="ctr" fontAlgn="ctr"/>
                      <a:r>
                        <a:rPr lang="en-US" sz="500" u="none" strike="noStrike">
                          <a:effectLst/>
                        </a:rPr>
                        <a:t>3</a:t>
                      </a:r>
                      <a:endParaRPr lang="en-US" sz="500" b="0" i="0" u="none" strike="noStrike">
                        <a:effectLst/>
                        <a:latin typeface="Arial"/>
                      </a:endParaRPr>
                    </a:p>
                  </a:txBody>
                  <a:tcPr marL="0" marR="0" marT="0" marB="0" anchor="ctr"/>
                </a:tc>
                <a:tc>
                  <a:txBody>
                    <a:bodyPr/>
                    <a:lstStyle/>
                    <a:p>
                      <a:pPr algn="l" fontAlgn="ctr"/>
                      <a:r>
                        <a:rPr lang="en-US" sz="500" u="none" strike="noStrike">
                          <a:effectLst/>
                        </a:rPr>
                        <a:t>Item Identification - GTIN</a:t>
                      </a:r>
                      <a:endParaRPr lang="en-US" sz="500" b="1" i="0" u="none" strike="noStrike">
                        <a:effectLst/>
                        <a:latin typeface="Arial"/>
                      </a:endParaRPr>
                    </a:p>
                  </a:txBody>
                  <a:tcPr marL="0" marR="0" marT="0" marB="0" anchor="ctr"/>
                </a:tc>
                <a:tc>
                  <a:txBody>
                    <a:bodyPr/>
                    <a:lstStyle/>
                    <a:p>
                      <a:pPr algn="l" fontAlgn="ctr"/>
                      <a:r>
                        <a:rPr lang="en-US" sz="500" u="none" strike="noStrike">
                          <a:effectLst/>
                        </a:rPr>
                        <a:t>GTIN product ID assigned by the mill to the product.</a:t>
                      </a:r>
                      <a:endParaRPr lang="en-US" sz="500" b="0" i="0" u="none" strike="noStrike">
                        <a:effectLst/>
                        <a:latin typeface="Arial"/>
                      </a:endParaRPr>
                    </a:p>
                  </a:txBody>
                  <a:tcPr marL="0" marR="0" marT="0" marB="0" anchor="ctr"/>
                </a:tc>
                <a:tc>
                  <a:txBody>
                    <a:bodyPr/>
                    <a:lstStyle/>
                    <a:p>
                      <a:pPr algn="ctr" fontAlgn="ctr"/>
                      <a:r>
                        <a:rPr lang="en-US" sz="500" u="none" strike="noStrike">
                          <a:effectLst/>
                        </a:rPr>
                        <a:t>00707738003265</a:t>
                      </a:r>
                      <a:endParaRPr lang="en-US" sz="500" b="0" i="0" u="none" strike="noStrike">
                        <a:effectLst/>
                        <a:latin typeface="Arial"/>
                      </a:endParaRPr>
                    </a:p>
                  </a:txBody>
                  <a:tcPr marL="0" marR="0" marT="0" marB="0" anchor="ctr"/>
                </a:tc>
                <a:tc>
                  <a:txBody>
                    <a:bodyPr/>
                    <a:lstStyle/>
                    <a:p>
                      <a:pPr algn="ctr" fontAlgn="ctr"/>
                      <a:r>
                        <a:rPr lang="en-US" sz="500" u="none" strike="noStrike">
                          <a:effectLst/>
                        </a:rPr>
                        <a:t>R</a:t>
                      </a:r>
                      <a:endParaRPr lang="en-US" sz="500" b="0" i="0" u="none" strike="noStrike">
                        <a:effectLst/>
                        <a:latin typeface="Arial"/>
                      </a:endParaRPr>
                    </a:p>
                  </a:txBody>
                  <a:tcPr marL="0" marR="0" marT="0" marB="0" anchor="ctr"/>
                </a:tc>
                <a:tc>
                  <a:txBody>
                    <a:bodyPr/>
                    <a:lstStyle/>
                    <a:p>
                      <a:pPr algn="ctr" fontAlgn="ctr"/>
                      <a:r>
                        <a:rPr lang="en-US" sz="500" u="none" strike="noStrike">
                          <a:effectLst/>
                        </a:rPr>
                        <a:t>AN</a:t>
                      </a:r>
                      <a:endParaRPr lang="en-US" sz="500" b="0" i="0" u="none" strike="noStrike">
                        <a:effectLst/>
                        <a:latin typeface="Arial"/>
                      </a:endParaRPr>
                    </a:p>
                  </a:txBody>
                  <a:tcPr marL="0" marR="0" marT="0" marB="0" anchor="ctr"/>
                </a:tc>
                <a:tc>
                  <a:txBody>
                    <a:bodyPr/>
                    <a:lstStyle/>
                    <a:p>
                      <a:pPr algn="ctr" fontAlgn="ctr"/>
                      <a:r>
                        <a:rPr lang="en-US" sz="500" u="none" strike="noStrike">
                          <a:effectLst/>
                        </a:rPr>
                        <a:t>14/14</a:t>
                      </a:r>
                      <a:endParaRPr lang="en-US" sz="500" b="0" i="0" u="none" strike="noStrike">
                        <a:effectLst/>
                        <a:latin typeface="Arial"/>
                      </a:endParaRPr>
                    </a:p>
                  </a:txBody>
                  <a:tcPr marL="0" marR="0" marT="0" marB="0" anchor="ctr"/>
                </a:tc>
                <a:tc>
                  <a:txBody>
                    <a:bodyPr/>
                    <a:lstStyle/>
                    <a:p>
                      <a:pPr algn="l" fontAlgn="ctr"/>
                      <a:r>
                        <a:rPr lang="en-US" sz="500" u="none" strike="noStrike">
                          <a:effectLst/>
                        </a:rPr>
                        <a:t> </a:t>
                      </a:r>
                      <a:endParaRPr lang="en-US" sz="500" b="0" i="0" u="none" strike="noStrike">
                        <a:effectLst/>
                        <a:latin typeface="Arial"/>
                      </a:endParaRPr>
                    </a:p>
                  </a:txBody>
                  <a:tcPr marL="0" marR="0" marT="0" marB="0" anchor="ctr"/>
                </a:tc>
                <a:tc>
                  <a:txBody>
                    <a:bodyPr/>
                    <a:lstStyle/>
                    <a:p>
                      <a:pPr algn="l" fontAlgn="b"/>
                      <a:endParaRPr lang="en-US" sz="500" b="0" i="0" u="none" strike="noStrike">
                        <a:effectLst/>
                        <a:latin typeface="Arial"/>
                      </a:endParaRPr>
                    </a:p>
                  </a:txBody>
                  <a:tcPr marL="0" marR="0" marT="0" marB="0" anchor="b"/>
                </a:tc>
                <a:tc>
                  <a:txBody>
                    <a:bodyPr/>
                    <a:lstStyle/>
                    <a:p>
                      <a:pPr algn="l" fontAlgn="b"/>
                      <a:endParaRPr lang="en-US" sz="500" b="0" i="0" u="none" strike="noStrike">
                        <a:effectLst/>
                        <a:latin typeface="Arial"/>
                      </a:endParaRPr>
                    </a:p>
                  </a:txBody>
                  <a:tcPr marL="0" marR="0" marT="0" marB="0" anchor="b"/>
                </a:tc>
              </a:tr>
              <a:tr h="78013">
                <a:tc>
                  <a:txBody>
                    <a:bodyPr/>
                    <a:lstStyle/>
                    <a:p>
                      <a:pPr algn="ctr" fontAlgn="ctr"/>
                      <a:r>
                        <a:rPr lang="en-US" sz="500" u="none" strike="noStrike">
                          <a:effectLst/>
                        </a:rPr>
                        <a:t>4</a:t>
                      </a:r>
                      <a:endParaRPr lang="en-US" sz="500" b="0" i="0" u="none" strike="noStrike">
                        <a:effectLst/>
                        <a:latin typeface="Arial"/>
                      </a:endParaRPr>
                    </a:p>
                  </a:txBody>
                  <a:tcPr marL="0" marR="0" marT="0" marB="0" anchor="ctr"/>
                </a:tc>
                <a:tc>
                  <a:txBody>
                    <a:bodyPr/>
                    <a:lstStyle/>
                    <a:p>
                      <a:pPr algn="l" fontAlgn="ctr"/>
                      <a:r>
                        <a:rPr lang="en-US" sz="500" u="none" strike="noStrike">
                          <a:effectLst/>
                        </a:rPr>
                        <a:t>Master Style</a:t>
                      </a:r>
                      <a:endParaRPr lang="en-US" sz="500" b="1" i="0" u="none" strike="noStrike">
                        <a:effectLst/>
                        <a:latin typeface="Arial"/>
                      </a:endParaRPr>
                    </a:p>
                  </a:txBody>
                  <a:tcPr marL="0" marR="0" marT="0" marB="0" anchor="ctr"/>
                </a:tc>
                <a:tc>
                  <a:txBody>
                    <a:bodyPr/>
                    <a:lstStyle/>
                    <a:p>
                      <a:pPr algn="l" fontAlgn="ctr"/>
                      <a:r>
                        <a:rPr lang="en-US" sz="500" u="none" strike="noStrike">
                          <a:effectLst/>
                        </a:rPr>
                        <a:t>Master Style for this GTIN from the PDD.</a:t>
                      </a:r>
                      <a:endParaRPr lang="en-US" sz="500" b="0" i="0" u="none" strike="noStrike">
                        <a:effectLst/>
                        <a:latin typeface="Arial"/>
                      </a:endParaRPr>
                    </a:p>
                  </a:txBody>
                  <a:tcPr marL="0" marR="0" marT="0" marB="0" anchor="ctr"/>
                </a:tc>
                <a:tc>
                  <a:txBody>
                    <a:bodyPr/>
                    <a:lstStyle/>
                    <a:p>
                      <a:pPr algn="ctr" fontAlgn="ctr"/>
                      <a:r>
                        <a:rPr lang="en-US" sz="500" u="none" strike="noStrike">
                          <a:effectLst/>
                        </a:rPr>
                        <a:t>2002</a:t>
                      </a:r>
                      <a:endParaRPr lang="en-US" sz="500" b="0" i="0" u="none" strike="noStrike">
                        <a:effectLst/>
                        <a:latin typeface="Arial"/>
                      </a:endParaRPr>
                    </a:p>
                  </a:txBody>
                  <a:tcPr marL="0" marR="0" marT="0" marB="0" anchor="ctr"/>
                </a:tc>
                <a:tc>
                  <a:txBody>
                    <a:bodyPr/>
                    <a:lstStyle/>
                    <a:p>
                      <a:pPr algn="ctr" fontAlgn="ctr"/>
                      <a:r>
                        <a:rPr lang="en-US" sz="500" u="none" strike="noStrike">
                          <a:effectLst/>
                        </a:rPr>
                        <a:t>O</a:t>
                      </a:r>
                      <a:endParaRPr lang="en-US" sz="500" b="0" i="0" u="none" strike="noStrike">
                        <a:effectLst/>
                        <a:latin typeface="Arial"/>
                      </a:endParaRPr>
                    </a:p>
                  </a:txBody>
                  <a:tcPr marL="0" marR="0" marT="0" marB="0" anchor="ctr"/>
                </a:tc>
                <a:tc>
                  <a:txBody>
                    <a:bodyPr/>
                    <a:lstStyle/>
                    <a:p>
                      <a:pPr algn="ctr" fontAlgn="ctr"/>
                      <a:r>
                        <a:rPr lang="en-US" sz="500" u="none" strike="noStrike">
                          <a:effectLst/>
                        </a:rPr>
                        <a:t>AN</a:t>
                      </a:r>
                      <a:endParaRPr lang="en-US" sz="500" b="0" i="0" u="none" strike="noStrike">
                        <a:effectLst/>
                        <a:latin typeface="Arial"/>
                      </a:endParaRPr>
                    </a:p>
                  </a:txBody>
                  <a:tcPr marL="0" marR="0" marT="0" marB="0" anchor="ctr"/>
                </a:tc>
                <a:tc>
                  <a:txBody>
                    <a:bodyPr/>
                    <a:lstStyle/>
                    <a:p>
                      <a:pPr algn="ctr" fontAlgn="ctr"/>
                      <a:r>
                        <a:rPr lang="en-US" sz="500" u="none" strike="noStrike">
                          <a:effectLst/>
                        </a:rPr>
                        <a:t>1/10</a:t>
                      </a:r>
                      <a:endParaRPr lang="en-US" sz="500" b="0" i="0" u="none" strike="noStrike">
                        <a:effectLst/>
                        <a:latin typeface="Arial"/>
                      </a:endParaRPr>
                    </a:p>
                  </a:txBody>
                  <a:tcPr marL="0" marR="0" marT="0" marB="0" anchor="ctr"/>
                </a:tc>
                <a:tc>
                  <a:txBody>
                    <a:bodyPr/>
                    <a:lstStyle/>
                    <a:p>
                      <a:pPr algn="l" fontAlgn="ctr"/>
                      <a:r>
                        <a:rPr lang="en-US" sz="500" u="none" strike="noStrike">
                          <a:effectLst/>
                        </a:rPr>
                        <a:t>For Reference Only.</a:t>
                      </a:r>
                      <a:endParaRPr lang="en-US" sz="500" b="0" i="0" u="none" strike="noStrike">
                        <a:effectLst/>
                        <a:latin typeface="Arial"/>
                      </a:endParaRPr>
                    </a:p>
                  </a:txBody>
                  <a:tcPr marL="0" marR="0" marT="0" marB="0" anchor="ctr"/>
                </a:tc>
                <a:tc>
                  <a:txBody>
                    <a:bodyPr/>
                    <a:lstStyle/>
                    <a:p>
                      <a:pPr algn="l" fontAlgn="b"/>
                      <a:endParaRPr lang="en-US" sz="500" b="0" i="0" u="none" strike="noStrike">
                        <a:effectLst/>
                        <a:latin typeface="Arial"/>
                      </a:endParaRPr>
                    </a:p>
                  </a:txBody>
                  <a:tcPr marL="0" marR="0" marT="0" marB="0" anchor="b"/>
                </a:tc>
                <a:tc>
                  <a:txBody>
                    <a:bodyPr/>
                    <a:lstStyle/>
                    <a:p>
                      <a:pPr algn="l" fontAlgn="b"/>
                      <a:endParaRPr lang="en-US" sz="500" b="0" i="0" u="none" strike="noStrike">
                        <a:effectLst/>
                        <a:latin typeface="Arial"/>
                      </a:endParaRPr>
                    </a:p>
                  </a:txBody>
                  <a:tcPr marL="0" marR="0" marT="0" marB="0" anchor="b"/>
                </a:tc>
              </a:tr>
              <a:tr h="78013">
                <a:tc>
                  <a:txBody>
                    <a:bodyPr/>
                    <a:lstStyle/>
                    <a:p>
                      <a:pPr algn="ctr" fontAlgn="ctr"/>
                      <a:r>
                        <a:rPr lang="en-US" sz="500" u="none" strike="noStrike">
                          <a:effectLst/>
                        </a:rPr>
                        <a:t>5</a:t>
                      </a:r>
                      <a:endParaRPr lang="en-US" sz="500" b="0" i="0" u="none" strike="noStrike">
                        <a:effectLst/>
                        <a:latin typeface="Arial"/>
                      </a:endParaRPr>
                    </a:p>
                  </a:txBody>
                  <a:tcPr marL="0" marR="0" marT="0" marB="0" anchor="ctr"/>
                </a:tc>
                <a:tc>
                  <a:txBody>
                    <a:bodyPr/>
                    <a:lstStyle/>
                    <a:p>
                      <a:pPr algn="l" fontAlgn="ctr"/>
                      <a:r>
                        <a:rPr lang="en-US" sz="500" u="none" strike="noStrike">
                          <a:effectLst/>
                        </a:rPr>
                        <a:t>Color Code</a:t>
                      </a:r>
                      <a:endParaRPr lang="en-US" sz="500" b="1" i="0" u="none" strike="noStrike">
                        <a:effectLst/>
                        <a:latin typeface="Arial"/>
                      </a:endParaRPr>
                    </a:p>
                  </a:txBody>
                  <a:tcPr marL="0" marR="0" marT="0" marB="0" anchor="ctr"/>
                </a:tc>
                <a:tc>
                  <a:txBody>
                    <a:bodyPr/>
                    <a:lstStyle/>
                    <a:p>
                      <a:pPr algn="l" fontAlgn="ctr"/>
                      <a:r>
                        <a:rPr lang="en-US" sz="500" u="none" strike="noStrike">
                          <a:effectLst/>
                        </a:rPr>
                        <a:t>Color Code for this GTIN from the PDD.</a:t>
                      </a:r>
                      <a:endParaRPr lang="en-US" sz="500" b="0" i="0" u="none" strike="noStrike">
                        <a:effectLst/>
                        <a:latin typeface="Arial"/>
                      </a:endParaRPr>
                    </a:p>
                  </a:txBody>
                  <a:tcPr marL="0" marR="0" marT="0" marB="0" anchor="ctr"/>
                </a:tc>
                <a:tc>
                  <a:txBody>
                    <a:bodyPr/>
                    <a:lstStyle/>
                    <a:p>
                      <a:pPr algn="ctr" fontAlgn="ctr"/>
                      <a:r>
                        <a:rPr lang="en-US" sz="500" u="none" strike="noStrike">
                          <a:effectLst/>
                        </a:rPr>
                        <a:t>NAV</a:t>
                      </a:r>
                      <a:endParaRPr lang="en-US" sz="500" b="0" i="0" u="none" strike="noStrike">
                        <a:effectLst/>
                        <a:latin typeface="Arial"/>
                      </a:endParaRPr>
                    </a:p>
                  </a:txBody>
                  <a:tcPr marL="0" marR="0" marT="0" marB="0" anchor="ctr"/>
                </a:tc>
                <a:tc>
                  <a:txBody>
                    <a:bodyPr/>
                    <a:lstStyle/>
                    <a:p>
                      <a:pPr algn="ctr" fontAlgn="ctr"/>
                      <a:r>
                        <a:rPr lang="en-US" sz="500" u="none" strike="noStrike">
                          <a:effectLst/>
                        </a:rPr>
                        <a:t>O</a:t>
                      </a:r>
                      <a:endParaRPr lang="en-US" sz="500" b="0" i="0" u="none" strike="noStrike">
                        <a:effectLst/>
                        <a:latin typeface="Arial"/>
                      </a:endParaRPr>
                    </a:p>
                  </a:txBody>
                  <a:tcPr marL="0" marR="0" marT="0" marB="0" anchor="ctr"/>
                </a:tc>
                <a:tc>
                  <a:txBody>
                    <a:bodyPr/>
                    <a:lstStyle/>
                    <a:p>
                      <a:pPr algn="ctr" fontAlgn="ctr"/>
                      <a:r>
                        <a:rPr lang="en-US" sz="500" u="none" strike="noStrike">
                          <a:effectLst/>
                        </a:rPr>
                        <a:t>AN</a:t>
                      </a:r>
                      <a:endParaRPr lang="en-US" sz="500" b="0" i="0" u="none" strike="noStrike">
                        <a:effectLst/>
                        <a:latin typeface="Arial"/>
                      </a:endParaRPr>
                    </a:p>
                  </a:txBody>
                  <a:tcPr marL="0" marR="0" marT="0" marB="0" anchor="ctr"/>
                </a:tc>
                <a:tc>
                  <a:txBody>
                    <a:bodyPr/>
                    <a:lstStyle/>
                    <a:p>
                      <a:pPr algn="ctr" fontAlgn="ctr"/>
                      <a:r>
                        <a:rPr lang="en-US" sz="500" u="none" strike="noStrike">
                          <a:effectLst/>
                        </a:rPr>
                        <a:t>1/7</a:t>
                      </a:r>
                      <a:endParaRPr lang="en-US" sz="500" b="0" i="0" u="none" strike="noStrike">
                        <a:effectLst/>
                        <a:latin typeface="Arial"/>
                      </a:endParaRPr>
                    </a:p>
                  </a:txBody>
                  <a:tcPr marL="0" marR="0" marT="0" marB="0" anchor="ctr"/>
                </a:tc>
                <a:tc>
                  <a:txBody>
                    <a:bodyPr/>
                    <a:lstStyle/>
                    <a:p>
                      <a:pPr algn="l" fontAlgn="ctr"/>
                      <a:r>
                        <a:rPr lang="en-US" sz="500" u="none" strike="noStrike">
                          <a:effectLst/>
                        </a:rPr>
                        <a:t>For Reference Only.</a:t>
                      </a:r>
                      <a:endParaRPr lang="en-US" sz="500" b="0" i="0" u="none" strike="noStrike">
                        <a:effectLst/>
                        <a:latin typeface="Arial"/>
                      </a:endParaRPr>
                    </a:p>
                  </a:txBody>
                  <a:tcPr marL="0" marR="0" marT="0" marB="0" anchor="ctr"/>
                </a:tc>
                <a:tc>
                  <a:txBody>
                    <a:bodyPr/>
                    <a:lstStyle/>
                    <a:p>
                      <a:pPr algn="l" fontAlgn="b"/>
                      <a:endParaRPr lang="en-US" sz="500" b="0" i="0" u="none" strike="noStrike">
                        <a:effectLst/>
                        <a:latin typeface="Arial"/>
                      </a:endParaRPr>
                    </a:p>
                  </a:txBody>
                  <a:tcPr marL="0" marR="0" marT="0" marB="0" anchor="b"/>
                </a:tc>
                <a:tc>
                  <a:txBody>
                    <a:bodyPr/>
                    <a:lstStyle/>
                    <a:p>
                      <a:pPr algn="l" fontAlgn="b"/>
                      <a:endParaRPr lang="en-US" sz="500" b="0" i="0" u="none" strike="noStrike">
                        <a:effectLst/>
                        <a:latin typeface="Arial"/>
                      </a:endParaRPr>
                    </a:p>
                  </a:txBody>
                  <a:tcPr marL="0" marR="0" marT="0" marB="0" anchor="b"/>
                </a:tc>
              </a:tr>
              <a:tr h="78013">
                <a:tc>
                  <a:txBody>
                    <a:bodyPr/>
                    <a:lstStyle/>
                    <a:p>
                      <a:pPr algn="ctr" fontAlgn="ctr"/>
                      <a:r>
                        <a:rPr lang="en-US" sz="500" u="none" strike="noStrike">
                          <a:effectLst/>
                        </a:rPr>
                        <a:t>6</a:t>
                      </a:r>
                      <a:endParaRPr lang="en-US" sz="500" b="0" i="0" u="none" strike="noStrike">
                        <a:effectLst/>
                        <a:latin typeface="Arial"/>
                      </a:endParaRPr>
                    </a:p>
                  </a:txBody>
                  <a:tcPr marL="0" marR="0" marT="0" marB="0" anchor="ctr"/>
                </a:tc>
                <a:tc>
                  <a:txBody>
                    <a:bodyPr/>
                    <a:lstStyle/>
                    <a:p>
                      <a:pPr algn="l" fontAlgn="ctr"/>
                      <a:r>
                        <a:rPr lang="en-US" sz="500" u="none" strike="noStrike">
                          <a:effectLst/>
                        </a:rPr>
                        <a:t>Size Code</a:t>
                      </a:r>
                      <a:endParaRPr lang="en-US" sz="500" b="1" i="0" u="none" strike="noStrike">
                        <a:effectLst/>
                        <a:latin typeface="Arial"/>
                      </a:endParaRPr>
                    </a:p>
                  </a:txBody>
                  <a:tcPr marL="0" marR="0" marT="0" marB="0" anchor="ctr"/>
                </a:tc>
                <a:tc>
                  <a:txBody>
                    <a:bodyPr/>
                    <a:lstStyle/>
                    <a:p>
                      <a:pPr algn="l" fontAlgn="ctr"/>
                      <a:r>
                        <a:rPr lang="en-US" sz="500" u="none" strike="noStrike">
                          <a:effectLst/>
                        </a:rPr>
                        <a:t>Size Code for the GTIN from the PDD.</a:t>
                      </a:r>
                      <a:endParaRPr lang="en-US" sz="500" b="0" i="0" u="none" strike="noStrike">
                        <a:effectLst/>
                        <a:latin typeface="Arial"/>
                      </a:endParaRPr>
                    </a:p>
                  </a:txBody>
                  <a:tcPr marL="0" marR="0" marT="0" marB="0" anchor="ctr"/>
                </a:tc>
                <a:tc>
                  <a:txBody>
                    <a:bodyPr/>
                    <a:lstStyle/>
                    <a:p>
                      <a:pPr algn="ctr" fontAlgn="ctr"/>
                      <a:r>
                        <a:rPr lang="en-US" sz="500" u="none" strike="noStrike">
                          <a:effectLst/>
                        </a:rPr>
                        <a:t>SM</a:t>
                      </a:r>
                      <a:endParaRPr lang="en-US" sz="500" b="0" i="0" u="none" strike="noStrike">
                        <a:effectLst/>
                        <a:latin typeface="Arial"/>
                      </a:endParaRPr>
                    </a:p>
                  </a:txBody>
                  <a:tcPr marL="0" marR="0" marT="0" marB="0" anchor="ctr"/>
                </a:tc>
                <a:tc>
                  <a:txBody>
                    <a:bodyPr/>
                    <a:lstStyle/>
                    <a:p>
                      <a:pPr algn="ctr" fontAlgn="ctr"/>
                      <a:r>
                        <a:rPr lang="en-US" sz="500" u="none" strike="noStrike">
                          <a:effectLst/>
                        </a:rPr>
                        <a:t>O</a:t>
                      </a:r>
                      <a:endParaRPr lang="en-US" sz="500" b="0" i="0" u="none" strike="noStrike">
                        <a:effectLst/>
                        <a:latin typeface="Arial"/>
                      </a:endParaRPr>
                    </a:p>
                  </a:txBody>
                  <a:tcPr marL="0" marR="0" marT="0" marB="0" anchor="ctr"/>
                </a:tc>
                <a:tc>
                  <a:txBody>
                    <a:bodyPr/>
                    <a:lstStyle/>
                    <a:p>
                      <a:pPr algn="ctr" fontAlgn="ctr"/>
                      <a:r>
                        <a:rPr lang="en-US" sz="500" u="none" strike="noStrike">
                          <a:effectLst/>
                        </a:rPr>
                        <a:t>AN</a:t>
                      </a:r>
                      <a:endParaRPr lang="en-US" sz="500" b="0" i="0" u="none" strike="noStrike">
                        <a:effectLst/>
                        <a:latin typeface="Arial"/>
                      </a:endParaRPr>
                    </a:p>
                  </a:txBody>
                  <a:tcPr marL="0" marR="0" marT="0" marB="0" anchor="ctr"/>
                </a:tc>
                <a:tc>
                  <a:txBody>
                    <a:bodyPr/>
                    <a:lstStyle/>
                    <a:p>
                      <a:pPr algn="ctr" fontAlgn="ctr"/>
                      <a:r>
                        <a:rPr lang="en-US" sz="500" u="none" strike="noStrike">
                          <a:effectLst/>
                        </a:rPr>
                        <a:t>1/7</a:t>
                      </a:r>
                      <a:endParaRPr lang="en-US" sz="500" b="0" i="0" u="none" strike="noStrike">
                        <a:effectLst/>
                        <a:latin typeface="Arial"/>
                      </a:endParaRPr>
                    </a:p>
                  </a:txBody>
                  <a:tcPr marL="0" marR="0" marT="0" marB="0" anchor="ctr"/>
                </a:tc>
                <a:tc>
                  <a:txBody>
                    <a:bodyPr/>
                    <a:lstStyle/>
                    <a:p>
                      <a:pPr algn="l" fontAlgn="ctr"/>
                      <a:r>
                        <a:rPr lang="en-US" sz="500" u="none" strike="noStrike">
                          <a:effectLst/>
                        </a:rPr>
                        <a:t>For Reference Only.</a:t>
                      </a:r>
                      <a:endParaRPr lang="en-US" sz="500" b="0" i="0" u="none" strike="noStrike">
                        <a:effectLst/>
                        <a:latin typeface="Arial"/>
                      </a:endParaRPr>
                    </a:p>
                  </a:txBody>
                  <a:tcPr marL="0" marR="0" marT="0" marB="0" anchor="ctr"/>
                </a:tc>
                <a:tc>
                  <a:txBody>
                    <a:bodyPr/>
                    <a:lstStyle/>
                    <a:p>
                      <a:pPr algn="l" fontAlgn="b"/>
                      <a:endParaRPr lang="en-US" sz="500" b="0" i="0" u="none" strike="noStrike">
                        <a:effectLst/>
                        <a:latin typeface="Arial"/>
                      </a:endParaRPr>
                    </a:p>
                  </a:txBody>
                  <a:tcPr marL="0" marR="0" marT="0" marB="0" anchor="b"/>
                </a:tc>
                <a:tc>
                  <a:txBody>
                    <a:bodyPr/>
                    <a:lstStyle/>
                    <a:p>
                      <a:pPr algn="l" fontAlgn="b"/>
                      <a:endParaRPr lang="en-US" sz="500" b="0" i="0" u="none" strike="noStrike">
                        <a:effectLst/>
                        <a:latin typeface="Arial"/>
                      </a:endParaRPr>
                    </a:p>
                  </a:txBody>
                  <a:tcPr marL="0" marR="0" marT="0" marB="0" anchor="b"/>
                </a:tc>
              </a:tr>
              <a:tr h="78013">
                <a:tc>
                  <a:txBody>
                    <a:bodyPr/>
                    <a:lstStyle/>
                    <a:p>
                      <a:pPr algn="ctr" fontAlgn="ctr"/>
                      <a:r>
                        <a:rPr lang="en-US" sz="500" u="none" strike="noStrike">
                          <a:effectLst/>
                        </a:rPr>
                        <a:t>7</a:t>
                      </a:r>
                      <a:endParaRPr lang="en-US" sz="500" b="0" i="0" u="none" strike="noStrike">
                        <a:effectLst/>
                        <a:latin typeface="Arial"/>
                      </a:endParaRPr>
                    </a:p>
                  </a:txBody>
                  <a:tcPr marL="0" marR="0" marT="0" marB="0" anchor="ctr"/>
                </a:tc>
                <a:tc>
                  <a:txBody>
                    <a:bodyPr/>
                    <a:lstStyle/>
                    <a:p>
                      <a:pPr algn="l" fontAlgn="ctr"/>
                      <a:r>
                        <a:rPr lang="en-US" sz="500" u="none" strike="noStrike">
                          <a:effectLst/>
                        </a:rPr>
                        <a:t>Quantity Ordered</a:t>
                      </a:r>
                      <a:endParaRPr lang="en-US" sz="500" b="1" i="0" u="none" strike="noStrike">
                        <a:effectLst/>
                        <a:latin typeface="Arial"/>
                      </a:endParaRPr>
                    </a:p>
                  </a:txBody>
                  <a:tcPr marL="0" marR="0" marT="0" marB="0" anchor="ctr"/>
                </a:tc>
                <a:tc>
                  <a:txBody>
                    <a:bodyPr/>
                    <a:lstStyle/>
                    <a:p>
                      <a:pPr algn="l" fontAlgn="ctr"/>
                      <a:r>
                        <a:rPr lang="en-US" sz="500" u="none" strike="noStrike" dirty="0">
                          <a:effectLst/>
                        </a:rPr>
                        <a:t>Quantity Ordered in </a:t>
                      </a:r>
                      <a:r>
                        <a:rPr lang="en-US" sz="500" u="none" strike="noStrike" dirty="0" err="1">
                          <a:effectLst/>
                        </a:rPr>
                        <a:t>Eaches</a:t>
                      </a:r>
                      <a:r>
                        <a:rPr lang="en-US" sz="500" u="none" strike="noStrike" dirty="0">
                          <a:effectLst/>
                        </a:rPr>
                        <a:t>.</a:t>
                      </a:r>
                      <a:endParaRPr lang="en-US" sz="500" b="0" i="0" u="none" strike="noStrike" dirty="0">
                        <a:effectLst/>
                        <a:latin typeface="Arial"/>
                      </a:endParaRPr>
                    </a:p>
                  </a:txBody>
                  <a:tcPr marL="0" marR="0" marT="0" marB="0" anchor="ctr"/>
                </a:tc>
                <a:tc>
                  <a:txBody>
                    <a:bodyPr/>
                    <a:lstStyle/>
                    <a:p>
                      <a:pPr algn="ctr" fontAlgn="ctr"/>
                      <a:r>
                        <a:rPr lang="en-US" sz="500" u="none" strike="noStrike">
                          <a:effectLst/>
                        </a:rPr>
                        <a:t>72</a:t>
                      </a:r>
                      <a:endParaRPr lang="en-US" sz="500" b="0" i="0" u="none" strike="noStrike">
                        <a:effectLst/>
                        <a:latin typeface="Arial"/>
                      </a:endParaRPr>
                    </a:p>
                  </a:txBody>
                  <a:tcPr marL="0" marR="0" marT="0" marB="0" anchor="ctr"/>
                </a:tc>
                <a:tc>
                  <a:txBody>
                    <a:bodyPr/>
                    <a:lstStyle/>
                    <a:p>
                      <a:pPr algn="ctr" fontAlgn="ctr"/>
                      <a:r>
                        <a:rPr lang="en-US" sz="500" u="none" strike="noStrike">
                          <a:effectLst/>
                        </a:rPr>
                        <a:t>R</a:t>
                      </a:r>
                      <a:endParaRPr lang="en-US" sz="500" b="0" i="0" u="none" strike="noStrike">
                        <a:effectLst/>
                        <a:latin typeface="Arial"/>
                      </a:endParaRPr>
                    </a:p>
                  </a:txBody>
                  <a:tcPr marL="0" marR="0" marT="0" marB="0" anchor="ctr"/>
                </a:tc>
                <a:tc>
                  <a:txBody>
                    <a:bodyPr/>
                    <a:lstStyle/>
                    <a:p>
                      <a:pPr algn="ctr" fontAlgn="ctr"/>
                      <a:r>
                        <a:rPr lang="en-US" sz="500" u="none" strike="noStrike">
                          <a:effectLst/>
                        </a:rPr>
                        <a:t>N</a:t>
                      </a:r>
                      <a:endParaRPr lang="en-US" sz="500" b="0" i="0" u="none" strike="noStrike">
                        <a:effectLst/>
                        <a:latin typeface="Arial"/>
                      </a:endParaRPr>
                    </a:p>
                  </a:txBody>
                  <a:tcPr marL="0" marR="0" marT="0" marB="0" anchor="ctr"/>
                </a:tc>
                <a:tc>
                  <a:txBody>
                    <a:bodyPr/>
                    <a:lstStyle/>
                    <a:p>
                      <a:pPr algn="ctr" fontAlgn="ctr"/>
                      <a:r>
                        <a:rPr lang="en-US" sz="500" u="none" strike="noStrike">
                          <a:effectLst/>
                        </a:rPr>
                        <a:t>1/10</a:t>
                      </a:r>
                      <a:endParaRPr lang="en-US" sz="500" b="0" i="0" u="none" strike="noStrike">
                        <a:effectLst/>
                        <a:latin typeface="Arial"/>
                      </a:endParaRPr>
                    </a:p>
                  </a:txBody>
                  <a:tcPr marL="0" marR="0" marT="0" marB="0" anchor="ctr"/>
                </a:tc>
                <a:tc>
                  <a:txBody>
                    <a:bodyPr/>
                    <a:lstStyle/>
                    <a:p>
                      <a:pPr algn="l" fontAlgn="ctr"/>
                      <a:r>
                        <a:rPr lang="en-US" sz="500" u="none" strike="noStrike">
                          <a:effectLst/>
                        </a:rPr>
                        <a:t> </a:t>
                      </a:r>
                      <a:endParaRPr lang="en-US" sz="500" b="0" i="0" u="none" strike="noStrike">
                        <a:effectLst/>
                        <a:latin typeface="Arial"/>
                      </a:endParaRPr>
                    </a:p>
                  </a:txBody>
                  <a:tcPr marL="0" marR="0" marT="0" marB="0" anchor="ctr"/>
                </a:tc>
                <a:tc>
                  <a:txBody>
                    <a:bodyPr/>
                    <a:lstStyle/>
                    <a:p>
                      <a:pPr algn="l" fontAlgn="b"/>
                      <a:endParaRPr lang="en-US" sz="500" b="0" i="0" u="none" strike="noStrike">
                        <a:effectLst/>
                        <a:latin typeface="Arial"/>
                      </a:endParaRPr>
                    </a:p>
                  </a:txBody>
                  <a:tcPr marL="0" marR="0" marT="0" marB="0" anchor="b"/>
                </a:tc>
                <a:tc>
                  <a:txBody>
                    <a:bodyPr/>
                    <a:lstStyle/>
                    <a:p>
                      <a:pPr algn="l" fontAlgn="b"/>
                      <a:endParaRPr lang="en-US" sz="500" b="0" i="0" u="none" strike="noStrike">
                        <a:effectLst/>
                        <a:latin typeface="Arial"/>
                      </a:endParaRPr>
                    </a:p>
                  </a:txBody>
                  <a:tcPr marL="0" marR="0" marT="0" marB="0" anchor="b"/>
                </a:tc>
              </a:tr>
              <a:tr h="78013">
                <a:tc>
                  <a:txBody>
                    <a:bodyPr/>
                    <a:lstStyle/>
                    <a:p>
                      <a:pPr algn="ctr" fontAlgn="ctr"/>
                      <a:r>
                        <a:rPr lang="en-US" sz="500" u="none" strike="noStrike">
                          <a:effectLst/>
                        </a:rPr>
                        <a:t>8</a:t>
                      </a:r>
                      <a:endParaRPr lang="en-US" sz="500" b="0" i="0" u="none" strike="noStrike">
                        <a:effectLst/>
                        <a:latin typeface="Arial"/>
                      </a:endParaRPr>
                    </a:p>
                  </a:txBody>
                  <a:tcPr marL="0" marR="0" marT="0" marB="0" anchor="ctr"/>
                </a:tc>
                <a:tc>
                  <a:txBody>
                    <a:bodyPr/>
                    <a:lstStyle/>
                    <a:p>
                      <a:pPr algn="l" fontAlgn="ctr"/>
                      <a:r>
                        <a:rPr lang="en-US" sz="500" u="none" strike="noStrike" dirty="0">
                          <a:effectLst/>
                        </a:rPr>
                        <a:t>Unit or Basis for Measurement Code</a:t>
                      </a:r>
                      <a:endParaRPr lang="en-US" sz="500" b="1" i="0" u="none" strike="noStrike" dirty="0">
                        <a:effectLst/>
                        <a:latin typeface="Arial"/>
                      </a:endParaRPr>
                    </a:p>
                  </a:txBody>
                  <a:tcPr marL="0" marR="0" marT="0" marB="0" anchor="ctr"/>
                </a:tc>
                <a:tc>
                  <a:txBody>
                    <a:bodyPr/>
                    <a:lstStyle/>
                    <a:p>
                      <a:pPr algn="l" fontAlgn="ctr"/>
                      <a:r>
                        <a:rPr lang="en-US" sz="500" u="none" strike="noStrike" dirty="0">
                          <a:effectLst/>
                        </a:rPr>
                        <a:t>Code specifying the units in which the quantity ordered value is expressed.  </a:t>
                      </a:r>
                      <a:endParaRPr lang="en-US" sz="500" b="0" i="0" u="none" strike="noStrike" dirty="0">
                        <a:effectLst/>
                        <a:latin typeface="Arial"/>
                      </a:endParaRPr>
                    </a:p>
                  </a:txBody>
                  <a:tcPr marL="0" marR="0" marT="0" marB="0" anchor="ctr"/>
                </a:tc>
                <a:tc>
                  <a:txBody>
                    <a:bodyPr/>
                    <a:lstStyle/>
                    <a:p>
                      <a:pPr algn="ctr" fontAlgn="ctr"/>
                      <a:r>
                        <a:rPr lang="en-US" sz="500" u="none" strike="noStrike">
                          <a:effectLst/>
                        </a:rPr>
                        <a:t>EA</a:t>
                      </a:r>
                      <a:endParaRPr lang="en-US" sz="500" b="0" i="0" u="none" strike="noStrike">
                        <a:effectLst/>
                        <a:latin typeface="Arial"/>
                      </a:endParaRPr>
                    </a:p>
                  </a:txBody>
                  <a:tcPr marL="0" marR="0" marT="0" marB="0" anchor="ctr"/>
                </a:tc>
                <a:tc>
                  <a:txBody>
                    <a:bodyPr/>
                    <a:lstStyle/>
                    <a:p>
                      <a:pPr algn="ctr" fontAlgn="ctr"/>
                      <a:r>
                        <a:rPr lang="en-US" sz="500" u="none" strike="noStrike">
                          <a:effectLst/>
                        </a:rPr>
                        <a:t>R</a:t>
                      </a:r>
                      <a:endParaRPr lang="en-US" sz="500" b="0" i="0" u="none" strike="noStrike">
                        <a:effectLst/>
                        <a:latin typeface="Arial"/>
                      </a:endParaRPr>
                    </a:p>
                  </a:txBody>
                  <a:tcPr marL="0" marR="0" marT="0" marB="0" anchor="ctr"/>
                </a:tc>
                <a:tc>
                  <a:txBody>
                    <a:bodyPr/>
                    <a:lstStyle/>
                    <a:p>
                      <a:pPr algn="ctr" fontAlgn="ctr"/>
                      <a:r>
                        <a:rPr lang="en-US" sz="500" u="none" strike="noStrike">
                          <a:effectLst/>
                        </a:rPr>
                        <a:t>ID</a:t>
                      </a:r>
                      <a:endParaRPr lang="en-US" sz="500" b="0" i="0" u="none" strike="noStrike">
                        <a:effectLst/>
                        <a:latin typeface="Arial"/>
                      </a:endParaRPr>
                    </a:p>
                  </a:txBody>
                  <a:tcPr marL="0" marR="0" marT="0" marB="0" anchor="ctr"/>
                </a:tc>
                <a:tc>
                  <a:txBody>
                    <a:bodyPr/>
                    <a:lstStyle/>
                    <a:p>
                      <a:pPr algn="ctr" fontAlgn="ctr"/>
                      <a:r>
                        <a:rPr lang="en-US" sz="500" u="none" strike="noStrike">
                          <a:effectLst/>
                        </a:rPr>
                        <a:t>2/2</a:t>
                      </a:r>
                      <a:endParaRPr lang="en-US" sz="500" b="0" i="0" u="none" strike="noStrike">
                        <a:effectLst/>
                        <a:latin typeface="Arial"/>
                      </a:endParaRPr>
                    </a:p>
                  </a:txBody>
                  <a:tcPr marL="0" marR="0" marT="0" marB="0" anchor="ctr"/>
                </a:tc>
                <a:tc>
                  <a:txBody>
                    <a:bodyPr/>
                    <a:lstStyle/>
                    <a:p>
                      <a:pPr algn="l" fontAlgn="ctr"/>
                      <a:r>
                        <a:rPr lang="en-US" sz="500" u="none" strike="noStrike" dirty="0">
                          <a:effectLst/>
                        </a:rPr>
                        <a:t>The unit of measure must be in "EA" for </a:t>
                      </a:r>
                      <a:r>
                        <a:rPr lang="en-US" sz="500" u="none" strike="noStrike" dirty="0" err="1">
                          <a:effectLst/>
                        </a:rPr>
                        <a:t>EACHes</a:t>
                      </a:r>
                      <a:r>
                        <a:rPr lang="en-US" sz="500" u="none" strike="noStrike" dirty="0">
                          <a:effectLst/>
                        </a:rPr>
                        <a:t>.  </a:t>
                      </a:r>
                      <a:endParaRPr lang="en-US" sz="500" b="0" i="0" u="none" strike="noStrike" dirty="0">
                        <a:effectLst/>
                        <a:latin typeface="Arial"/>
                      </a:endParaRPr>
                    </a:p>
                  </a:txBody>
                  <a:tcPr marL="0" marR="0" marT="0" marB="0" anchor="ctr"/>
                </a:tc>
                <a:tc>
                  <a:txBody>
                    <a:bodyPr/>
                    <a:lstStyle/>
                    <a:p>
                      <a:pPr algn="l" fontAlgn="b"/>
                      <a:endParaRPr lang="en-US" sz="500" b="0" i="0" u="none" strike="noStrike">
                        <a:effectLst/>
                        <a:latin typeface="Arial"/>
                      </a:endParaRPr>
                    </a:p>
                  </a:txBody>
                  <a:tcPr marL="0" marR="0" marT="0" marB="0" anchor="b"/>
                </a:tc>
                <a:tc>
                  <a:txBody>
                    <a:bodyPr/>
                    <a:lstStyle/>
                    <a:p>
                      <a:pPr algn="l" fontAlgn="b"/>
                      <a:endParaRPr lang="en-US" sz="500" b="0" i="0" u="none" strike="noStrike">
                        <a:effectLst/>
                        <a:latin typeface="Arial"/>
                      </a:endParaRPr>
                    </a:p>
                  </a:txBody>
                  <a:tcPr marL="0" marR="0" marT="0" marB="0" anchor="b"/>
                </a:tc>
              </a:tr>
              <a:tr h="1170194">
                <a:tc>
                  <a:txBody>
                    <a:bodyPr/>
                    <a:lstStyle/>
                    <a:p>
                      <a:pPr algn="ctr" fontAlgn="ctr"/>
                      <a:r>
                        <a:rPr lang="en-US" sz="500" u="none" strike="noStrike">
                          <a:effectLst/>
                        </a:rPr>
                        <a:t>9</a:t>
                      </a:r>
                      <a:endParaRPr lang="en-US" sz="500" b="1" i="0" u="none" strike="noStrike">
                        <a:effectLst/>
                        <a:latin typeface="Arial"/>
                      </a:endParaRPr>
                    </a:p>
                  </a:txBody>
                  <a:tcPr marL="0" marR="0" marT="0" marB="0" anchor="ctr"/>
                </a:tc>
                <a:tc>
                  <a:txBody>
                    <a:bodyPr/>
                    <a:lstStyle/>
                    <a:p>
                      <a:pPr algn="l" fontAlgn="ctr"/>
                      <a:r>
                        <a:rPr lang="en-US" sz="500" u="none" strike="noStrike" dirty="0">
                          <a:effectLst/>
                        </a:rPr>
                        <a:t>Purchase Unit Price</a:t>
                      </a:r>
                      <a:endParaRPr lang="en-US" sz="500" b="1" i="0" u="none" strike="noStrike" dirty="0">
                        <a:effectLst/>
                        <a:latin typeface="Arial"/>
                      </a:endParaRPr>
                    </a:p>
                  </a:txBody>
                  <a:tcPr marL="0" marR="0" marT="0" marB="0" anchor="ctr"/>
                </a:tc>
                <a:tc>
                  <a:txBody>
                    <a:bodyPr/>
                    <a:lstStyle/>
                    <a:p>
                      <a:pPr algn="l" fontAlgn="ctr"/>
                      <a:r>
                        <a:rPr lang="en-US" sz="500" b="1" u="none" strike="noStrike" dirty="0">
                          <a:solidFill>
                            <a:srgbClr val="33CC33"/>
                          </a:solidFill>
                          <a:effectLst/>
                        </a:rPr>
                        <a:t>Enter the Purchase Unit Price or Selling Unit Price.  </a:t>
                      </a:r>
                      <a:endParaRPr lang="en-US" sz="500" b="1" i="0" u="none" strike="noStrike" dirty="0">
                        <a:solidFill>
                          <a:srgbClr val="33CC33"/>
                        </a:solidFill>
                        <a:effectLst/>
                        <a:latin typeface="Arial"/>
                      </a:endParaRPr>
                    </a:p>
                  </a:txBody>
                  <a:tcPr marL="0" marR="0" marT="0" marB="0" anchor="ctr"/>
                </a:tc>
                <a:tc>
                  <a:txBody>
                    <a:bodyPr/>
                    <a:lstStyle/>
                    <a:p>
                      <a:pPr algn="ctr" fontAlgn="ctr"/>
                      <a:r>
                        <a:rPr lang="en-US" sz="500" u="none" strike="noStrike">
                          <a:effectLst/>
                        </a:rPr>
                        <a:t>5.7930</a:t>
                      </a:r>
                      <a:endParaRPr lang="en-US" sz="500" b="0" i="0" u="none" strike="noStrike">
                        <a:effectLst/>
                        <a:latin typeface="Arial"/>
                      </a:endParaRPr>
                    </a:p>
                  </a:txBody>
                  <a:tcPr marL="0" marR="0" marT="0" marB="0" anchor="ctr"/>
                </a:tc>
                <a:tc>
                  <a:txBody>
                    <a:bodyPr/>
                    <a:lstStyle/>
                    <a:p>
                      <a:pPr algn="ctr" fontAlgn="ctr"/>
                      <a:r>
                        <a:rPr lang="en-US" sz="500" u="none" strike="noStrike">
                          <a:effectLst/>
                        </a:rPr>
                        <a:t>O</a:t>
                      </a:r>
                      <a:endParaRPr lang="en-US" sz="500" b="0" i="0" u="none" strike="noStrike">
                        <a:effectLst/>
                        <a:latin typeface="Arial"/>
                      </a:endParaRPr>
                    </a:p>
                  </a:txBody>
                  <a:tcPr marL="0" marR="0" marT="0" marB="0" anchor="ctr"/>
                </a:tc>
                <a:tc>
                  <a:txBody>
                    <a:bodyPr/>
                    <a:lstStyle/>
                    <a:p>
                      <a:pPr algn="ctr" fontAlgn="ctr"/>
                      <a:r>
                        <a:rPr lang="en-US" sz="500" u="none" strike="noStrike">
                          <a:effectLst/>
                        </a:rPr>
                        <a:t>R</a:t>
                      </a:r>
                      <a:endParaRPr lang="en-US" sz="500" b="0" i="0" u="none" strike="noStrike">
                        <a:effectLst/>
                        <a:latin typeface="Arial"/>
                      </a:endParaRPr>
                    </a:p>
                  </a:txBody>
                  <a:tcPr marL="0" marR="0" marT="0" marB="0" anchor="ctr"/>
                </a:tc>
                <a:tc>
                  <a:txBody>
                    <a:bodyPr/>
                    <a:lstStyle/>
                    <a:p>
                      <a:pPr algn="ctr" fontAlgn="ctr"/>
                      <a:r>
                        <a:rPr lang="en-US" sz="500" u="none" strike="noStrike">
                          <a:effectLst/>
                        </a:rPr>
                        <a:t>6/10</a:t>
                      </a:r>
                      <a:endParaRPr lang="en-US" sz="500" b="0" i="0" u="none" strike="noStrike">
                        <a:effectLst/>
                        <a:latin typeface="Arial"/>
                      </a:endParaRPr>
                    </a:p>
                  </a:txBody>
                  <a:tcPr marL="0" marR="0" marT="0" marB="0" anchor="ctr"/>
                </a:tc>
                <a:tc>
                  <a:txBody>
                    <a:bodyPr/>
                    <a:lstStyle/>
                    <a:p>
                      <a:pPr algn="l" fontAlgn="ctr"/>
                      <a:r>
                        <a:rPr lang="en-US" sz="500" b="1" u="none" strike="noStrike" dirty="0">
                          <a:solidFill>
                            <a:srgbClr val="33CC33"/>
                          </a:solidFill>
                          <a:effectLst/>
                        </a:rPr>
                        <a:t>For non-drop ship orders: The Purchase Unit Price is stated after discounts and before payment terms discounts.  This is the price the Distributor expects to pay for this item.  The Purchase Unit Price should be stated to four decimal places.  Leave this field blank if you do not know the Purchase Unit Price. The Trading Partner Agreement should spell out the rules for the Purchase Unit Price field. </a:t>
                      </a:r>
                      <a:br>
                        <a:rPr lang="en-US" sz="500" b="1" u="none" strike="noStrike" dirty="0">
                          <a:solidFill>
                            <a:srgbClr val="33CC33"/>
                          </a:solidFill>
                          <a:effectLst/>
                        </a:rPr>
                      </a:br>
                      <a:r>
                        <a:rPr lang="en-US" sz="500" b="1" u="none" strike="noStrike" dirty="0">
                          <a:solidFill>
                            <a:srgbClr val="33CC33"/>
                          </a:solidFill>
                          <a:effectLst/>
                        </a:rPr>
                        <a:t>For drop ship orders: The Selling Unit Price is stated after discounts and before payment terms discounts.  This is the price the purchaser pays to the wholesaler for this line item. The Selling Unit Price should be stated to two decimal places.  Leave this field blank if you do not want it printed on the packing slip / invoice.   Note: For 3rd Party Direct Shipments - the price entered in this field is the invoice price.  It is the price that will be charged to the purchaser.</a:t>
                      </a:r>
                      <a:endParaRPr lang="en-US" sz="500" b="1" i="0" u="none" strike="noStrike" dirty="0">
                        <a:solidFill>
                          <a:srgbClr val="33CC33"/>
                        </a:solidFill>
                        <a:effectLst/>
                        <a:latin typeface="Arial"/>
                      </a:endParaRPr>
                    </a:p>
                  </a:txBody>
                  <a:tcPr marL="0" marR="0" marT="0" marB="0" anchor="ctr"/>
                </a:tc>
                <a:tc>
                  <a:txBody>
                    <a:bodyPr/>
                    <a:lstStyle/>
                    <a:p>
                      <a:pPr algn="l" fontAlgn="b"/>
                      <a:endParaRPr lang="en-US" sz="500" b="1" i="0" u="none" strike="noStrike">
                        <a:solidFill>
                          <a:srgbClr val="7030A0"/>
                        </a:solidFill>
                        <a:effectLst/>
                        <a:latin typeface="Arial"/>
                      </a:endParaRPr>
                    </a:p>
                  </a:txBody>
                  <a:tcPr marL="0" marR="0" marT="0" marB="0" anchor="b"/>
                </a:tc>
                <a:tc>
                  <a:txBody>
                    <a:bodyPr/>
                    <a:lstStyle/>
                    <a:p>
                      <a:pPr algn="l" fontAlgn="b"/>
                      <a:endParaRPr lang="en-US" sz="500" b="1" i="0" u="none" strike="noStrike">
                        <a:solidFill>
                          <a:srgbClr val="7030A0"/>
                        </a:solidFill>
                        <a:effectLst/>
                        <a:latin typeface="Arial"/>
                      </a:endParaRPr>
                    </a:p>
                  </a:txBody>
                  <a:tcPr marL="0" marR="0" marT="0" marB="0" anchor="b"/>
                </a:tc>
              </a:tr>
              <a:tr h="78013">
                <a:tc>
                  <a:txBody>
                    <a:bodyPr/>
                    <a:lstStyle/>
                    <a:p>
                      <a:pPr algn="ctr" fontAlgn="ctr"/>
                      <a:r>
                        <a:rPr lang="en-US" sz="500" u="none" strike="noStrike">
                          <a:effectLst/>
                        </a:rPr>
                        <a:t>10</a:t>
                      </a:r>
                      <a:endParaRPr lang="en-US" sz="500" b="0" i="0" u="none" strike="noStrike">
                        <a:effectLst/>
                        <a:latin typeface="Arial"/>
                      </a:endParaRPr>
                    </a:p>
                  </a:txBody>
                  <a:tcPr marL="0" marR="0" marT="0" marB="0" anchor="ctr"/>
                </a:tc>
                <a:tc>
                  <a:txBody>
                    <a:bodyPr/>
                    <a:lstStyle/>
                    <a:p>
                      <a:pPr algn="l" fontAlgn="ctr"/>
                      <a:r>
                        <a:rPr lang="en-US" sz="500" u="none" strike="noStrike" dirty="0">
                          <a:effectLst/>
                        </a:rPr>
                        <a:t>Total monetary amount of line item</a:t>
                      </a:r>
                      <a:endParaRPr lang="en-US" sz="500" b="1" i="0" u="none" strike="noStrike" dirty="0">
                        <a:effectLst/>
                        <a:latin typeface="Arial"/>
                      </a:endParaRPr>
                    </a:p>
                  </a:txBody>
                  <a:tcPr marL="0" marR="0" marT="0" marB="0" anchor="ctr"/>
                </a:tc>
                <a:tc>
                  <a:txBody>
                    <a:bodyPr/>
                    <a:lstStyle/>
                    <a:p>
                      <a:pPr algn="l" fontAlgn="ctr"/>
                      <a:r>
                        <a:rPr lang="en-US" sz="500" u="none" strike="noStrike" dirty="0">
                          <a:effectLst/>
                        </a:rPr>
                        <a:t>Dollar amount of the units multiplied by the quantity of units on order. </a:t>
                      </a:r>
                      <a:endParaRPr lang="en-US" sz="500" b="0" i="0" u="none" strike="noStrike" dirty="0">
                        <a:effectLst/>
                        <a:latin typeface="Arial"/>
                      </a:endParaRPr>
                    </a:p>
                  </a:txBody>
                  <a:tcPr marL="0" marR="0" marT="0" marB="0" anchor="ctr"/>
                </a:tc>
                <a:tc>
                  <a:txBody>
                    <a:bodyPr/>
                    <a:lstStyle/>
                    <a:p>
                      <a:pPr algn="ctr" fontAlgn="ctr"/>
                      <a:r>
                        <a:rPr lang="en-US" sz="500" u="none" strike="noStrike">
                          <a:effectLst/>
                        </a:rPr>
                        <a:t>417.1000</a:t>
                      </a:r>
                      <a:endParaRPr lang="en-US" sz="500" b="0" i="0" u="none" strike="noStrike">
                        <a:effectLst/>
                        <a:latin typeface="Arial"/>
                      </a:endParaRPr>
                    </a:p>
                  </a:txBody>
                  <a:tcPr marL="0" marR="0" marT="0" marB="0" anchor="ctr"/>
                </a:tc>
                <a:tc>
                  <a:txBody>
                    <a:bodyPr/>
                    <a:lstStyle/>
                    <a:p>
                      <a:pPr algn="ctr" fontAlgn="ctr"/>
                      <a:r>
                        <a:rPr lang="en-US" sz="500" u="none" strike="noStrike">
                          <a:effectLst/>
                        </a:rPr>
                        <a:t>O</a:t>
                      </a:r>
                      <a:endParaRPr lang="en-US" sz="500" b="0" i="0" u="none" strike="noStrike">
                        <a:effectLst/>
                        <a:latin typeface="Arial"/>
                      </a:endParaRPr>
                    </a:p>
                  </a:txBody>
                  <a:tcPr marL="0" marR="0" marT="0" marB="0" anchor="ctr"/>
                </a:tc>
                <a:tc>
                  <a:txBody>
                    <a:bodyPr/>
                    <a:lstStyle/>
                    <a:p>
                      <a:pPr algn="ctr" fontAlgn="ctr"/>
                      <a:r>
                        <a:rPr lang="en-US" sz="500" u="none" strike="noStrike">
                          <a:effectLst/>
                        </a:rPr>
                        <a:t>R</a:t>
                      </a:r>
                      <a:endParaRPr lang="en-US" sz="500" b="0" i="0" u="none" strike="noStrike">
                        <a:effectLst/>
                        <a:latin typeface="Arial"/>
                      </a:endParaRPr>
                    </a:p>
                  </a:txBody>
                  <a:tcPr marL="0" marR="0" marT="0" marB="0" anchor="ctr"/>
                </a:tc>
                <a:tc>
                  <a:txBody>
                    <a:bodyPr/>
                    <a:lstStyle/>
                    <a:p>
                      <a:pPr algn="ctr" fontAlgn="ctr"/>
                      <a:r>
                        <a:rPr lang="en-US" sz="500" u="none" strike="noStrike">
                          <a:effectLst/>
                        </a:rPr>
                        <a:t>6/10</a:t>
                      </a:r>
                      <a:endParaRPr lang="en-US" sz="500" b="0" i="0" u="none" strike="noStrike">
                        <a:effectLst/>
                        <a:latin typeface="Arial"/>
                      </a:endParaRPr>
                    </a:p>
                  </a:txBody>
                  <a:tcPr marL="0" marR="0" marT="0" marB="0" anchor="ctr"/>
                </a:tc>
                <a:tc>
                  <a:txBody>
                    <a:bodyPr/>
                    <a:lstStyle/>
                    <a:p>
                      <a:pPr algn="l" fontAlgn="ctr"/>
                      <a:r>
                        <a:rPr lang="en-US" sz="500" u="none" strike="noStrike" dirty="0">
                          <a:effectLst/>
                        </a:rPr>
                        <a:t> Leave blank if the Purchase Unit Price Field is blank.  </a:t>
                      </a:r>
                      <a:endParaRPr lang="en-US" sz="500" b="0" i="0" u="none" strike="noStrike" dirty="0">
                        <a:effectLst/>
                        <a:latin typeface="Arial"/>
                      </a:endParaRPr>
                    </a:p>
                  </a:txBody>
                  <a:tcPr marL="0" marR="0" marT="0" marB="0" anchor="ctr"/>
                </a:tc>
                <a:tc>
                  <a:txBody>
                    <a:bodyPr/>
                    <a:lstStyle/>
                    <a:p>
                      <a:pPr algn="l" fontAlgn="b"/>
                      <a:endParaRPr lang="en-US" sz="500" b="0" i="0" u="none" strike="noStrike">
                        <a:effectLst/>
                        <a:latin typeface="Arial"/>
                      </a:endParaRPr>
                    </a:p>
                  </a:txBody>
                  <a:tcPr marL="0" marR="0" marT="0" marB="0" anchor="b"/>
                </a:tc>
                <a:tc>
                  <a:txBody>
                    <a:bodyPr/>
                    <a:lstStyle/>
                    <a:p>
                      <a:pPr algn="l" fontAlgn="b"/>
                      <a:endParaRPr lang="en-US" sz="500" b="0" i="0" u="none" strike="noStrike">
                        <a:effectLst/>
                        <a:latin typeface="Arial"/>
                      </a:endParaRPr>
                    </a:p>
                  </a:txBody>
                  <a:tcPr marL="0" marR="0" marT="0" marB="0" anchor="b"/>
                </a:tc>
              </a:tr>
              <a:tr h="78013">
                <a:tc>
                  <a:txBody>
                    <a:bodyPr/>
                    <a:lstStyle/>
                    <a:p>
                      <a:pPr algn="ctr" fontAlgn="ctr"/>
                      <a:r>
                        <a:rPr lang="en-US" sz="500" u="none" strike="noStrike">
                          <a:effectLst/>
                        </a:rPr>
                        <a:t>XXX</a:t>
                      </a:r>
                      <a:endParaRPr lang="en-US" sz="500" b="1" i="0" u="none" strike="noStrike">
                        <a:effectLst/>
                        <a:latin typeface="Arial"/>
                      </a:endParaRPr>
                    </a:p>
                  </a:txBody>
                  <a:tcPr marL="0" marR="0" marT="0" marB="0" anchor="ctr"/>
                </a:tc>
                <a:tc>
                  <a:txBody>
                    <a:bodyPr/>
                    <a:lstStyle/>
                    <a:p>
                      <a:pPr algn="l" fontAlgn="ctr"/>
                      <a:r>
                        <a:rPr lang="en-US" sz="500" u="none" strike="noStrike" dirty="0">
                          <a:effectLst/>
                        </a:rPr>
                        <a:t>Carriage return and line feed</a:t>
                      </a:r>
                      <a:endParaRPr lang="en-US" sz="500" b="1" i="0" u="none" strike="noStrike" dirty="0">
                        <a:effectLst/>
                        <a:latin typeface="Arial"/>
                      </a:endParaRPr>
                    </a:p>
                  </a:txBody>
                  <a:tcPr marL="0" marR="0" marT="0" marB="0" anchor="ctr"/>
                </a:tc>
                <a:tc>
                  <a:txBody>
                    <a:bodyPr/>
                    <a:lstStyle/>
                    <a:p>
                      <a:pPr algn="l" fontAlgn="ctr"/>
                      <a:r>
                        <a:rPr lang="en-US" sz="500" u="none" strike="noStrike" dirty="0">
                          <a:effectLst/>
                        </a:rPr>
                        <a:t>At end of each detail record</a:t>
                      </a:r>
                      <a:endParaRPr lang="en-US" sz="500" b="1" i="0" u="none" strike="noStrike" dirty="0">
                        <a:effectLst/>
                        <a:latin typeface="Arial"/>
                      </a:endParaRPr>
                    </a:p>
                  </a:txBody>
                  <a:tcPr marL="0" marR="0" marT="0" marB="0" anchor="ctr"/>
                </a:tc>
                <a:tc>
                  <a:txBody>
                    <a:bodyPr/>
                    <a:lstStyle/>
                    <a:p>
                      <a:pPr algn="ctr" fontAlgn="ctr"/>
                      <a:r>
                        <a:rPr lang="en-US" sz="500" u="none" strike="noStrike">
                          <a:effectLst/>
                        </a:rPr>
                        <a:t> </a:t>
                      </a:r>
                      <a:endParaRPr lang="en-US" sz="500" b="1" i="0" u="none" strike="noStrike">
                        <a:effectLst/>
                        <a:latin typeface="Arial"/>
                      </a:endParaRPr>
                    </a:p>
                  </a:txBody>
                  <a:tcPr marL="0" marR="0" marT="0" marB="0" anchor="ctr"/>
                </a:tc>
                <a:tc>
                  <a:txBody>
                    <a:bodyPr/>
                    <a:lstStyle/>
                    <a:p>
                      <a:pPr algn="ctr" fontAlgn="ctr"/>
                      <a:r>
                        <a:rPr lang="en-US" sz="500" u="none" strike="noStrike">
                          <a:effectLst/>
                        </a:rPr>
                        <a:t>R</a:t>
                      </a:r>
                      <a:endParaRPr lang="en-US" sz="500" b="1" i="0" u="none" strike="noStrike">
                        <a:effectLst/>
                        <a:latin typeface="Arial"/>
                      </a:endParaRPr>
                    </a:p>
                  </a:txBody>
                  <a:tcPr marL="0" marR="0" marT="0" marB="0" anchor="ctr"/>
                </a:tc>
                <a:tc>
                  <a:txBody>
                    <a:bodyPr/>
                    <a:lstStyle/>
                    <a:p>
                      <a:pPr algn="ctr" fontAlgn="ctr"/>
                      <a:r>
                        <a:rPr lang="en-US" sz="500" u="none" strike="noStrike">
                          <a:effectLst/>
                        </a:rPr>
                        <a:t> </a:t>
                      </a:r>
                      <a:endParaRPr lang="en-US" sz="500" b="1" i="0" u="none" strike="noStrike">
                        <a:effectLst/>
                        <a:latin typeface="Arial"/>
                      </a:endParaRPr>
                    </a:p>
                  </a:txBody>
                  <a:tcPr marL="0" marR="0" marT="0" marB="0" anchor="ctr"/>
                </a:tc>
                <a:tc>
                  <a:txBody>
                    <a:bodyPr/>
                    <a:lstStyle/>
                    <a:p>
                      <a:pPr algn="ctr" fontAlgn="ctr"/>
                      <a:r>
                        <a:rPr lang="en-US" sz="500" u="none" strike="noStrike">
                          <a:effectLst/>
                        </a:rPr>
                        <a:t> </a:t>
                      </a:r>
                      <a:endParaRPr lang="en-US" sz="500" b="1" i="0" u="none" strike="noStrike">
                        <a:effectLst/>
                        <a:latin typeface="Arial"/>
                      </a:endParaRPr>
                    </a:p>
                  </a:txBody>
                  <a:tcPr marL="0" marR="0" marT="0" marB="0" anchor="ctr"/>
                </a:tc>
                <a:tc>
                  <a:txBody>
                    <a:bodyPr/>
                    <a:lstStyle/>
                    <a:p>
                      <a:pPr algn="l" fontAlgn="ctr"/>
                      <a:r>
                        <a:rPr lang="en-US" sz="500" u="none" strike="noStrike">
                          <a:effectLst/>
                        </a:rPr>
                        <a:t> </a:t>
                      </a:r>
                      <a:endParaRPr lang="en-US" sz="500" b="1" i="0" u="none" strike="noStrike">
                        <a:effectLst/>
                        <a:latin typeface="Arial"/>
                      </a:endParaRPr>
                    </a:p>
                  </a:txBody>
                  <a:tcPr marL="0" marR="0" marT="0" marB="0" anchor="ctr"/>
                </a:tc>
                <a:tc>
                  <a:txBody>
                    <a:bodyPr/>
                    <a:lstStyle/>
                    <a:p>
                      <a:pPr algn="l" fontAlgn="b"/>
                      <a:endParaRPr lang="en-US" sz="500" b="0" i="0" u="none" strike="noStrike">
                        <a:effectLst/>
                        <a:latin typeface="Arial"/>
                      </a:endParaRPr>
                    </a:p>
                  </a:txBody>
                  <a:tcPr marL="0" marR="0" marT="0" marB="0" anchor="b"/>
                </a:tc>
                <a:tc>
                  <a:txBody>
                    <a:bodyPr/>
                    <a:lstStyle/>
                    <a:p>
                      <a:pPr algn="l" fontAlgn="b"/>
                      <a:endParaRPr lang="en-US" sz="500" b="0" i="0" u="none" strike="noStrike" dirty="0">
                        <a:effectLst/>
                        <a:latin typeface="Arial"/>
                      </a:endParaRPr>
                    </a:p>
                  </a:txBody>
                  <a:tcPr marL="0" marR="0" marT="0" marB="0" anchor="b"/>
                </a:tc>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43000" cy="1064419"/>
          </a:xfrm>
          <a:prstGeom prst="rect">
            <a:avLst/>
          </a:prstGeom>
        </p:spPr>
      </p:pic>
      <p:sp>
        <p:nvSpPr>
          <p:cNvPr id="7" name="Title 1"/>
          <p:cNvSpPr>
            <a:spLocks noGrp="1"/>
          </p:cNvSpPr>
          <p:nvPr>
            <p:ph type="title"/>
          </p:nvPr>
        </p:nvSpPr>
        <p:spPr>
          <a:xfrm>
            <a:off x="1828800" y="76200"/>
            <a:ext cx="5486400" cy="609600"/>
          </a:xfrm>
        </p:spPr>
        <p:txBody>
          <a:bodyPr>
            <a:normAutofit/>
          </a:bodyPr>
          <a:lstStyle/>
          <a:p>
            <a:r>
              <a:rPr lang="en-US" sz="2000" dirty="0" smtClean="0">
                <a:solidFill>
                  <a:schemeClr val="accent4">
                    <a:lumMod val="50000"/>
                  </a:schemeClr>
                </a:solidFill>
              </a:rPr>
              <a:t>Proposed 850/940 Consolidation (</a:t>
            </a:r>
            <a:r>
              <a:rPr lang="en-US" sz="2000" dirty="0" err="1" smtClean="0">
                <a:solidFill>
                  <a:schemeClr val="accent4">
                    <a:lumMod val="50000"/>
                  </a:schemeClr>
                </a:solidFill>
              </a:rPr>
              <a:t>cont</a:t>
            </a:r>
            <a:r>
              <a:rPr lang="en-US" sz="2000" dirty="0" smtClean="0">
                <a:solidFill>
                  <a:schemeClr val="accent4">
                    <a:lumMod val="50000"/>
                  </a:schemeClr>
                </a:solidFill>
              </a:rPr>
              <a:t>)</a:t>
            </a:r>
            <a:endParaRPr lang="en-US" sz="2000" dirty="0">
              <a:solidFill>
                <a:schemeClr val="accent4">
                  <a:lumMod val="50000"/>
                </a:schemeClr>
              </a:solidFill>
            </a:endParaRPr>
          </a:p>
        </p:txBody>
      </p:sp>
    </p:spTree>
    <p:extLst>
      <p:ext uri="{BB962C8B-B14F-4D97-AF65-F5344CB8AC3E}">
        <p14:creationId xmlns:p14="http://schemas.microsoft.com/office/powerpoint/2010/main" val="4277243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02400437"/>
              </p:ext>
            </p:extLst>
          </p:nvPr>
        </p:nvGraphicFramePr>
        <p:xfrm>
          <a:off x="457200" y="1266392"/>
          <a:ext cx="8229600" cy="2772208"/>
        </p:xfrm>
        <a:graphic>
          <a:graphicData uri="http://schemas.openxmlformats.org/drawingml/2006/table">
            <a:tbl>
              <a:tblPr>
                <a:tableStyleId>{5C22544A-7EE6-4342-B048-85BDC9FD1C3A}</a:tableStyleId>
              </a:tblPr>
              <a:tblGrid>
                <a:gridCol w="336401"/>
                <a:gridCol w="1155997"/>
                <a:gridCol w="2409857"/>
                <a:gridCol w="532126"/>
                <a:gridCol w="399094"/>
                <a:gridCol w="263005"/>
                <a:gridCol w="391449"/>
                <a:gridCol w="1865499"/>
                <a:gridCol w="582586"/>
                <a:gridCol w="293586"/>
              </a:tblGrid>
              <a:tr h="312052">
                <a:tc>
                  <a:txBody>
                    <a:bodyPr/>
                    <a:lstStyle/>
                    <a:p>
                      <a:pPr algn="ctr" fontAlgn="ctr"/>
                      <a:r>
                        <a:rPr lang="en-US" sz="500" u="none" strike="noStrike" dirty="0">
                          <a:effectLst/>
                        </a:rPr>
                        <a:t>1</a:t>
                      </a:r>
                      <a:endParaRPr lang="en-US" sz="500" b="0" i="0" u="none" strike="noStrike" dirty="0">
                        <a:effectLst/>
                        <a:latin typeface="Arial"/>
                      </a:endParaRPr>
                    </a:p>
                  </a:txBody>
                  <a:tcPr marL="0" marR="0" marT="0" marB="0" anchor="ctr"/>
                </a:tc>
                <a:tc>
                  <a:txBody>
                    <a:bodyPr/>
                    <a:lstStyle/>
                    <a:p>
                      <a:pPr algn="l" fontAlgn="ctr"/>
                      <a:r>
                        <a:rPr lang="en-US" sz="500" u="none" strike="noStrike">
                          <a:effectLst/>
                        </a:rPr>
                        <a:t>Other Charges Record</a:t>
                      </a:r>
                      <a:endParaRPr lang="en-US" sz="500" b="1" i="0" u="none" strike="noStrike">
                        <a:effectLst/>
                        <a:latin typeface="Arial"/>
                      </a:endParaRPr>
                    </a:p>
                  </a:txBody>
                  <a:tcPr marL="0" marR="0" marT="0" marB="0" anchor="ctr"/>
                </a:tc>
                <a:tc>
                  <a:txBody>
                    <a:bodyPr/>
                    <a:lstStyle/>
                    <a:p>
                      <a:pPr algn="l" fontAlgn="ctr"/>
                      <a:r>
                        <a:rPr lang="en-US" sz="500" u="none" strike="noStrike">
                          <a:effectLst/>
                        </a:rPr>
                        <a:t>"06" Code to indicate start of the record to show charges and discounts that are not directly related to the individual SKUs.</a:t>
                      </a:r>
                      <a:endParaRPr lang="en-US" sz="500" b="0" i="0" u="none" strike="noStrike">
                        <a:effectLst/>
                        <a:latin typeface="Arial"/>
                      </a:endParaRPr>
                    </a:p>
                  </a:txBody>
                  <a:tcPr marL="0" marR="0" marT="0" marB="0" anchor="ctr"/>
                </a:tc>
                <a:tc>
                  <a:txBody>
                    <a:bodyPr/>
                    <a:lstStyle/>
                    <a:p>
                      <a:pPr algn="ctr" fontAlgn="ctr"/>
                      <a:r>
                        <a:rPr lang="en-US" sz="500" u="none" strike="noStrike">
                          <a:effectLst/>
                        </a:rPr>
                        <a:t>06</a:t>
                      </a:r>
                      <a:endParaRPr lang="en-US" sz="500" b="0" i="0" u="none" strike="noStrike">
                        <a:effectLst/>
                        <a:latin typeface="Arial"/>
                      </a:endParaRPr>
                    </a:p>
                  </a:txBody>
                  <a:tcPr marL="0" marR="0" marT="0" marB="0" anchor="ctr"/>
                </a:tc>
                <a:tc>
                  <a:txBody>
                    <a:bodyPr/>
                    <a:lstStyle/>
                    <a:p>
                      <a:pPr algn="ctr" fontAlgn="ctr"/>
                      <a:r>
                        <a:rPr lang="en-US" sz="500" u="none" strike="noStrike">
                          <a:effectLst/>
                        </a:rPr>
                        <a:t>C</a:t>
                      </a:r>
                      <a:endParaRPr lang="en-US" sz="500" b="0" i="0" u="none" strike="noStrike">
                        <a:effectLst/>
                        <a:latin typeface="Arial"/>
                      </a:endParaRPr>
                    </a:p>
                  </a:txBody>
                  <a:tcPr marL="0" marR="0" marT="0" marB="0" anchor="ctr"/>
                </a:tc>
                <a:tc>
                  <a:txBody>
                    <a:bodyPr/>
                    <a:lstStyle/>
                    <a:p>
                      <a:pPr algn="ctr" fontAlgn="ctr"/>
                      <a:r>
                        <a:rPr lang="en-US" sz="500" u="none" strike="noStrike">
                          <a:effectLst/>
                        </a:rPr>
                        <a:t>ID</a:t>
                      </a:r>
                      <a:endParaRPr lang="en-US" sz="500" b="0" i="0" u="none" strike="noStrike">
                        <a:effectLst/>
                        <a:latin typeface="Arial"/>
                      </a:endParaRPr>
                    </a:p>
                  </a:txBody>
                  <a:tcPr marL="0" marR="0" marT="0" marB="0" anchor="ctr"/>
                </a:tc>
                <a:tc>
                  <a:txBody>
                    <a:bodyPr/>
                    <a:lstStyle/>
                    <a:p>
                      <a:pPr algn="ctr" fontAlgn="ctr"/>
                      <a:r>
                        <a:rPr lang="en-US" sz="500" u="none" strike="noStrike">
                          <a:effectLst/>
                        </a:rPr>
                        <a:t>2/2</a:t>
                      </a:r>
                      <a:endParaRPr lang="en-US" sz="500" b="0" i="0" u="none" strike="noStrike">
                        <a:effectLst/>
                        <a:latin typeface="Arial"/>
                      </a:endParaRPr>
                    </a:p>
                  </a:txBody>
                  <a:tcPr marL="0" marR="0" marT="0" marB="0" anchor="ctr"/>
                </a:tc>
                <a:tc>
                  <a:txBody>
                    <a:bodyPr/>
                    <a:lstStyle/>
                    <a:p>
                      <a:pPr algn="l" fontAlgn="ctr"/>
                      <a:r>
                        <a:rPr lang="en-US" sz="500" u="none" strike="noStrike">
                          <a:effectLst/>
                        </a:rPr>
                        <a:t>The Other Charges and Discounts record is optional.  You must have an Other Charges Record if there will be other charges and discounts, otherwise, skip this record.  For example a $1000 discount for placing the order.</a:t>
                      </a:r>
                      <a:endParaRPr lang="en-US" sz="500" b="0" i="0" u="none" strike="noStrike">
                        <a:effectLst/>
                        <a:latin typeface="Arial"/>
                      </a:endParaRPr>
                    </a:p>
                  </a:txBody>
                  <a:tcPr marL="0" marR="0" marT="0" marB="0" anchor="ctr"/>
                </a:tc>
                <a:tc>
                  <a:txBody>
                    <a:bodyPr/>
                    <a:lstStyle/>
                    <a:p>
                      <a:pPr algn="l" fontAlgn="b"/>
                      <a:endParaRPr lang="en-US" sz="500" b="0" i="0" u="none" strike="noStrike">
                        <a:effectLst/>
                        <a:latin typeface="Arial"/>
                      </a:endParaRPr>
                    </a:p>
                  </a:txBody>
                  <a:tcPr marL="0" marR="0" marT="0" marB="0" anchor="b"/>
                </a:tc>
                <a:tc>
                  <a:txBody>
                    <a:bodyPr/>
                    <a:lstStyle/>
                    <a:p>
                      <a:pPr algn="l" fontAlgn="b"/>
                      <a:endParaRPr lang="en-US" sz="500" b="0" i="0" u="none" strike="noStrike">
                        <a:effectLst/>
                        <a:latin typeface="Arial"/>
                      </a:endParaRPr>
                    </a:p>
                  </a:txBody>
                  <a:tcPr marL="0" marR="0" marT="0" marB="0" anchor="b"/>
                </a:tc>
              </a:tr>
              <a:tr h="156026">
                <a:tc>
                  <a:txBody>
                    <a:bodyPr/>
                    <a:lstStyle/>
                    <a:p>
                      <a:pPr algn="ctr" fontAlgn="ctr"/>
                      <a:r>
                        <a:rPr lang="en-US" sz="500" u="none" strike="noStrike">
                          <a:effectLst/>
                        </a:rPr>
                        <a:t>2</a:t>
                      </a:r>
                      <a:endParaRPr lang="en-US" sz="500" b="0" i="0" u="none" strike="noStrike">
                        <a:effectLst/>
                        <a:latin typeface="Arial"/>
                      </a:endParaRPr>
                    </a:p>
                  </a:txBody>
                  <a:tcPr marL="0" marR="0" marT="0" marB="0" anchor="ctr"/>
                </a:tc>
                <a:tc>
                  <a:txBody>
                    <a:bodyPr/>
                    <a:lstStyle/>
                    <a:p>
                      <a:pPr algn="l" fontAlgn="ctr"/>
                      <a:r>
                        <a:rPr lang="en-US" sz="500" u="none" strike="noStrike">
                          <a:effectLst/>
                        </a:rPr>
                        <a:t>Line Item Number for Other Charges</a:t>
                      </a:r>
                      <a:endParaRPr lang="en-US" sz="500" b="1" i="0" u="none" strike="noStrike">
                        <a:effectLst/>
                        <a:latin typeface="Arial"/>
                      </a:endParaRPr>
                    </a:p>
                  </a:txBody>
                  <a:tcPr marL="0" marR="0" marT="0" marB="0" anchor="ctr"/>
                </a:tc>
                <a:tc>
                  <a:txBody>
                    <a:bodyPr/>
                    <a:lstStyle/>
                    <a:p>
                      <a:pPr algn="l" fontAlgn="ctr"/>
                      <a:r>
                        <a:rPr lang="en-US" sz="500" u="none" strike="noStrike">
                          <a:effectLst/>
                        </a:rPr>
                        <a:t>Sequential line item number assigned by the Buyer (Distributor).</a:t>
                      </a:r>
                      <a:endParaRPr lang="en-US" sz="500" b="0" i="0" u="none" strike="noStrike">
                        <a:effectLst/>
                        <a:latin typeface="Arial"/>
                      </a:endParaRPr>
                    </a:p>
                  </a:txBody>
                  <a:tcPr marL="0" marR="0" marT="0" marB="0" anchor="ctr"/>
                </a:tc>
                <a:tc>
                  <a:txBody>
                    <a:bodyPr/>
                    <a:lstStyle/>
                    <a:p>
                      <a:pPr algn="ctr" fontAlgn="ctr"/>
                      <a:r>
                        <a:rPr lang="en-US" sz="500" u="none" strike="noStrike">
                          <a:effectLst/>
                        </a:rPr>
                        <a:t>1</a:t>
                      </a:r>
                      <a:endParaRPr lang="en-US" sz="500" b="0" i="0" u="none" strike="noStrike">
                        <a:effectLst/>
                        <a:latin typeface="Arial"/>
                      </a:endParaRPr>
                    </a:p>
                  </a:txBody>
                  <a:tcPr marL="0" marR="0" marT="0" marB="0" anchor="ctr"/>
                </a:tc>
                <a:tc>
                  <a:txBody>
                    <a:bodyPr/>
                    <a:lstStyle/>
                    <a:p>
                      <a:pPr algn="ctr" fontAlgn="ctr"/>
                      <a:r>
                        <a:rPr lang="en-US" sz="500" u="none" strike="noStrike">
                          <a:effectLst/>
                        </a:rPr>
                        <a:t>C</a:t>
                      </a:r>
                      <a:endParaRPr lang="en-US" sz="500" b="0" i="0" u="none" strike="noStrike">
                        <a:effectLst/>
                        <a:latin typeface="Arial"/>
                      </a:endParaRPr>
                    </a:p>
                  </a:txBody>
                  <a:tcPr marL="0" marR="0" marT="0" marB="0" anchor="ctr"/>
                </a:tc>
                <a:tc>
                  <a:txBody>
                    <a:bodyPr/>
                    <a:lstStyle/>
                    <a:p>
                      <a:pPr algn="ctr" fontAlgn="ctr"/>
                      <a:r>
                        <a:rPr lang="en-US" sz="500" u="none" strike="noStrike">
                          <a:effectLst/>
                        </a:rPr>
                        <a:t>N</a:t>
                      </a:r>
                      <a:endParaRPr lang="en-US" sz="500" b="0" i="0" u="none" strike="noStrike">
                        <a:effectLst/>
                        <a:latin typeface="Arial"/>
                      </a:endParaRPr>
                    </a:p>
                  </a:txBody>
                  <a:tcPr marL="0" marR="0" marT="0" marB="0" anchor="ctr"/>
                </a:tc>
                <a:tc>
                  <a:txBody>
                    <a:bodyPr/>
                    <a:lstStyle/>
                    <a:p>
                      <a:pPr algn="ctr" fontAlgn="ctr"/>
                      <a:r>
                        <a:rPr lang="en-US" sz="500" u="none" strike="noStrike">
                          <a:effectLst/>
                        </a:rPr>
                        <a:t>1/2</a:t>
                      </a:r>
                      <a:endParaRPr lang="en-US" sz="500" b="0" i="0" u="none" strike="noStrike">
                        <a:effectLst/>
                        <a:latin typeface="Arial"/>
                      </a:endParaRPr>
                    </a:p>
                  </a:txBody>
                  <a:tcPr marL="0" marR="0" marT="0" marB="0" anchor="ctr"/>
                </a:tc>
                <a:tc>
                  <a:txBody>
                    <a:bodyPr/>
                    <a:lstStyle/>
                    <a:p>
                      <a:pPr algn="l" fontAlgn="ctr"/>
                      <a:r>
                        <a:rPr lang="en-US" sz="500" u="none" strike="noStrike">
                          <a:effectLst/>
                        </a:rPr>
                        <a:t>There may be multiple line items, one for each special charge or discount.</a:t>
                      </a:r>
                      <a:endParaRPr lang="en-US" sz="500" b="0" i="0" u="none" strike="noStrike">
                        <a:effectLst/>
                        <a:latin typeface="Arial"/>
                      </a:endParaRPr>
                    </a:p>
                  </a:txBody>
                  <a:tcPr marL="0" marR="0" marT="0" marB="0" anchor="ctr"/>
                </a:tc>
                <a:tc>
                  <a:txBody>
                    <a:bodyPr/>
                    <a:lstStyle/>
                    <a:p>
                      <a:pPr algn="l" fontAlgn="b"/>
                      <a:endParaRPr lang="en-US" sz="500" b="0" i="0" u="none" strike="noStrike">
                        <a:effectLst/>
                        <a:latin typeface="Arial"/>
                      </a:endParaRPr>
                    </a:p>
                  </a:txBody>
                  <a:tcPr marL="0" marR="0" marT="0" marB="0" anchor="b"/>
                </a:tc>
                <a:tc>
                  <a:txBody>
                    <a:bodyPr/>
                    <a:lstStyle/>
                    <a:p>
                      <a:pPr algn="l" fontAlgn="b"/>
                      <a:endParaRPr lang="en-US" sz="500" b="0" i="0" u="none" strike="noStrike">
                        <a:effectLst/>
                        <a:latin typeface="Arial"/>
                      </a:endParaRPr>
                    </a:p>
                  </a:txBody>
                  <a:tcPr marL="0" marR="0" marT="0" marB="0" anchor="b"/>
                </a:tc>
              </a:tr>
              <a:tr h="78013">
                <a:tc>
                  <a:txBody>
                    <a:bodyPr/>
                    <a:lstStyle/>
                    <a:p>
                      <a:pPr algn="ctr" fontAlgn="ctr"/>
                      <a:r>
                        <a:rPr lang="en-US" sz="500" u="none" strike="noStrike">
                          <a:effectLst/>
                        </a:rPr>
                        <a:t>3</a:t>
                      </a:r>
                      <a:endParaRPr lang="en-US" sz="500" b="0" i="0" u="none" strike="noStrike">
                        <a:effectLst/>
                        <a:latin typeface="Arial"/>
                      </a:endParaRPr>
                    </a:p>
                  </a:txBody>
                  <a:tcPr marL="0" marR="0" marT="0" marB="0" anchor="ctr"/>
                </a:tc>
                <a:tc>
                  <a:txBody>
                    <a:bodyPr/>
                    <a:lstStyle/>
                    <a:p>
                      <a:pPr algn="l" fontAlgn="ctr"/>
                      <a:r>
                        <a:rPr lang="en-US" sz="500" u="none" strike="noStrike">
                          <a:effectLst/>
                        </a:rPr>
                        <a:t>Other Charge Description</a:t>
                      </a:r>
                      <a:endParaRPr lang="en-US" sz="500" b="1" i="0" u="none" strike="noStrike">
                        <a:effectLst/>
                        <a:latin typeface="Arial"/>
                      </a:endParaRPr>
                    </a:p>
                  </a:txBody>
                  <a:tcPr marL="0" marR="0" marT="0" marB="0" anchor="ctr"/>
                </a:tc>
                <a:tc>
                  <a:txBody>
                    <a:bodyPr/>
                    <a:lstStyle/>
                    <a:p>
                      <a:pPr algn="l" fontAlgn="ctr"/>
                      <a:r>
                        <a:rPr lang="en-US" sz="500" u="none" strike="noStrike">
                          <a:effectLst/>
                        </a:rPr>
                        <a:t>Free form description for the Other Special Charges or Discounts.</a:t>
                      </a:r>
                      <a:endParaRPr lang="en-US" sz="500" b="0" i="0" u="none" strike="noStrike">
                        <a:effectLst/>
                        <a:latin typeface="Arial"/>
                      </a:endParaRPr>
                    </a:p>
                  </a:txBody>
                  <a:tcPr marL="0" marR="0" marT="0" marB="0" anchor="ctr"/>
                </a:tc>
                <a:tc>
                  <a:txBody>
                    <a:bodyPr/>
                    <a:lstStyle/>
                    <a:p>
                      <a:pPr algn="ctr" fontAlgn="ctr"/>
                      <a:r>
                        <a:rPr lang="en-US" sz="500" u="none" strike="noStrike">
                          <a:effectLst/>
                        </a:rPr>
                        <a:t>Discount on order</a:t>
                      </a:r>
                      <a:endParaRPr lang="en-US" sz="500" b="0" i="0" u="none" strike="noStrike">
                        <a:effectLst/>
                        <a:latin typeface="Arial"/>
                      </a:endParaRPr>
                    </a:p>
                  </a:txBody>
                  <a:tcPr marL="0" marR="0" marT="0" marB="0" anchor="ctr"/>
                </a:tc>
                <a:tc>
                  <a:txBody>
                    <a:bodyPr/>
                    <a:lstStyle/>
                    <a:p>
                      <a:pPr algn="ctr" fontAlgn="ctr"/>
                      <a:r>
                        <a:rPr lang="en-US" sz="500" u="none" strike="noStrike">
                          <a:effectLst/>
                        </a:rPr>
                        <a:t>C</a:t>
                      </a:r>
                      <a:endParaRPr lang="en-US" sz="500" b="0" i="0" u="none" strike="noStrike">
                        <a:effectLst/>
                        <a:latin typeface="Arial"/>
                      </a:endParaRPr>
                    </a:p>
                  </a:txBody>
                  <a:tcPr marL="0" marR="0" marT="0" marB="0" anchor="ctr"/>
                </a:tc>
                <a:tc>
                  <a:txBody>
                    <a:bodyPr/>
                    <a:lstStyle/>
                    <a:p>
                      <a:pPr algn="ctr" fontAlgn="ctr"/>
                      <a:r>
                        <a:rPr lang="en-US" sz="500" u="none" strike="noStrike">
                          <a:effectLst/>
                        </a:rPr>
                        <a:t>AN</a:t>
                      </a:r>
                      <a:endParaRPr lang="en-US" sz="500" b="0" i="0" u="none" strike="noStrike">
                        <a:effectLst/>
                        <a:latin typeface="Arial"/>
                      </a:endParaRPr>
                    </a:p>
                  </a:txBody>
                  <a:tcPr marL="0" marR="0" marT="0" marB="0" anchor="ctr"/>
                </a:tc>
                <a:tc>
                  <a:txBody>
                    <a:bodyPr/>
                    <a:lstStyle/>
                    <a:p>
                      <a:pPr algn="ctr" fontAlgn="ctr"/>
                      <a:r>
                        <a:rPr lang="en-US" sz="500" u="none" strike="noStrike">
                          <a:effectLst/>
                        </a:rPr>
                        <a:t>1/45</a:t>
                      </a:r>
                      <a:endParaRPr lang="en-US" sz="500" b="0" i="0" u="none" strike="noStrike">
                        <a:effectLst/>
                        <a:latin typeface="Arial"/>
                      </a:endParaRPr>
                    </a:p>
                  </a:txBody>
                  <a:tcPr marL="0" marR="0" marT="0" marB="0" anchor="ctr"/>
                </a:tc>
                <a:tc>
                  <a:txBody>
                    <a:bodyPr/>
                    <a:lstStyle/>
                    <a:p>
                      <a:pPr algn="l" fontAlgn="ctr"/>
                      <a:r>
                        <a:rPr lang="en-US" sz="500" u="none" strike="noStrike">
                          <a:effectLst/>
                        </a:rPr>
                        <a:t> </a:t>
                      </a:r>
                      <a:endParaRPr lang="en-US" sz="500" b="0" i="0" u="none" strike="noStrike">
                        <a:effectLst/>
                        <a:latin typeface="Arial"/>
                      </a:endParaRPr>
                    </a:p>
                  </a:txBody>
                  <a:tcPr marL="0" marR="0" marT="0" marB="0" anchor="ctr"/>
                </a:tc>
                <a:tc>
                  <a:txBody>
                    <a:bodyPr/>
                    <a:lstStyle/>
                    <a:p>
                      <a:pPr algn="l" fontAlgn="b"/>
                      <a:endParaRPr lang="en-US" sz="500" b="0" i="0" u="none" strike="noStrike">
                        <a:effectLst/>
                        <a:latin typeface="Arial"/>
                      </a:endParaRPr>
                    </a:p>
                  </a:txBody>
                  <a:tcPr marL="0" marR="0" marT="0" marB="0" anchor="b"/>
                </a:tc>
                <a:tc>
                  <a:txBody>
                    <a:bodyPr/>
                    <a:lstStyle/>
                    <a:p>
                      <a:pPr algn="l" fontAlgn="b"/>
                      <a:endParaRPr lang="en-US" sz="500" b="0" i="0" u="none" strike="noStrike">
                        <a:effectLst/>
                        <a:latin typeface="Arial"/>
                      </a:endParaRPr>
                    </a:p>
                  </a:txBody>
                  <a:tcPr marL="0" marR="0" marT="0" marB="0" anchor="b"/>
                </a:tc>
              </a:tr>
              <a:tr h="156026">
                <a:tc>
                  <a:txBody>
                    <a:bodyPr/>
                    <a:lstStyle/>
                    <a:p>
                      <a:pPr algn="ctr" fontAlgn="ctr"/>
                      <a:r>
                        <a:rPr lang="en-US" sz="500" u="none" strike="noStrike">
                          <a:effectLst/>
                        </a:rPr>
                        <a:t>4</a:t>
                      </a:r>
                      <a:endParaRPr lang="en-US" sz="500" b="0" i="0" u="none" strike="noStrike">
                        <a:effectLst/>
                        <a:latin typeface="Arial"/>
                      </a:endParaRPr>
                    </a:p>
                  </a:txBody>
                  <a:tcPr marL="0" marR="0" marT="0" marB="0" anchor="ctr"/>
                </a:tc>
                <a:tc>
                  <a:txBody>
                    <a:bodyPr/>
                    <a:lstStyle/>
                    <a:p>
                      <a:pPr algn="l" fontAlgn="ctr"/>
                      <a:r>
                        <a:rPr lang="en-US" sz="500" u="none" strike="noStrike">
                          <a:effectLst/>
                        </a:rPr>
                        <a:t>Other Charge Amount</a:t>
                      </a:r>
                      <a:endParaRPr lang="en-US" sz="500" b="1" i="0" u="none" strike="noStrike">
                        <a:effectLst/>
                        <a:latin typeface="Arial"/>
                      </a:endParaRPr>
                    </a:p>
                  </a:txBody>
                  <a:tcPr marL="0" marR="0" marT="0" marB="0" anchor="ctr"/>
                </a:tc>
                <a:tc>
                  <a:txBody>
                    <a:bodyPr/>
                    <a:lstStyle/>
                    <a:p>
                      <a:pPr algn="l" fontAlgn="ctr"/>
                      <a:r>
                        <a:rPr lang="en-US" sz="500" u="none" strike="noStrike">
                          <a:effectLst/>
                        </a:rPr>
                        <a:t>Other charges value.   </a:t>
                      </a:r>
                      <a:endParaRPr lang="en-US" sz="500" b="0" i="0" u="none" strike="noStrike">
                        <a:effectLst/>
                        <a:latin typeface="Arial"/>
                      </a:endParaRPr>
                    </a:p>
                  </a:txBody>
                  <a:tcPr marL="0" marR="0" marT="0" marB="0" anchor="ctr"/>
                </a:tc>
                <a:tc>
                  <a:txBody>
                    <a:bodyPr/>
                    <a:lstStyle/>
                    <a:p>
                      <a:pPr algn="ctr" fontAlgn="ctr"/>
                      <a:r>
                        <a:rPr lang="en-US" sz="500" u="none" strike="noStrike">
                          <a:effectLst/>
                        </a:rPr>
                        <a:t>-1000.0000</a:t>
                      </a:r>
                      <a:endParaRPr lang="en-US" sz="500" b="0" i="0" u="none" strike="noStrike">
                        <a:effectLst/>
                        <a:latin typeface="Arial"/>
                      </a:endParaRPr>
                    </a:p>
                  </a:txBody>
                  <a:tcPr marL="0" marR="0" marT="0" marB="0" anchor="ctr"/>
                </a:tc>
                <a:tc>
                  <a:txBody>
                    <a:bodyPr/>
                    <a:lstStyle/>
                    <a:p>
                      <a:pPr algn="ctr" fontAlgn="ctr"/>
                      <a:r>
                        <a:rPr lang="en-US" sz="500" u="none" strike="noStrike">
                          <a:effectLst/>
                        </a:rPr>
                        <a:t>C</a:t>
                      </a:r>
                      <a:endParaRPr lang="en-US" sz="500" b="0" i="0" u="none" strike="noStrike">
                        <a:effectLst/>
                        <a:latin typeface="Arial"/>
                      </a:endParaRPr>
                    </a:p>
                  </a:txBody>
                  <a:tcPr marL="0" marR="0" marT="0" marB="0" anchor="ctr"/>
                </a:tc>
                <a:tc>
                  <a:txBody>
                    <a:bodyPr/>
                    <a:lstStyle/>
                    <a:p>
                      <a:pPr algn="ctr" fontAlgn="ctr"/>
                      <a:r>
                        <a:rPr lang="en-US" sz="500" u="none" strike="noStrike">
                          <a:effectLst/>
                        </a:rPr>
                        <a:t>R</a:t>
                      </a:r>
                      <a:endParaRPr lang="en-US" sz="500" b="0" i="0" u="none" strike="noStrike">
                        <a:effectLst/>
                        <a:latin typeface="Arial"/>
                      </a:endParaRPr>
                    </a:p>
                  </a:txBody>
                  <a:tcPr marL="0" marR="0" marT="0" marB="0" anchor="ctr"/>
                </a:tc>
                <a:tc>
                  <a:txBody>
                    <a:bodyPr/>
                    <a:lstStyle/>
                    <a:p>
                      <a:pPr algn="ctr" fontAlgn="ctr"/>
                      <a:r>
                        <a:rPr lang="en-US" sz="500" u="none" strike="noStrike">
                          <a:effectLst/>
                        </a:rPr>
                        <a:t>6/10</a:t>
                      </a:r>
                      <a:endParaRPr lang="en-US" sz="500" b="0" i="0" u="none" strike="noStrike">
                        <a:effectLst/>
                        <a:latin typeface="Arial"/>
                      </a:endParaRPr>
                    </a:p>
                  </a:txBody>
                  <a:tcPr marL="0" marR="0" marT="0" marB="0" anchor="ctr"/>
                </a:tc>
                <a:tc>
                  <a:txBody>
                    <a:bodyPr/>
                    <a:lstStyle/>
                    <a:p>
                      <a:pPr algn="l" fontAlgn="ctr"/>
                      <a:r>
                        <a:rPr lang="en-US" sz="500" u="none" strike="noStrike">
                          <a:effectLst/>
                        </a:rPr>
                        <a:t>A dollar increase is stated as a positive number, a reduction to the total invoice amount is shown as a negative number.</a:t>
                      </a:r>
                      <a:endParaRPr lang="en-US" sz="500" b="0" i="0" u="none" strike="noStrike">
                        <a:effectLst/>
                        <a:latin typeface="Arial"/>
                      </a:endParaRPr>
                    </a:p>
                  </a:txBody>
                  <a:tcPr marL="0" marR="0" marT="0" marB="0" anchor="ctr"/>
                </a:tc>
                <a:tc>
                  <a:txBody>
                    <a:bodyPr/>
                    <a:lstStyle/>
                    <a:p>
                      <a:pPr algn="l" fontAlgn="b"/>
                      <a:endParaRPr lang="en-US" sz="500" b="0" i="0" u="none" strike="noStrike">
                        <a:effectLst/>
                        <a:latin typeface="Arial"/>
                      </a:endParaRPr>
                    </a:p>
                  </a:txBody>
                  <a:tcPr marL="0" marR="0" marT="0" marB="0" anchor="b"/>
                </a:tc>
                <a:tc>
                  <a:txBody>
                    <a:bodyPr/>
                    <a:lstStyle/>
                    <a:p>
                      <a:pPr algn="l" fontAlgn="b"/>
                      <a:endParaRPr lang="en-US" sz="500" b="0" i="0" u="none" strike="noStrike">
                        <a:effectLst/>
                        <a:latin typeface="Arial"/>
                      </a:endParaRPr>
                    </a:p>
                  </a:txBody>
                  <a:tcPr marL="0" marR="0" marT="0" marB="0" anchor="b"/>
                </a:tc>
              </a:tr>
              <a:tr h="78013">
                <a:tc>
                  <a:txBody>
                    <a:bodyPr/>
                    <a:lstStyle/>
                    <a:p>
                      <a:pPr algn="ctr" fontAlgn="ctr"/>
                      <a:r>
                        <a:rPr lang="en-US" sz="500" u="none" strike="noStrike">
                          <a:effectLst/>
                        </a:rPr>
                        <a:t>XXX</a:t>
                      </a:r>
                      <a:endParaRPr lang="en-US" sz="500" b="1" i="0" u="none" strike="noStrike">
                        <a:effectLst/>
                        <a:latin typeface="Arial"/>
                      </a:endParaRPr>
                    </a:p>
                  </a:txBody>
                  <a:tcPr marL="0" marR="0" marT="0" marB="0" anchor="ctr"/>
                </a:tc>
                <a:tc>
                  <a:txBody>
                    <a:bodyPr/>
                    <a:lstStyle/>
                    <a:p>
                      <a:pPr algn="l" fontAlgn="ctr"/>
                      <a:r>
                        <a:rPr lang="en-US" sz="500" u="none" strike="noStrike">
                          <a:effectLst/>
                        </a:rPr>
                        <a:t>Carriage return and line feed</a:t>
                      </a:r>
                      <a:endParaRPr lang="en-US" sz="500" b="1" i="0" u="none" strike="noStrike">
                        <a:effectLst/>
                        <a:latin typeface="Arial"/>
                      </a:endParaRPr>
                    </a:p>
                  </a:txBody>
                  <a:tcPr marL="0" marR="0" marT="0" marB="0" anchor="ctr"/>
                </a:tc>
                <a:tc>
                  <a:txBody>
                    <a:bodyPr/>
                    <a:lstStyle/>
                    <a:p>
                      <a:pPr algn="l" fontAlgn="ctr"/>
                      <a:r>
                        <a:rPr lang="en-US" sz="500" u="none" strike="noStrike">
                          <a:effectLst/>
                        </a:rPr>
                        <a:t>At end of the Other Charges Record</a:t>
                      </a:r>
                      <a:endParaRPr lang="en-US" sz="500" b="1" i="0" u="none" strike="noStrike">
                        <a:effectLst/>
                        <a:latin typeface="Arial"/>
                      </a:endParaRPr>
                    </a:p>
                  </a:txBody>
                  <a:tcPr marL="0" marR="0" marT="0" marB="0" anchor="ctr"/>
                </a:tc>
                <a:tc>
                  <a:txBody>
                    <a:bodyPr/>
                    <a:lstStyle/>
                    <a:p>
                      <a:pPr algn="ctr" fontAlgn="ctr"/>
                      <a:r>
                        <a:rPr lang="en-US" sz="500" u="none" strike="noStrike">
                          <a:effectLst/>
                        </a:rPr>
                        <a:t> </a:t>
                      </a:r>
                      <a:endParaRPr lang="en-US" sz="500" b="1" i="0" u="none" strike="noStrike">
                        <a:effectLst/>
                        <a:latin typeface="Arial"/>
                      </a:endParaRPr>
                    </a:p>
                  </a:txBody>
                  <a:tcPr marL="0" marR="0" marT="0" marB="0" anchor="ctr"/>
                </a:tc>
                <a:tc>
                  <a:txBody>
                    <a:bodyPr/>
                    <a:lstStyle/>
                    <a:p>
                      <a:pPr algn="ctr" fontAlgn="ctr"/>
                      <a:r>
                        <a:rPr lang="en-US" sz="500" u="none" strike="noStrike">
                          <a:effectLst/>
                        </a:rPr>
                        <a:t>C</a:t>
                      </a:r>
                      <a:endParaRPr lang="en-US" sz="500" b="1" i="0" u="none" strike="noStrike">
                        <a:effectLst/>
                        <a:latin typeface="Arial"/>
                      </a:endParaRPr>
                    </a:p>
                  </a:txBody>
                  <a:tcPr marL="0" marR="0" marT="0" marB="0" anchor="ctr"/>
                </a:tc>
                <a:tc>
                  <a:txBody>
                    <a:bodyPr/>
                    <a:lstStyle/>
                    <a:p>
                      <a:pPr algn="ctr" fontAlgn="ctr"/>
                      <a:r>
                        <a:rPr lang="en-US" sz="500" u="none" strike="noStrike">
                          <a:effectLst/>
                        </a:rPr>
                        <a:t> </a:t>
                      </a:r>
                      <a:endParaRPr lang="en-US" sz="500" b="1" i="0" u="none" strike="noStrike">
                        <a:effectLst/>
                        <a:latin typeface="Arial"/>
                      </a:endParaRPr>
                    </a:p>
                  </a:txBody>
                  <a:tcPr marL="0" marR="0" marT="0" marB="0" anchor="ctr"/>
                </a:tc>
                <a:tc>
                  <a:txBody>
                    <a:bodyPr/>
                    <a:lstStyle/>
                    <a:p>
                      <a:pPr algn="ctr" fontAlgn="ctr"/>
                      <a:r>
                        <a:rPr lang="en-US" sz="500" u="none" strike="noStrike">
                          <a:effectLst/>
                        </a:rPr>
                        <a:t> </a:t>
                      </a:r>
                      <a:endParaRPr lang="en-US" sz="500" b="1" i="0" u="none" strike="noStrike">
                        <a:effectLst/>
                        <a:latin typeface="Arial"/>
                      </a:endParaRPr>
                    </a:p>
                  </a:txBody>
                  <a:tcPr marL="0" marR="0" marT="0" marB="0" anchor="ctr"/>
                </a:tc>
                <a:tc>
                  <a:txBody>
                    <a:bodyPr/>
                    <a:lstStyle/>
                    <a:p>
                      <a:pPr algn="l" fontAlgn="ctr"/>
                      <a:r>
                        <a:rPr lang="en-US" sz="500" u="none" strike="noStrike">
                          <a:effectLst/>
                        </a:rPr>
                        <a:t> </a:t>
                      </a:r>
                      <a:endParaRPr lang="en-US" sz="500" b="1" i="0" u="none" strike="noStrike">
                        <a:effectLst/>
                        <a:latin typeface="Arial"/>
                      </a:endParaRPr>
                    </a:p>
                  </a:txBody>
                  <a:tcPr marL="0" marR="0" marT="0" marB="0" anchor="ctr"/>
                </a:tc>
                <a:tc>
                  <a:txBody>
                    <a:bodyPr/>
                    <a:lstStyle/>
                    <a:p>
                      <a:pPr algn="l" fontAlgn="b"/>
                      <a:endParaRPr lang="en-US" sz="500" b="0" i="0" u="none" strike="noStrike">
                        <a:effectLst/>
                        <a:latin typeface="Arial"/>
                      </a:endParaRPr>
                    </a:p>
                  </a:txBody>
                  <a:tcPr marL="0" marR="0" marT="0" marB="0" anchor="b"/>
                </a:tc>
                <a:tc>
                  <a:txBody>
                    <a:bodyPr/>
                    <a:lstStyle/>
                    <a:p>
                      <a:pPr algn="l" fontAlgn="b"/>
                      <a:endParaRPr lang="en-US" sz="500" b="0" i="0" u="none" strike="noStrike">
                        <a:effectLst/>
                        <a:latin typeface="Arial"/>
                      </a:endParaRPr>
                    </a:p>
                  </a:txBody>
                  <a:tcPr marL="0" marR="0" marT="0" marB="0" anchor="b"/>
                </a:tc>
              </a:tr>
              <a:tr h="78013">
                <a:tc>
                  <a:txBody>
                    <a:bodyPr/>
                    <a:lstStyle/>
                    <a:p>
                      <a:pPr algn="ctr" fontAlgn="ctr"/>
                      <a:r>
                        <a:rPr lang="en-US" sz="500" u="none" strike="noStrike">
                          <a:effectLst/>
                        </a:rPr>
                        <a:t>1</a:t>
                      </a:r>
                      <a:endParaRPr lang="en-US" sz="500" b="0" i="0" u="none" strike="noStrike">
                        <a:effectLst/>
                        <a:latin typeface="Arial"/>
                      </a:endParaRPr>
                    </a:p>
                  </a:txBody>
                  <a:tcPr marL="0" marR="0" marT="0" marB="0" anchor="ctr"/>
                </a:tc>
                <a:tc>
                  <a:txBody>
                    <a:bodyPr/>
                    <a:lstStyle/>
                    <a:p>
                      <a:pPr algn="l" fontAlgn="ctr"/>
                      <a:r>
                        <a:rPr lang="en-US" sz="500" u="none" strike="noStrike">
                          <a:effectLst/>
                        </a:rPr>
                        <a:t>Trailer Record</a:t>
                      </a:r>
                      <a:endParaRPr lang="en-US" sz="500" b="1" i="0" u="none" strike="noStrike">
                        <a:effectLst/>
                        <a:latin typeface="Arial"/>
                      </a:endParaRPr>
                    </a:p>
                  </a:txBody>
                  <a:tcPr marL="0" marR="0" marT="0" marB="0" anchor="ctr"/>
                </a:tc>
                <a:tc>
                  <a:txBody>
                    <a:bodyPr/>
                    <a:lstStyle/>
                    <a:p>
                      <a:pPr algn="l" fontAlgn="ctr"/>
                      <a:r>
                        <a:rPr lang="en-US" sz="500" u="none" strike="noStrike">
                          <a:effectLst/>
                        </a:rPr>
                        <a:t>"09" Code to indicate start of the Trailer Record of the Document.  </a:t>
                      </a:r>
                      <a:endParaRPr lang="en-US" sz="500" b="0" i="0" u="none" strike="noStrike">
                        <a:effectLst/>
                        <a:latin typeface="Arial"/>
                      </a:endParaRPr>
                    </a:p>
                  </a:txBody>
                  <a:tcPr marL="0" marR="0" marT="0" marB="0" anchor="ctr"/>
                </a:tc>
                <a:tc>
                  <a:txBody>
                    <a:bodyPr/>
                    <a:lstStyle/>
                    <a:p>
                      <a:pPr algn="ctr" fontAlgn="ctr"/>
                      <a:r>
                        <a:rPr lang="en-US" sz="500" u="none" strike="noStrike">
                          <a:effectLst/>
                        </a:rPr>
                        <a:t>09</a:t>
                      </a:r>
                      <a:endParaRPr lang="en-US" sz="500" b="0" i="0" u="none" strike="noStrike">
                        <a:effectLst/>
                        <a:latin typeface="Arial"/>
                      </a:endParaRPr>
                    </a:p>
                  </a:txBody>
                  <a:tcPr marL="0" marR="0" marT="0" marB="0" anchor="ctr"/>
                </a:tc>
                <a:tc>
                  <a:txBody>
                    <a:bodyPr/>
                    <a:lstStyle/>
                    <a:p>
                      <a:pPr algn="ctr" fontAlgn="ctr"/>
                      <a:r>
                        <a:rPr lang="en-US" sz="500" u="none" strike="noStrike">
                          <a:effectLst/>
                        </a:rPr>
                        <a:t>R</a:t>
                      </a:r>
                      <a:endParaRPr lang="en-US" sz="500" b="0" i="0" u="none" strike="noStrike">
                        <a:effectLst/>
                        <a:latin typeface="Arial"/>
                      </a:endParaRPr>
                    </a:p>
                  </a:txBody>
                  <a:tcPr marL="0" marR="0" marT="0" marB="0" anchor="ctr"/>
                </a:tc>
                <a:tc>
                  <a:txBody>
                    <a:bodyPr/>
                    <a:lstStyle/>
                    <a:p>
                      <a:pPr algn="ctr" fontAlgn="ctr"/>
                      <a:r>
                        <a:rPr lang="en-US" sz="500" u="none" strike="noStrike">
                          <a:effectLst/>
                        </a:rPr>
                        <a:t>ID</a:t>
                      </a:r>
                      <a:endParaRPr lang="en-US" sz="500" b="0" i="0" u="none" strike="noStrike">
                        <a:effectLst/>
                        <a:latin typeface="Arial"/>
                      </a:endParaRPr>
                    </a:p>
                  </a:txBody>
                  <a:tcPr marL="0" marR="0" marT="0" marB="0" anchor="ctr"/>
                </a:tc>
                <a:tc>
                  <a:txBody>
                    <a:bodyPr/>
                    <a:lstStyle/>
                    <a:p>
                      <a:pPr algn="ctr" fontAlgn="ctr"/>
                      <a:r>
                        <a:rPr lang="en-US" sz="500" u="none" strike="noStrike">
                          <a:effectLst/>
                        </a:rPr>
                        <a:t>2/2</a:t>
                      </a:r>
                      <a:endParaRPr lang="en-US" sz="500" b="0" i="0" u="none" strike="noStrike">
                        <a:effectLst/>
                        <a:latin typeface="Arial"/>
                      </a:endParaRPr>
                    </a:p>
                  </a:txBody>
                  <a:tcPr marL="0" marR="0" marT="0" marB="0" anchor="ctr"/>
                </a:tc>
                <a:tc>
                  <a:txBody>
                    <a:bodyPr/>
                    <a:lstStyle/>
                    <a:p>
                      <a:pPr algn="l" fontAlgn="ctr"/>
                      <a:r>
                        <a:rPr lang="en-US" sz="500" u="none" strike="noStrike">
                          <a:effectLst/>
                        </a:rPr>
                        <a:t>There is only one Summary record per purchase order.</a:t>
                      </a:r>
                      <a:endParaRPr lang="en-US" sz="500" b="0" i="0" u="none" strike="noStrike">
                        <a:effectLst/>
                        <a:latin typeface="Arial"/>
                      </a:endParaRPr>
                    </a:p>
                  </a:txBody>
                  <a:tcPr marL="0" marR="0" marT="0" marB="0" anchor="ctr"/>
                </a:tc>
                <a:tc>
                  <a:txBody>
                    <a:bodyPr/>
                    <a:lstStyle/>
                    <a:p>
                      <a:pPr algn="l" fontAlgn="b"/>
                      <a:endParaRPr lang="en-US" sz="500" b="0" i="0" u="none" strike="noStrike">
                        <a:effectLst/>
                        <a:latin typeface="Arial"/>
                      </a:endParaRPr>
                    </a:p>
                  </a:txBody>
                  <a:tcPr marL="0" marR="0" marT="0" marB="0" anchor="b"/>
                </a:tc>
                <a:tc>
                  <a:txBody>
                    <a:bodyPr/>
                    <a:lstStyle/>
                    <a:p>
                      <a:pPr algn="l" fontAlgn="b"/>
                      <a:endParaRPr lang="en-US" sz="500" b="0" i="0" u="none" strike="noStrike">
                        <a:effectLst/>
                        <a:latin typeface="Arial"/>
                      </a:endParaRPr>
                    </a:p>
                  </a:txBody>
                  <a:tcPr marL="0" marR="0" marT="0" marB="0" anchor="b"/>
                </a:tc>
              </a:tr>
              <a:tr h="390065">
                <a:tc>
                  <a:txBody>
                    <a:bodyPr/>
                    <a:lstStyle/>
                    <a:p>
                      <a:pPr algn="ctr" fontAlgn="ctr"/>
                      <a:r>
                        <a:rPr lang="en-US" sz="500" u="none" strike="noStrike">
                          <a:effectLst/>
                        </a:rPr>
                        <a:t>2</a:t>
                      </a:r>
                      <a:endParaRPr lang="en-US" sz="500" b="0" i="0" u="none" strike="noStrike">
                        <a:effectLst/>
                        <a:latin typeface="Arial"/>
                      </a:endParaRPr>
                    </a:p>
                  </a:txBody>
                  <a:tcPr marL="0" marR="0" marT="0" marB="0" anchor="ctr"/>
                </a:tc>
                <a:tc>
                  <a:txBody>
                    <a:bodyPr/>
                    <a:lstStyle/>
                    <a:p>
                      <a:pPr algn="l" fontAlgn="ctr"/>
                      <a:r>
                        <a:rPr lang="en-US" sz="500" u="none" strike="noStrike">
                          <a:effectLst/>
                        </a:rPr>
                        <a:t>Record count </a:t>
                      </a:r>
                      <a:endParaRPr lang="en-US" sz="500" b="1" i="0" u="none" strike="noStrike">
                        <a:effectLst/>
                        <a:latin typeface="Arial"/>
                      </a:endParaRPr>
                    </a:p>
                  </a:txBody>
                  <a:tcPr marL="0" marR="0" marT="0" marB="0" anchor="ctr"/>
                </a:tc>
                <a:tc>
                  <a:txBody>
                    <a:bodyPr/>
                    <a:lstStyle/>
                    <a:p>
                      <a:pPr algn="l" fontAlgn="ctr"/>
                      <a:r>
                        <a:rPr lang="en-US" sz="500" u="none" strike="noStrike">
                          <a:effectLst/>
                        </a:rPr>
                        <a:t>The total of all records transmitted.</a:t>
                      </a:r>
                      <a:endParaRPr lang="en-US" sz="500" b="0" i="0" u="none" strike="noStrike">
                        <a:effectLst/>
                        <a:latin typeface="Arial"/>
                      </a:endParaRPr>
                    </a:p>
                  </a:txBody>
                  <a:tcPr marL="0" marR="0" marT="0" marB="0" anchor="ctr"/>
                </a:tc>
                <a:tc>
                  <a:txBody>
                    <a:bodyPr/>
                    <a:lstStyle/>
                    <a:p>
                      <a:pPr algn="ctr" fontAlgn="ctr"/>
                      <a:r>
                        <a:rPr lang="en-US" sz="500" u="none" strike="noStrike">
                          <a:effectLst/>
                        </a:rPr>
                        <a:t>3</a:t>
                      </a:r>
                      <a:endParaRPr lang="en-US" sz="500" b="0" i="0" u="none" strike="noStrike">
                        <a:effectLst/>
                        <a:latin typeface="Arial"/>
                      </a:endParaRPr>
                    </a:p>
                  </a:txBody>
                  <a:tcPr marL="0" marR="0" marT="0" marB="0" anchor="ctr"/>
                </a:tc>
                <a:tc>
                  <a:txBody>
                    <a:bodyPr/>
                    <a:lstStyle/>
                    <a:p>
                      <a:pPr algn="ctr" fontAlgn="ctr"/>
                      <a:r>
                        <a:rPr lang="en-US" sz="500" u="none" strike="noStrike">
                          <a:effectLst/>
                        </a:rPr>
                        <a:t>R</a:t>
                      </a:r>
                      <a:endParaRPr lang="en-US" sz="500" b="0" i="0" u="none" strike="noStrike">
                        <a:effectLst/>
                        <a:latin typeface="Arial"/>
                      </a:endParaRPr>
                    </a:p>
                  </a:txBody>
                  <a:tcPr marL="0" marR="0" marT="0" marB="0" anchor="ctr"/>
                </a:tc>
                <a:tc>
                  <a:txBody>
                    <a:bodyPr/>
                    <a:lstStyle/>
                    <a:p>
                      <a:pPr algn="ctr" fontAlgn="ctr"/>
                      <a:r>
                        <a:rPr lang="en-US" sz="500" u="none" strike="noStrike">
                          <a:effectLst/>
                        </a:rPr>
                        <a:t>N</a:t>
                      </a:r>
                      <a:endParaRPr lang="en-US" sz="500" b="0" i="0" u="none" strike="noStrike">
                        <a:effectLst/>
                        <a:latin typeface="Arial"/>
                      </a:endParaRPr>
                    </a:p>
                  </a:txBody>
                  <a:tcPr marL="0" marR="0" marT="0" marB="0" anchor="ctr"/>
                </a:tc>
                <a:tc>
                  <a:txBody>
                    <a:bodyPr/>
                    <a:lstStyle/>
                    <a:p>
                      <a:pPr algn="ctr" fontAlgn="ctr"/>
                      <a:r>
                        <a:rPr lang="en-US" sz="500" u="none" strike="noStrike">
                          <a:effectLst/>
                        </a:rPr>
                        <a:t>1/7</a:t>
                      </a:r>
                      <a:endParaRPr lang="en-US" sz="500" b="0" i="0" u="none" strike="noStrike">
                        <a:effectLst/>
                        <a:latin typeface="Arial"/>
                      </a:endParaRPr>
                    </a:p>
                  </a:txBody>
                  <a:tcPr marL="0" marR="0" marT="0" marB="0" anchor="ctr"/>
                </a:tc>
                <a:tc>
                  <a:txBody>
                    <a:bodyPr/>
                    <a:lstStyle/>
                    <a:p>
                      <a:pPr algn="l" fontAlgn="ctr"/>
                      <a:r>
                        <a:rPr lang="en-US" sz="500" u="none" strike="noStrike">
                          <a:effectLst/>
                        </a:rPr>
                        <a:t>The record count is computed as the number of line items in the detail section of the PO, the number of line items in the other charges section plus two for the header and the summary records.  This field will be used as a reasonableness check to make sure the receiver has all the records.  </a:t>
                      </a:r>
                      <a:endParaRPr lang="en-US" sz="500" b="0" i="0" u="none" strike="noStrike">
                        <a:effectLst/>
                        <a:latin typeface="Arial"/>
                      </a:endParaRPr>
                    </a:p>
                  </a:txBody>
                  <a:tcPr marL="0" marR="0" marT="0" marB="0" anchor="ctr"/>
                </a:tc>
                <a:tc>
                  <a:txBody>
                    <a:bodyPr/>
                    <a:lstStyle/>
                    <a:p>
                      <a:pPr algn="l" fontAlgn="b"/>
                      <a:endParaRPr lang="en-US" sz="500" b="0" i="0" u="none" strike="noStrike">
                        <a:effectLst/>
                        <a:latin typeface="Arial"/>
                      </a:endParaRPr>
                    </a:p>
                  </a:txBody>
                  <a:tcPr marL="0" marR="0" marT="0" marB="0" anchor="b"/>
                </a:tc>
                <a:tc>
                  <a:txBody>
                    <a:bodyPr/>
                    <a:lstStyle/>
                    <a:p>
                      <a:pPr algn="l" fontAlgn="b"/>
                      <a:endParaRPr lang="en-US" sz="500" b="0" i="0" u="none" strike="noStrike">
                        <a:effectLst/>
                        <a:latin typeface="Arial"/>
                      </a:endParaRPr>
                    </a:p>
                  </a:txBody>
                  <a:tcPr marL="0" marR="0" marT="0" marB="0" anchor="b"/>
                </a:tc>
              </a:tr>
              <a:tr h="312052">
                <a:tc>
                  <a:txBody>
                    <a:bodyPr/>
                    <a:lstStyle/>
                    <a:p>
                      <a:pPr algn="ctr" fontAlgn="ctr"/>
                      <a:r>
                        <a:rPr lang="en-US" sz="500" u="none" strike="noStrike">
                          <a:effectLst/>
                        </a:rPr>
                        <a:t>3</a:t>
                      </a:r>
                      <a:endParaRPr lang="en-US" sz="500" b="0" i="0" u="none" strike="noStrike">
                        <a:effectLst/>
                        <a:latin typeface="Arial"/>
                      </a:endParaRPr>
                    </a:p>
                  </a:txBody>
                  <a:tcPr marL="0" marR="0" marT="0" marB="0" anchor="ctr"/>
                </a:tc>
                <a:tc>
                  <a:txBody>
                    <a:bodyPr/>
                    <a:lstStyle/>
                    <a:p>
                      <a:pPr algn="l" fontAlgn="ctr"/>
                      <a:r>
                        <a:rPr lang="en-US" sz="500" u="none" strike="noStrike">
                          <a:effectLst/>
                        </a:rPr>
                        <a:t>Total quantity ordered</a:t>
                      </a:r>
                      <a:endParaRPr lang="en-US" sz="500" b="1" i="0" u="none" strike="noStrike">
                        <a:effectLst/>
                        <a:latin typeface="Arial"/>
                      </a:endParaRPr>
                    </a:p>
                  </a:txBody>
                  <a:tcPr marL="0" marR="0" marT="0" marB="0" anchor="ctr"/>
                </a:tc>
                <a:tc>
                  <a:txBody>
                    <a:bodyPr/>
                    <a:lstStyle/>
                    <a:p>
                      <a:pPr algn="l" fontAlgn="ctr"/>
                      <a:r>
                        <a:rPr lang="en-US" sz="500" u="none" strike="noStrike">
                          <a:effectLst/>
                        </a:rPr>
                        <a:t>Compute the total quantity ordered based on the sum of all the items ordered in the detail section of the purchase order.  </a:t>
                      </a:r>
                      <a:endParaRPr lang="en-US" sz="500" b="0" i="0" u="none" strike="noStrike">
                        <a:effectLst/>
                        <a:latin typeface="Arial"/>
                      </a:endParaRPr>
                    </a:p>
                  </a:txBody>
                  <a:tcPr marL="0" marR="0" marT="0" marB="0" anchor="ctr"/>
                </a:tc>
                <a:tc>
                  <a:txBody>
                    <a:bodyPr/>
                    <a:lstStyle/>
                    <a:p>
                      <a:pPr algn="ctr" fontAlgn="ctr"/>
                      <a:r>
                        <a:rPr lang="en-US" sz="500" u="none" strike="noStrike">
                          <a:effectLst/>
                        </a:rPr>
                        <a:t>72</a:t>
                      </a:r>
                      <a:endParaRPr lang="en-US" sz="500" b="0" i="0" u="none" strike="noStrike">
                        <a:effectLst/>
                        <a:latin typeface="Arial"/>
                      </a:endParaRPr>
                    </a:p>
                  </a:txBody>
                  <a:tcPr marL="0" marR="0" marT="0" marB="0" anchor="ctr"/>
                </a:tc>
                <a:tc>
                  <a:txBody>
                    <a:bodyPr/>
                    <a:lstStyle/>
                    <a:p>
                      <a:pPr algn="ctr" fontAlgn="ctr"/>
                      <a:r>
                        <a:rPr lang="en-US" sz="500" u="none" strike="noStrike">
                          <a:effectLst/>
                        </a:rPr>
                        <a:t>R</a:t>
                      </a:r>
                      <a:endParaRPr lang="en-US" sz="500" b="0" i="0" u="none" strike="noStrike">
                        <a:effectLst/>
                        <a:latin typeface="Arial"/>
                      </a:endParaRPr>
                    </a:p>
                  </a:txBody>
                  <a:tcPr marL="0" marR="0" marT="0" marB="0" anchor="ctr"/>
                </a:tc>
                <a:tc>
                  <a:txBody>
                    <a:bodyPr/>
                    <a:lstStyle/>
                    <a:p>
                      <a:pPr algn="ctr" fontAlgn="ctr"/>
                      <a:r>
                        <a:rPr lang="en-US" sz="500" u="none" strike="noStrike">
                          <a:effectLst/>
                        </a:rPr>
                        <a:t>N</a:t>
                      </a:r>
                      <a:endParaRPr lang="en-US" sz="500" b="0" i="0" u="none" strike="noStrike">
                        <a:effectLst/>
                        <a:latin typeface="Arial"/>
                      </a:endParaRPr>
                    </a:p>
                  </a:txBody>
                  <a:tcPr marL="0" marR="0" marT="0" marB="0" anchor="ctr"/>
                </a:tc>
                <a:tc>
                  <a:txBody>
                    <a:bodyPr/>
                    <a:lstStyle/>
                    <a:p>
                      <a:pPr algn="ctr" fontAlgn="ctr"/>
                      <a:r>
                        <a:rPr lang="en-US" sz="500" u="none" strike="noStrike">
                          <a:effectLst/>
                        </a:rPr>
                        <a:t>1/10</a:t>
                      </a:r>
                      <a:endParaRPr lang="en-US" sz="500" b="0" i="0" u="none" strike="noStrike">
                        <a:effectLst/>
                        <a:latin typeface="Arial"/>
                      </a:endParaRPr>
                    </a:p>
                  </a:txBody>
                  <a:tcPr marL="0" marR="0" marT="0" marB="0" anchor="ctr"/>
                </a:tc>
                <a:tc>
                  <a:txBody>
                    <a:bodyPr/>
                    <a:lstStyle/>
                    <a:p>
                      <a:pPr algn="l" fontAlgn="ctr"/>
                      <a:r>
                        <a:rPr lang="en-US" sz="500" u="none" strike="noStrike">
                          <a:effectLst/>
                        </a:rPr>
                        <a:t>Total of all quantities in Field Number 7 of the detail section.  The quantity must be in units of Eaches.  The total quantity ordered field will be used as a second check to verify that the receiver has correctly read all the detail records in the purchase order.</a:t>
                      </a:r>
                      <a:endParaRPr lang="en-US" sz="500" b="0" i="0" u="none" strike="noStrike">
                        <a:effectLst/>
                        <a:latin typeface="Arial"/>
                      </a:endParaRPr>
                    </a:p>
                  </a:txBody>
                  <a:tcPr marL="0" marR="0" marT="0" marB="0" anchor="ctr"/>
                </a:tc>
                <a:tc>
                  <a:txBody>
                    <a:bodyPr/>
                    <a:lstStyle/>
                    <a:p>
                      <a:pPr algn="l" fontAlgn="b"/>
                      <a:endParaRPr lang="en-US" sz="500" b="0" i="0" u="none" strike="noStrike">
                        <a:effectLst/>
                        <a:latin typeface="Arial"/>
                      </a:endParaRPr>
                    </a:p>
                  </a:txBody>
                  <a:tcPr marL="0" marR="0" marT="0" marB="0" anchor="b"/>
                </a:tc>
                <a:tc>
                  <a:txBody>
                    <a:bodyPr/>
                    <a:lstStyle/>
                    <a:p>
                      <a:pPr algn="l" fontAlgn="b"/>
                      <a:endParaRPr lang="en-US" sz="500" b="0" i="0" u="none" strike="noStrike">
                        <a:effectLst/>
                        <a:latin typeface="Arial"/>
                      </a:endParaRPr>
                    </a:p>
                  </a:txBody>
                  <a:tcPr marL="0" marR="0" marT="0" marB="0" anchor="b"/>
                </a:tc>
              </a:tr>
              <a:tr h="468078">
                <a:tc>
                  <a:txBody>
                    <a:bodyPr/>
                    <a:lstStyle/>
                    <a:p>
                      <a:pPr algn="ctr" fontAlgn="ctr"/>
                      <a:r>
                        <a:rPr lang="en-US" sz="500" u="none" strike="noStrike">
                          <a:effectLst/>
                        </a:rPr>
                        <a:t>4</a:t>
                      </a:r>
                      <a:endParaRPr lang="en-US" sz="500" b="0" i="0" u="none" strike="noStrike">
                        <a:effectLst/>
                        <a:latin typeface="Arial"/>
                      </a:endParaRPr>
                    </a:p>
                  </a:txBody>
                  <a:tcPr marL="0" marR="0" marT="0" marB="0" anchor="ctr"/>
                </a:tc>
                <a:tc>
                  <a:txBody>
                    <a:bodyPr/>
                    <a:lstStyle/>
                    <a:p>
                      <a:pPr algn="l" fontAlgn="ctr"/>
                      <a:r>
                        <a:rPr lang="en-US" sz="500" u="none" strike="noStrike">
                          <a:effectLst/>
                        </a:rPr>
                        <a:t>Total Monetary Value</a:t>
                      </a:r>
                      <a:endParaRPr lang="en-US" sz="500" b="1" i="0" u="none" strike="noStrike">
                        <a:effectLst/>
                        <a:latin typeface="Arial"/>
                      </a:endParaRPr>
                    </a:p>
                  </a:txBody>
                  <a:tcPr marL="0" marR="0" marT="0" marB="0" anchor="ctr"/>
                </a:tc>
                <a:tc>
                  <a:txBody>
                    <a:bodyPr/>
                    <a:lstStyle/>
                    <a:p>
                      <a:pPr algn="l" fontAlgn="ctr"/>
                      <a:r>
                        <a:rPr lang="en-US" sz="500" u="none" strike="noStrike">
                          <a:effectLst/>
                        </a:rPr>
                        <a:t>Total dollar amount of the purchase order before other charges.</a:t>
                      </a:r>
                      <a:endParaRPr lang="en-US" sz="500" b="0" i="0" u="none" strike="noStrike">
                        <a:effectLst/>
                        <a:latin typeface="Arial"/>
                      </a:endParaRPr>
                    </a:p>
                  </a:txBody>
                  <a:tcPr marL="0" marR="0" marT="0" marB="0" anchor="ctr"/>
                </a:tc>
                <a:tc>
                  <a:txBody>
                    <a:bodyPr/>
                    <a:lstStyle/>
                    <a:p>
                      <a:pPr algn="ctr" fontAlgn="ctr"/>
                      <a:r>
                        <a:rPr lang="en-US" sz="500" u="none" strike="noStrike">
                          <a:effectLst/>
                        </a:rPr>
                        <a:t>8340.0000</a:t>
                      </a:r>
                      <a:endParaRPr lang="en-US" sz="500" b="0" i="0" u="none" strike="noStrike">
                        <a:effectLst/>
                        <a:latin typeface="Arial"/>
                      </a:endParaRPr>
                    </a:p>
                  </a:txBody>
                  <a:tcPr marL="0" marR="0" marT="0" marB="0" anchor="ctr"/>
                </a:tc>
                <a:tc>
                  <a:txBody>
                    <a:bodyPr/>
                    <a:lstStyle/>
                    <a:p>
                      <a:pPr algn="ctr" fontAlgn="ctr"/>
                      <a:r>
                        <a:rPr lang="en-US" sz="500" u="none" strike="noStrike">
                          <a:effectLst/>
                        </a:rPr>
                        <a:t>O</a:t>
                      </a:r>
                      <a:endParaRPr lang="en-US" sz="500" b="0" i="0" u="none" strike="noStrike">
                        <a:effectLst/>
                        <a:latin typeface="Arial"/>
                      </a:endParaRPr>
                    </a:p>
                  </a:txBody>
                  <a:tcPr marL="0" marR="0" marT="0" marB="0" anchor="ctr"/>
                </a:tc>
                <a:tc>
                  <a:txBody>
                    <a:bodyPr/>
                    <a:lstStyle/>
                    <a:p>
                      <a:pPr algn="ctr" fontAlgn="ctr"/>
                      <a:r>
                        <a:rPr lang="en-US" sz="500" u="none" strike="noStrike">
                          <a:effectLst/>
                        </a:rPr>
                        <a:t>R</a:t>
                      </a:r>
                      <a:endParaRPr lang="en-US" sz="500" b="0" i="0" u="none" strike="noStrike">
                        <a:effectLst/>
                        <a:latin typeface="Arial"/>
                      </a:endParaRPr>
                    </a:p>
                  </a:txBody>
                  <a:tcPr marL="0" marR="0" marT="0" marB="0" anchor="ctr"/>
                </a:tc>
                <a:tc>
                  <a:txBody>
                    <a:bodyPr/>
                    <a:lstStyle/>
                    <a:p>
                      <a:pPr algn="ctr" fontAlgn="ctr"/>
                      <a:r>
                        <a:rPr lang="en-US" sz="500" u="none" strike="noStrike">
                          <a:effectLst/>
                        </a:rPr>
                        <a:t>6/14</a:t>
                      </a:r>
                      <a:endParaRPr lang="en-US" sz="500" b="0" i="0" u="none" strike="noStrike">
                        <a:effectLst/>
                        <a:latin typeface="Arial"/>
                      </a:endParaRPr>
                    </a:p>
                  </a:txBody>
                  <a:tcPr marL="0" marR="0" marT="0" marB="0" anchor="ctr"/>
                </a:tc>
                <a:tc>
                  <a:txBody>
                    <a:bodyPr/>
                    <a:lstStyle/>
                    <a:p>
                      <a:pPr algn="l" fontAlgn="ctr"/>
                      <a:r>
                        <a:rPr lang="en-US" sz="500" b="1" u="none" strike="noStrike" dirty="0">
                          <a:solidFill>
                            <a:srgbClr val="33CC33"/>
                          </a:solidFill>
                          <a:effectLst/>
                        </a:rPr>
                        <a:t>For non-drop ship orders: enter total dollar amount of the purchase order before other charges. </a:t>
                      </a:r>
                      <a:br>
                        <a:rPr lang="en-US" sz="500" b="1" u="none" strike="noStrike" dirty="0">
                          <a:solidFill>
                            <a:srgbClr val="33CC33"/>
                          </a:solidFill>
                          <a:effectLst/>
                        </a:rPr>
                      </a:br>
                      <a:r>
                        <a:rPr lang="en-US" sz="500" b="1" u="none" strike="noStrike" dirty="0">
                          <a:solidFill>
                            <a:srgbClr val="33CC33"/>
                          </a:solidFill>
                          <a:effectLst/>
                        </a:rPr>
                        <a:t>For drop ship orders: enter the amount to be invoiced to the purchasing company.  This is the amount the common carrier needs to collect for a COD order.  Leave this field blank if you do not want the dollar amount to appear on the packing slip.</a:t>
                      </a:r>
                      <a:endParaRPr lang="en-US" sz="500" b="1" i="0" u="none" strike="noStrike" dirty="0">
                        <a:solidFill>
                          <a:srgbClr val="33CC33"/>
                        </a:solidFill>
                        <a:effectLst/>
                        <a:latin typeface="Arial"/>
                      </a:endParaRPr>
                    </a:p>
                  </a:txBody>
                  <a:tcPr marL="0" marR="0" marT="0" marB="0" anchor="ctr"/>
                </a:tc>
                <a:tc>
                  <a:txBody>
                    <a:bodyPr/>
                    <a:lstStyle/>
                    <a:p>
                      <a:pPr algn="l" fontAlgn="b"/>
                      <a:r>
                        <a:rPr lang="en-US" sz="500" u="none" strike="noStrike" dirty="0">
                          <a:effectLst/>
                        </a:rPr>
                        <a:t> </a:t>
                      </a:r>
                      <a:endParaRPr lang="en-US" sz="500" b="1" i="0" u="none" strike="noStrike" dirty="0">
                        <a:solidFill>
                          <a:srgbClr val="FF0000"/>
                        </a:solidFill>
                        <a:effectLst/>
                        <a:latin typeface="Arial"/>
                      </a:endParaRPr>
                    </a:p>
                  </a:txBody>
                  <a:tcPr marL="0" marR="0" marT="0" marB="0" anchor="b"/>
                </a:tc>
                <a:tc>
                  <a:txBody>
                    <a:bodyPr/>
                    <a:lstStyle/>
                    <a:p>
                      <a:pPr algn="l" fontAlgn="b"/>
                      <a:endParaRPr lang="en-US" sz="500" b="0" i="0" u="none" strike="noStrike">
                        <a:effectLst/>
                        <a:latin typeface="Arial"/>
                      </a:endParaRPr>
                    </a:p>
                  </a:txBody>
                  <a:tcPr marL="0" marR="0" marT="0" marB="0" anchor="b"/>
                </a:tc>
              </a:tr>
              <a:tr h="156026">
                <a:tc>
                  <a:txBody>
                    <a:bodyPr/>
                    <a:lstStyle/>
                    <a:p>
                      <a:pPr algn="ctr" fontAlgn="ctr"/>
                      <a:r>
                        <a:rPr lang="en-US" sz="500" u="none" strike="noStrike">
                          <a:effectLst/>
                        </a:rPr>
                        <a:t>5</a:t>
                      </a:r>
                      <a:endParaRPr lang="en-US" sz="500" b="0" i="0" u="none" strike="noStrike">
                        <a:effectLst/>
                        <a:latin typeface="Arial"/>
                      </a:endParaRPr>
                    </a:p>
                  </a:txBody>
                  <a:tcPr marL="0" marR="0" marT="0" marB="0" anchor="ctr"/>
                </a:tc>
                <a:tc>
                  <a:txBody>
                    <a:bodyPr/>
                    <a:lstStyle/>
                    <a:p>
                      <a:pPr algn="l" fontAlgn="ctr"/>
                      <a:r>
                        <a:rPr lang="en-US" sz="500" u="none" strike="noStrike">
                          <a:effectLst/>
                        </a:rPr>
                        <a:t>Total Monetary Value of Other Charges</a:t>
                      </a:r>
                      <a:endParaRPr lang="en-US" sz="500" b="1" i="0" u="none" strike="noStrike">
                        <a:effectLst/>
                        <a:latin typeface="Arial"/>
                      </a:endParaRPr>
                    </a:p>
                  </a:txBody>
                  <a:tcPr marL="0" marR="0" marT="0" marB="0" anchor="ctr"/>
                </a:tc>
                <a:tc>
                  <a:txBody>
                    <a:bodyPr/>
                    <a:lstStyle/>
                    <a:p>
                      <a:pPr algn="l" fontAlgn="ctr"/>
                      <a:r>
                        <a:rPr lang="en-US" sz="500" u="none" strike="noStrike">
                          <a:effectLst/>
                        </a:rPr>
                        <a:t>Total dollar amount of the Other Charges.</a:t>
                      </a:r>
                      <a:endParaRPr lang="en-US" sz="500" b="0" i="0" u="none" strike="noStrike">
                        <a:effectLst/>
                        <a:latin typeface="Arial"/>
                      </a:endParaRPr>
                    </a:p>
                  </a:txBody>
                  <a:tcPr marL="0" marR="0" marT="0" marB="0" anchor="ctr"/>
                </a:tc>
                <a:tc>
                  <a:txBody>
                    <a:bodyPr/>
                    <a:lstStyle/>
                    <a:p>
                      <a:pPr algn="ctr" fontAlgn="ctr"/>
                      <a:r>
                        <a:rPr lang="en-US" sz="500" u="none" strike="noStrike">
                          <a:effectLst/>
                        </a:rPr>
                        <a:t>-1000.0000</a:t>
                      </a:r>
                      <a:endParaRPr lang="en-US" sz="500" b="0" i="0" u="none" strike="noStrike">
                        <a:effectLst/>
                        <a:latin typeface="Arial"/>
                      </a:endParaRPr>
                    </a:p>
                  </a:txBody>
                  <a:tcPr marL="0" marR="0" marT="0" marB="0" anchor="ctr"/>
                </a:tc>
                <a:tc>
                  <a:txBody>
                    <a:bodyPr/>
                    <a:lstStyle/>
                    <a:p>
                      <a:pPr algn="ctr" fontAlgn="ctr"/>
                      <a:r>
                        <a:rPr lang="en-US" sz="500" u="none" strike="noStrike">
                          <a:effectLst/>
                        </a:rPr>
                        <a:t>O</a:t>
                      </a:r>
                      <a:endParaRPr lang="en-US" sz="500" b="0" i="0" u="none" strike="noStrike">
                        <a:effectLst/>
                        <a:latin typeface="Arial"/>
                      </a:endParaRPr>
                    </a:p>
                  </a:txBody>
                  <a:tcPr marL="0" marR="0" marT="0" marB="0" anchor="ctr"/>
                </a:tc>
                <a:tc>
                  <a:txBody>
                    <a:bodyPr/>
                    <a:lstStyle/>
                    <a:p>
                      <a:pPr algn="ctr" fontAlgn="ctr"/>
                      <a:r>
                        <a:rPr lang="en-US" sz="500" u="none" strike="noStrike">
                          <a:effectLst/>
                        </a:rPr>
                        <a:t>R</a:t>
                      </a:r>
                      <a:endParaRPr lang="en-US" sz="500" b="0" i="0" u="none" strike="noStrike">
                        <a:effectLst/>
                        <a:latin typeface="Arial"/>
                      </a:endParaRPr>
                    </a:p>
                  </a:txBody>
                  <a:tcPr marL="0" marR="0" marT="0" marB="0" anchor="ctr"/>
                </a:tc>
                <a:tc>
                  <a:txBody>
                    <a:bodyPr/>
                    <a:lstStyle/>
                    <a:p>
                      <a:pPr algn="ctr" fontAlgn="ctr"/>
                      <a:r>
                        <a:rPr lang="en-US" sz="500" u="none" strike="noStrike">
                          <a:effectLst/>
                        </a:rPr>
                        <a:t>6/14</a:t>
                      </a:r>
                      <a:endParaRPr lang="en-US" sz="500" b="0" i="0" u="none" strike="noStrike">
                        <a:effectLst/>
                        <a:latin typeface="Arial"/>
                      </a:endParaRPr>
                    </a:p>
                  </a:txBody>
                  <a:tcPr marL="0" marR="0" marT="0" marB="0" anchor="ctr"/>
                </a:tc>
                <a:tc>
                  <a:txBody>
                    <a:bodyPr/>
                    <a:lstStyle/>
                    <a:p>
                      <a:pPr algn="l" fontAlgn="ctr"/>
                      <a:r>
                        <a:rPr lang="en-US" sz="500" u="none" strike="noStrike">
                          <a:effectLst/>
                        </a:rPr>
                        <a:t> </a:t>
                      </a:r>
                      <a:endParaRPr lang="en-US" sz="500" b="0" i="0" u="none" strike="noStrike">
                        <a:effectLst/>
                        <a:latin typeface="Arial"/>
                      </a:endParaRPr>
                    </a:p>
                  </a:txBody>
                  <a:tcPr marL="0" marR="0" marT="0" marB="0" anchor="ctr"/>
                </a:tc>
                <a:tc>
                  <a:txBody>
                    <a:bodyPr/>
                    <a:lstStyle/>
                    <a:p>
                      <a:pPr algn="l" fontAlgn="b"/>
                      <a:r>
                        <a:rPr lang="en-US" sz="500" u="none" strike="noStrike">
                          <a:effectLst/>
                        </a:rPr>
                        <a:t> </a:t>
                      </a:r>
                      <a:endParaRPr lang="en-US" sz="500" b="1" i="0" u="none" strike="noStrike">
                        <a:solidFill>
                          <a:srgbClr val="FF0000"/>
                        </a:solidFill>
                        <a:effectLst/>
                        <a:latin typeface="Arial"/>
                      </a:endParaRPr>
                    </a:p>
                  </a:txBody>
                  <a:tcPr marL="0" marR="0" marT="0" marB="0" anchor="b"/>
                </a:tc>
                <a:tc>
                  <a:txBody>
                    <a:bodyPr/>
                    <a:lstStyle/>
                    <a:p>
                      <a:pPr algn="l" fontAlgn="b"/>
                      <a:endParaRPr lang="en-US" sz="500" b="0" i="0" u="none" strike="noStrike">
                        <a:effectLst/>
                        <a:latin typeface="Arial"/>
                      </a:endParaRPr>
                    </a:p>
                  </a:txBody>
                  <a:tcPr marL="0" marR="0" marT="0" marB="0" anchor="b"/>
                </a:tc>
              </a:tr>
              <a:tr h="78013">
                <a:tc>
                  <a:txBody>
                    <a:bodyPr/>
                    <a:lstStyle/>
                    <a:p>
                      <a:pPr algn="ctr" fontAlgn="ctr"/>
                      <a:r>
                        <a:rPr lang="en-US" sz="500" u="none" strike="noStrike">
                          <a:effectLst/>
                        </a:rPr>
                        <a:t>6</a:t>
                      </a:r>
                      <a:endParaRPr lang="en-US" sz="500" b="0" i="0" u="none" strike="noStrike">
                        <a:effectLst/>
                        <a:latin typeface="Arial"/>
                      </a:endParaRPr>
                    </a:p>
                  </a:txBody>
                  <a:tcPr marL="0" marR="0" marT="0" marB="0" anchor="ctr"/>
                </a:tc>
                <a:tc>
                  <a:txBody>
                    <a:bodyPr/>
                    <a:lstStyle/>
                    <a:p>
                      <a:pPr algn="l" fontAlgn="ctr"/>
                      <a:r>
                        <a:rPr lang="en-US" sz="500" u="none" strike="noStrike">
                          <a:effectLst/>
                        </a:rPr>
                        <a:t>Number of Cases</a:t>
                      </a:r>
                      <a:endParaRPr lang="en-US" sz="500" b="1" i="0" u="none" strike="noStrike">
                        <a:effectLst/>
                        <a:latin typeface="Arial"/>
                      </a:endParaRPr>
                    </a:p>
                  </a:txBody>
                  <a:tcPr marL="0" marR="0" marT="0" marB="0" anchor="ctr"/>
                </a:tc>
                <a:tc>
                  <a:txBody>
                    <a:bodyPr/>
                    <a:lstStyle/>
                    <a:p>
                      <a:pPr algn="l" fontAlgn="ctr"/>
                      <a:r>
                        <a:rPr lang="en-US" sz="500" u="none" strike="noStrike">
                          <a:effectLst/>
                        </a:rPr>
                        <a:t>Enter the estimated number of shipping cases in this shipment.</a:t>
                      </a:r>
                      <a:endParaRPr lang="en-US" sz="500" b="0" i="0" u="none" strike="noStrike">
                        <a:effectLst/>
                        <a:latin typeface="Arial"/>
                      </a:endParaRPr>
                    </a:p>
                  </a:txBody>
                  <a:tcPr marL="0" marR="0" marT="0" marB="0" anchor="ctr"/>
                </a:tc>
                <a:tc>
                  <a:txBody>
                    <a:bodyPr/>
                    <a:lstStyle/>
                    <a:p>
                      <a:pPr algn="ctr" fontAlgn="ctr"/>
                      <a:r>
                        <a:rPr lang="en-US" sz="500" u="none" strike="noStrike">
                          <a:effectLst/>
                        </a:rPr>
                        <a:t>5</a:t>
                      </a:r>
                      <a:endParaRPr lang="en-US" sz="500" b="0" i="0" u="none" strike="noStrike">
                        <a:effectLst/>
                        <a:latin typeface="Arial"/>
                      </a:endParaRPr>
                    </a:p>
                  </a:txBody>
                  <a:tcPr marL="0" marR="0" marT="0" marB="0" anchor="ctr"/>
                </a:tc>
                <a:tc>
                  <a:txBody>
                    <a:bodyPr/>
                    <a:lstStyle/>
                    <a:p>
                      <a:pPr algn="ctr" fontAlgn="ctr"/>
                      <a:r>
                        <a:rPr lang="en-US" sz="500" u="none" strike="noStrike">
                          <a:effectLst/>
                        </a:rPr>
                        <a:t>O</a:t>
                      </a:r>
                      <a:endParaRPr lang="en-US" sz="500" b="0" i="0" u="none" strike="noStrike">
                        <a:effectLst/>
                        <a:latin typeface="Arial"/>
                      </a:endParaRPr>
                    </a:p>
                  </a:txBody>
                  <a:tcPr marL="0" marR="0" marT="0" marB="0" anchor="ctr"/>
                </a:tc>
                <a:tc>
                  <a:txBody>
                    <a:bodyPr/>
                    <a:lstStyle/>
                    <a:p>
                      <a:pPr algn="ctr" fontAlgn="ctr"/>
                      <a:r>
                        <a:rPr lang="en-US" sz="500" u="none" strike="noStrike">
                          <a:effectLst/>
                        </a:rPr>
                        <a:t>N</a:t>
                      </a:r>
                      <a:endParaRPr lang="en-US" sz="500" b="0" i="0" u="none" strike="noStrike">
                        <a:effectLst/>
                        <a:latin typeface="Arial"/>
                      </a:endParaRPr>
                    </a:p>
                  </a:txBody>
                  <a:tcPr marL="0" marR="0" marT="0" marB="0" anchor="ctr"/>
                </a:tc>
                <a:tc>
                  <a:txBody>
                    <a:bodyPr/>
                    <a:lstStyle/>
                    <a:p>
                      <a:pPr algn="ctr" fontAlgn="ctr"/>
                      <a:r>
                        <a:rPr lang="en-US" sz="500" u="none" strike="noStrike">
                          <a:effectLst/>
                        </a:rPr>
                        <a:t>1/7</a:t>
                      </a:r>
                      <a:endParaRPr lang="en-US" sz="500" b="0" i="0" u="none" strike="noStrike">
                        <a:effectLst/>
                        <a:latin typeface="Arial"/>
                      </a:endParaRPr>
                    </a:p>
                  </a:txBody>
                  <a:tcPr marL="0" marR="0" marT="0" marB="0" anchor="ctr"/>
                </a:tc>
                <a:tc>
                  <a:txBody>
                    <a:bodyPr/>
                    <a:lstStyle/>
                    <a:p>
                      <a:pPr algn="l" fontAlgn="ctr"/>
                      <a:r>
                        <a:rPr lang="en-US" sz="500" u="none" strike="noStrike">
                          <a:effectLst/>
                        </a:rPr>
                        <a:t> </a:t>
                      </a:r>
                      <a:endParaRPr lang="en-US" sz="500" b="0" i="0" u="none" strike="noStrike">
                        <a:effectLst/>
                        <a:latin typeface="Arial"/>
                      </a:endParaRPr>
                    </a:p>
                  </a:txBody>
                  <a:tcPr marL="0" marR="0" marT="0" marB="0" anchor="ctr"/>
                </a:tc>
                <a:tc>
                  <a:txBody>
                    <a:bodyPr/>
                    <a:lstStyle/>
                    <a:p>
                      <a:pPr algn="l" fontAlgn="b"/>
                      <a:r>
                        <a:rPr lang="en-US" sz="500" u="none" strike="noStrike">
                          <a:effectLst/>
                        </a:rPr>
                        <a:t> </a:t>
                      </a:r>
                      <a:endParaRPr lang="en-US" sz="500" b="1" i="0" u="none" strike="noStrike">
                        <a:solidFill>
                          <a:srgbClr val="FF0000"/>
                        </a:solidFill>
                        <a:effectLst/>
                        <a:latin typeface="Arial"/>
                      </a:endParaRPr>
                    </a:p>
                  </a:txBody>
                  <a:tcPr marL="0" marR="0" marT="0" marB="0" anchor="b"/>
                </a:tc>
                <a:tc>
                  <a:txBody>
                    <a:bodyPr/>
                    <a:lstStyle/>
                    <a:p>
                      <a:pPr algn="l" fontAlgn="b"/>
                      <a:endParaRPr lang="en-US" sz="500" b="0" i="0" u="none" strike="noStrike">
                        <a:effectLst/>
                        <a:latin typeface="Arial"/>
                      </a:endParaRPr>
                    </a:p>
                  </a:txBody>
                  <a:tcPr marL="0" marR="0" marT="0" marB="0" anchor="b"/>
                </a:tc>
              </a:tr>
              <a:tr h="156026">
                <a:tc>
                  <a:txBody>
                    <a:bodyPr/>
                    <a:lstStyle/>
                    <a:p>
                      <a:pPr algn="ctr" fontAlgn="ctr"/>
                      <a:r>
                        <a:rPr lang="en-US" sz="500" u="none" strike="noStrike">
                          <a:effectLst/>
                        </a:rPr>
                        <a:t>7</a:t>
                      </a:r>
                      <a:endParaRPr lang="en-US" sz="500" b="1" i="0" u="none" strike="noStrike">
                        <a:effectLst/>
                        <a:latin typeface="Arial"/>
                      </a:endParaRPr>
                    </a:p>
                  </a:txBody>
                  <a:tcPr marL="0" marR="0" marT="0" marB="0" anchor="ctr"/>
                </a:tc>
                <a:tc>
                  <a:txBody>
                    <a:bodyPr/>
                    <a:lstStyle/>
                    <a:p>
                      <a:pPr algn="l" fontAlgn="ctr"/>
                      <a:r>
                        <a:rPr lang="en-US" sz="500" u="none" strike="noStrike">
                          <a:effectLst/>
                        </a:rPr>
                        <a:t>Purchase Order Total Amount</a:t>
                      </a:r>
                      <a:endParaRPr lang="en-US" sz="500" b="1" i="0" u="none" strike="noStrike">
                        <a:effectLst/>
                        <a:latin typeface="Arial"/>
                      </a:endParaRPr>
                    </a:p>
                  </a:txBody>
                  <a:tcPr marL="0" marR="0" marT="0" marB="0" anchor="ctr"/>
                </a:tc>
                <a:tc>
                  <a:txBody>
                    <a:bodyPr/>
                    <a:lstStyle/>
                    <a:p>
                      <a:pPr algn="l" fontAlgn="ctr"/>
                      <a:r>
                        <a:rPr lang="en-US" sz="500" u="none" strike="noStrike">
                          <a:effectLst/>
                        </a:rPr>
                        <a:t>Total purchase order amount equal to the total dollar amount plus taxes less discounts.</a:t>
                      </a:r>
                      <a:endParaRPr lang="en-US" sz="500" b="0" i="0" u="none" strike="noStrike">
                        <a:effectLst/>
                        <a:latin typeface="Arial"/>
                      </a:endParaRPr>
                    </a:p>
                  </a:txBody>
                  <a:tcPr marL="0" marR="0" marT="0" marB="0" anchor="ctr"/>
                </a:tc>
                <a:tc>
                  <a:txBody>
                    <a:bodyPr/>
                    <a:lstStyle/>
                    <a:p>
                      <a:pPr algn="ctr" fontAlgn="ctr"/>
                      <a:r>
                        <a:rPr lang="en-US" sz="500" u="none" strike="noStrike">
                          <a:effectLst/>
                        </a:rPr>
                        <a:t>7340.0000</a:t>
                      </a:r>
                      <a:endParaRPr lang="en-US" sz="500" b="0" i="0" u="none" strike="noStrike">
                        <a:effectLst/>
                        <a:latin typeface="Arial"/>
                      </a:endParaRPr>
                    </a:p>
                  </a:txBody>
                  <a:tcPr marL="0" marR="0" marT="0" marB="0" anchor="ctr"/>
                </a:tc>
                <a:tc>
                  <a:txBody>
                    <a:bodyPr/>
                    <a:lstStyle/>
                    <a:p>
                      <a:pPr algn="ctr" fontAlgn="ctr"/>
                      <a:r>
                        <a:rPr lang="en-US" sz="500" u="none" strike="noStrike">
                          <a:effectLst/>
                        </a:rPr>
                        <a:t>O</a:t>
                      </a:r>
                      <a:endParaRPr lang="en-US" sz="500" b="0" i="0" u="none" strike="noStrike">
                        <a:effectLst/>
                        <a:latin typeface="Arial"/>
                      </a:endParaRPr>
                    </a:p>
                  </a:txBody>
                  <a:tcPr marL="0" marR="0" marT="0" marB="0" anchor="ctr"/>
                </a:tc>
                <a:tc>
                  <a:txBody>
                    <a:bodyPr/>
                    <a:lstStyle/>
                    <a:p>
                      <a:pPr algn="ctr" fontAlgn="ctr"/>
                      <a:r>
                        <a:rPr lang="en-US" sz="500" u="none" strike="noStrike">
                          <a:effectLst/>
                        </a:rPr>
                        <a:t>R</a:t>
                      </a:r>
                      <a:endParaRPr lang="en-US" sz="500" b="0" i="0" u="none" strike="noStrike">
                        <a:effectLst/>
                        <a:latin typeface="Arial"/>
                      </a:endParaRPr>
                    </a:p>
                  </a:txBody>
                  <a:tcPr marL="0" marR="0" marT="0" marB="0" anchor="ctr"/>
                </a:tc>
                <a:tc>
                  <a:txBody>
                    <a:bodyPr/>
                    <a:lstStyle/>
                    <a:p>
                      <a:pPr algn="ctr" fontAlgn="ctr"/>
                      <a:r>
                        <a:rPr lang="en-US" sz="500" u="none" strike="noStrike">
                          <a:effectLst/>
                        </a:rPr>
                        <a:t>6/14</a:t>
                      </a:r>
                      <a:endParaRPr lang="en-US" sz="500" b="0" i="0" u="none" strike="noStrike">
                        <a:effectLst/>
                        <a:latin typeface="Arial"/>
                      </a:endParaRPr>
                    </a:p>
                  </a:txBody>
                  <a:tcPr marL="0" marR="0" marT="0" marB="0" anchor="ctr"/>
                </a:tc>
                <a:tc>
                  <a:txBody>
                    <a:bodyPr/>
                    <a:lstStyle/>
                    <a:p>
                      <a:pPr algn="l" fontAlgn="ctr"/>
                      <a:r>
                        <a:rPr lang="en-US" sz="500" u="none" strike="noStrike">
                          <a:effectLst/>
                        </a:rPr>
                        <a:t> </a:t>
                      </a:r>
                      <a:endParaRPr lang="en-US" sz="500" b="1" i="0" u="none" strike="noStrike">
                        <a:solidFill>
                          <a:srgbClr val="7030A0"/>
                        </a:solidFill>
                        <a:effectLst/>
                        <a:latin typeface="Arial"/>
                      </a:endParaRPr>
                    </a:p>
                  </a:txBody>
                  <a:tcPr marL="0" marR="0" marT="0" marB="0" anchor="ctr"/>
                </a:tc>
                <a:tc>
                  <a:txBody>
                    <a:bodyPr/>
                    <a:lstStyle/>
                    <a:p>
                      <a:pPr algn="l" fontAlgn="b"/>
                      <a:r>
                        <a:rPr lang="en-US" sz="500" u="none" strike="noStrike">
                          <a:effectLst/>
                        </a:rPr>
                        <a:t> </a:t>
                      </a:r>
                      <a:endParaRPr lang="en-US" sz="500" b="1" i="0" u="none" strike="noStrike">
                        <a:solidFill>
                          <a:srgbClr val="7030A0"/>
                        </a:solidFill>
                        <a:effectLst/>
                        <a:latin typeface="Arial"/>
                      </a:endParaRPr>
                    </a:p>
                  </a:txBody>
                  <a:tcPr marL="0" marR="0" marT="0" marB="0" anchor="b"/>
                </a:tc>
                <a:tc>
                  <a:txBody>
                    <a:bodyPr/>
                    <a:lstStyle/>
                    <a:p>
                      <a:pPr algn="l" fontAlgn="b"/>
                      <a:endParaRPr lang="en-US" sz="500" b="1" i="0" u="none" strike="noStrike">
                        <a:solidFill>
                          <a:srgbClr val="7030A0"/>
                        </a:solidFill>
                        <a:effectLst/>
                        <a:latin typeface="Arial"/>
                      </a:endParaRPr>
                    </a:p>
                  </a:txBody>
                  <a:tcPr marL="0" marR="0" marT="0" marB="0" anchor="b"/>
                </a:tc>
              </a:tr>
              <a:tr h="78013">
                <a:tc>
                  <a:txBody>
                    <a:bodyPr/>
                    <a:lstStyle/>
                    <a:p>
                      <a:pPr algn="ctr" fontAlgn="ctr"/>
                      <a:r>
                        <a:rPr lang="en-US" sz="500" u="none" strike="noStrike">
                          <a:effectLst/>
                        </a:rPr>
                        <a:t>XXX</a:t>
                      </a:r>
                      <a:endParaRPr lang="en-US" sz="500" b="1" i="0" u="none" strike="noStrike">
                        <a:effectLst/>
                        <a:latin typeface="Arial"/>
                      </a:endParaRPr>
                    </a:p>
                  </a:txBody>
                  <a:tcPr marL="0" marR="0" marT="0" marB="0" anchor="ctr"/>
                </a:tc>
                <a:tc>
                  <a:txBody>
                    <a:bodyPr/>
                    <a:lstStyle/>
                    <a:p>
                      <a:pPr algn="l" fontAlgn="ctr"/>
                      <a:r>
                        <a:rPr lang="en-US" sz="500" u="none" strike="noStrike">
                          <a:effectLst/>
                        </a:rPr>
                        <a:t>Carriage return and line feed</a:t>
                      </a:r>
                      <a:endParaRPr lang="en-US" sz="500" b="1" i="0" u="none" strike="noStrike">
                        <a:effectLst/>
                        <a:latin typeface="Arial"/>
                      </a:endParaRPr>
                    </a:p>
                  </a:txBody>
                  <a:tcPr marL="0" marR="0" marT="0" marB="0" anchor="ctr"/>
                </a:tc>
                <a:tc>
                  <a:txBody>
                    <a:bodyPr/>
                    <a:lstStyle/>
                    <a:p>
                      <a:pPr algn="l" fontAlgn="ctr"/>
                      <a:r>
                        <a:rPr lang="en-US" sz="500" u="none" strike="noStrike">
                          <a:effectLst/>
                        </a:rPr>
                        <a:t>At end of the trailer record</a:t>
                      </a:r>
                      <a:endParaRPr lang="en-US" sz="500" b="1" i="0" u="none" strike="noStrike">
                        <a:effectLst/>
                        <a:latin typeface="Arial"/>
                      </a:endParaRPr>
                    </a:p>
                  </a:txBody>
                  <a:tcPr marL="0" marR="0" marT="0" marB="0" anchor="ctr"/>
                </a:tc>
                <a:tc>
                  <a:txBody>
                    <a:bodyPr/>
                    <a:lstStyle/>
                    <a:p>
                      <a:pPr algn="ctr" fontAlgn="ctr"/>
                      <a:r>
                        <a:rPr lang="en-US" sz="500" u="none" strike="noStrike">
                          <a:effectLst/>
                        </a:rPr>
                        <a:t> </a:t>
                      </a:r>
                      <a:endParaRPr lang="en-US" sz="500" b="1" i="0" u="none" strike="noStrike">
                        <a:effectLst/>
                        <a:latin typeface="Arial"/>
                      </a:endParaRPr>
                    </a:p>
                  </a:txBody>
                  <a:tcPr marL="0" marR="0" marT="0" marB="0" anchor="ctr"/>
                </a:tc>
                <a:tc>
                  <a:txBody>
                    <a:bodyPr/>
                    <a:lstStyle/>
                    <a:p>
                      <a:pPr algn="ctr" fontAlgn="ctr"/>
                      <a:r>
                        <a:rPr lang="en-US" sz="500" u="none" strike="noStrike">
                          <a:effectLst/>
                        </a:rPr>
                        <a:t>R</a:t>
                      </a:r>
                      <a:endParaRPr lang="en-US" sz="500" b="1" i="0" u="none" strike="noStrike">
                        <a:effectLst/>
                        <a:latin typeface="Arial"/>
                      </a:endParaRPr>
                    </a:p>
                  </a:txBody>
                  <a:tcPr marL="0" marR="0" marT="0" marB="0" anchor="ctr"/>
                </a:tc>
                <a:tc>
                  <a:txBody>
                    <a:bodyPr/>
                    <a:lstStyle/>
                    <a:p>
                      <a:pPr algn="ctr" fontAlgn="ctr"/>
                      <a:r>
                        <a:rPr lang="en-US" sz="500" u="none" strike="noStrike">
                          <a:effectLst/>
                        </a:rPr>
                        <a:t> </a:t>
                      </a:r>
                      <a:endParaRPr lang="en-US" sz="500" b="1" i="0" u="none" strike="noStrike">
                        <a:effectLst/>
                        <a:latin typeface="Arial"/>
                      </a:endParaRPr>
                    </a:p>
                  </a:txBody>
                  <a:tcPr marL="0" marR="0" marT="0" marB="0" anchor="ctr"/>
                </a:tc>
                <a:tc>
                  <a:txBody>
                    <a:bodyPr/>
                    <a:lstStyle/>
                    <a:p>
                      <a:pPr algn="ctr" fontAlgn="ctr"/>
                      <a:r>
                        <a:rPr lang="en-US" sz="500" u="none" strike="noStrike">
                          <a:effectLst/>
                        </a:rPr>
                        <a:t> </a:t>
                      </a:r>
                      <a:endParaRPr lang="en-US" sz="500" b="1" i="0" u="none" strike="noStrike">
                        <a:effectLst/>
                        <a:latin typeface="Arial"/>
                      </a:endParaRPr>
                    </a:p>
                  </a:txBody>
                  <a:tcPr marL="0" marR="0" marT="0" marB="0" anchor="ctr"/>
                </a:tc>
                <a:tc>
                  <a:txBody>
                    <a:bodyPr/>
                    <a:lstStyle/>
                    <a:p>
                      <a:pPr algn="l" fontAlgn="ctr"/>
                      <a:r>
                        <a:rPr lang="en-US" sz="500" u="none" strike="noStrike">
                          <a:effectLst/>
                        </a:rPr>
                        <a:t> </a:t>
                      </a:r>
                      <a:endParaRPr lang="en-US" sz="500" b="1" i="0" u="none" strike="noStrike">
                        <a:effectLst/>
                        <a:latin typeface="Arial"/>
                      </a:endParaRPr>
                    </a:p>
                  </a:txBody>
                  <a:tcPr marL="0" marR="0" marT="0" marB="0" anchor="ctr"/>
                </a:tc>
                <a:tc>
                  <a:txBody>
                    <a:bodyPr/>
                    <a:lstStyle/>
                    <a:p>
                      <a:pPr algn="l" fontAlgn="b"/>
                      <a:endParaRPr lang="en-US" sz="500" b="0" i="0" u="none" strike="noStrike">
                        <a:effectLst/>
                        <a:latin typeface="Arial"/>
                      </a:endParaRPr>
                    </a:p>
                  </a:txBody>
                  <a:tcPr marL="0" marR="0" marT="0" marB="0" anchor="b"/>
                </a:tc>
                <a:tc>
                  <a:txBody>
                    <a:bodyPr/>
                    <a:lstStyle/>
                    <a:p>
                      <a:pPr algn="l" fontAlgn="b"/>
                      <a:endParaRPr lang="en-US" sz="500" b="0" i="0" u="none" strike="noStrike" dirty="0">
                        <a:effectLst/>
                        <a:latin typeface="Arial"/>
                      </a:endParaRPr>
                    </a:p>
                  </a:txBody>
                  <a:tcPr marL="0" marR="0" marT="0" marB="0" anchor="b"/>
                </a:tc>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43000" cy="1064419"/>
          </a:xfrm>
          <a:prstGeom prst="rect">
            <a:avLst/>
          </a:prstGeom>
        </p:spPr>
      </p:pic>
      <p:sp>
        <p:nvSpPr>
          <p:cNvPr id="7" name="Title 1"/>
          <p:cNvSpPr>
            <a:spLocks noGrp="1"/>
          </p:cNvSpPr>
          <p:nvPr>
            <p:ph type="title"/>
          </p:nvPr>
        </p:nvSpPr>
        <p:spPr>
          <a:xfrm>
            <a:off x="1828800" y="76200"/>
            <a:ext cx="5486400" cy="609600"/>
          </a:xfrm>
        </p:spPr>
        <p:txBody>
          <a:bodyPr>
            <a:normAutofit/>
          </a:bodyPr>
          <a:lstStyle/>
          <a:p>
            <a:r>
              <a:rPr lang="en-US" sz="2000" dirty="0" smtClean="0">
                <a:solidFill>
                  <a:schemeClr val="accent4">
                    <a:lumMod val="50000"/>
                  </a:schemeClr>
                </a:solidFill>
              </a:rPr>
              <a:t>Proposed 850/940 Consolidation (</a:t>
            </a:r>
            <a:r>
              <a:rPr lang="en-US" sz="2000" dirty="0" err="1" smtClean="0">
                <a:solidFill>
                  <a:schemeClr val="accent4">
                    <a:lumMod val="50000"/>
                  </a:schemeClr>
                </a:solidFill>
              </a:rPr>
              <a:t>cont</a:t>
            </a:r>
            <a:r>
              <a:rPr lang="en-US" sz="2000" dirty="0" smtClean="0">
                <a:solidFill>
                  <a:schemeClr val="accent4">
                    <a:lumMod val="50000"/>
                  </a:schemeClr>
                </a:solidFill>
              </a:rPr>
              <a:t>)</a:t>
            </a:r>
            <a:endParaRPr lang="en-US" sz="2000" dirty="0">
              <a:solidFill>
                <a:schemeClr val="accent4">
                  <a:lumMod val="50000"/>
                </a:schemeClr>
              </a:solidFill>
            </a:endParaRPr>
          </a:p>
        </p:txBody>
      </p:sp>
    </p:spTree>
    <p:extLst>
      <p:ext uri="{BB962C8B-B14F-4D97-AF65-F5344CB8AC3E}">
        <p14:creationId xmlns:p14="http://schemas.microsoft.com/office/powerpoint/2010/main" val="23888849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43000" cy="1064419"/>
          </a:xfrm>
          <a:prstGeom prst="rect">
            <a:avLst/>
          </a:prstGeom>
        </p:spPr>
      </p:pic>
      <p:sp>
        <p:nvSpPr>
          <p:cNvPr id="5" name="Title 1"/>
          <p:cNvSpPr>
            <a:spLocks noGrp="1"/>
          </p:cNvSpPr>
          <p:nvPr>
            <p:ph type="title"/>
          </p:nvPr>
        </p:nvSpPr>
        <p:spPr>
          <a:xfrm>
            <a:off x="1828800" y="76200"/>
            <a:ext cx="5486400" cy="609600"/>
          </a:xfrm>
        </p:spPr>
        <p:txBody>
          <a:bodyPr>
            <a:normAutofit/>
          </a:bodyPr>
          <a:lstStyle/>
          <a:p>
            <a:r>
              <a:rPr lang="en-US" sz="2000" dirty="0" smtClean="0">
                <a:solidFill>
                  <a:schemeClr val="accent4">
                    <a:lumMod val="50000"/>
                  </a:schemeClr>
                </a:solidFill>
              </a:rPr>
              <a:t>Proposed 856/945 Consolidation</a:t>
            </a:r>
            <a:endParaRPr lang="en-US" sz="2000" dirty="0">
              <a:solidFill>
                <a:schemeClr val="accent4">
                  <a:lumMod val="50000"/>
                </a:schemeClr>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021096501"/>
              </p:ext>
            </p:extLst>
          </p:nvPr>
        </p:nvGraphicFramePr>
        <p:xfrm>
          <a:off x="457200" y="1295400"/>
          <a:ext cx="8229600" cy="3093853"/>
        </p:xfrm>
        <a:graphic>
          <a:graphicData uri="http://schemas.openxmlformats.org/drawingml/2006/table">
            <a:tbl>
              <a:tblPr>
                <a:tableStyleId>{5C22544A-7EE6-4342-B048-85BDC9FD1C3A}</a:tableStyleId>
              </a:tblPr>
              <a:tblGrid>
                <a:gridCol w="389628"/>
                <a:gridCol w="1026617"/>
                <a:gridCol w="2199345"/>
                <a:gridCol w="563934"/>
                <a:gridCol w="543428"/>
                <a:gridCol w="220447"/>
                <a:gridCol w="287094"/>
                <a:gridCol w="2317259"/>
                <a:gridCol w="681848"/>
              </a:tblGrid>
              <a:tr h="65375">
                <a:tc>
                  <a:txBody>
                    <a:bodyPr/>
                    <a:lstStyle/>
                    <a:p>
                      <a:pPr algn="ctr" fontAlgn="ctr"/>
                      <a:r>
                        <a:rPr lang="en-US" sz="400" u="none" strike="noStrike">
                          <a:effectLst/>
                        </a:rPr>
                        <a:t>Field Number</a:t>
                      </a:r>
                      <a:endParaRPr lang="en-US" sz="400" b="1" i="0" u="none" strike="noStrike">
                        <a:effectLst/>
                        <a:latin typeface="Arial"/>
                      </a:endParaRPr>
                    </a:p>
                  </a:txBody>
                  <a:tcPr marL="0" marR="0" marT="0" marB="0" anchor="ctr"/>
                </a:tc>
                <a:tc>
                  <a:txBody>
                    <a:bodyPr/>
                    <a:lstStyle/>
                    <a:p>
                      <a:pPr algn="ctr" fontAlgn="ctr"/>
                      <a:r>
                        <a:rPr lang="en-US" sz="400" u="none" strike="noStrike">
                          <a:effectLst/>
                        </a:rPr>
                        <a:t>Field Name</a:t>
                      </a:r>
                      <a:endParaRPr lang="en-US" sz="400" b="1" i="0" u="none" strike="noStrike">
                        <a:effectLst/>
                        <a:latin typeface="Arial"/>
                      </a:endParaRPr>
                    </a:p>
                  </a:txBody>
                  <a:tcPr marL="0" marR="0" marT="0" marB="0" anchor="ctr"/>
                </a:tc>
                <a:tc>
                  <a:txBody>
                    <a:bodyPr/>
                    <a:lstStyle/>
                    <a:p>
                      <a:pPr algn="ctr" fontAlgn="ctr"/>
                      <a:r>
                        <a:rPr lang="en-US" sz="400" u="none" strike="noStrike">
                          <a:effectLst/>
                        </a:rPr>
                        <a:t>Definition</a:t>
                      </a:r>
                      <a:endParaRPr lang="en-US" sz="400" b="1" i="0" u="none" strike="noStrike">
                        <a:effectLst/>
                        <a:latin typeface="Arial"/>
                      </a:endParaRPr>
                    </a:p>
                  </a:txBody>
                  <a:tcPr marL="0" marR="0" marT="0" marB="0" anchor="ctr"/>
                </a:tc>
                <a:tc>
                  <a:txBody>
                    <a:bodyPr/>
                    <a:lstStyle/>
                    <a:p>
                      <a:pPr algn="ctr" fontAlgn="ctr"/>
                      <a:r>
                        <a:rPr lang="en-US" sz="400" u="none" strike="noStrike">
                          <a:effectLst/>
                        </a:rPr>
                        <a:t>Example</a:t>
                      </a:r>
                      <a:endParaRPr lang="en-US" sz="400" b="1" i="0" u="none" strike="noStrike">
                        <a:effectLst/>
                        <a:latin typeface="Arial"/>
                      </a:endParaRPr>
                    </a:p>
                  </a:txBody>
                  <a:tcPr marL="0" marR="0" marT="0" marB="0" anchor="ctr"/>
                </a:tc>
                <a:tc>
                  <a:txBody>
                    <a:bodyPr/>
                    <a:lstStyle/>
                    <a:p>
                      <a:pPr algn="ctr" fontAlgn="ctr"/>
                      <a:r>
                        <a:rPr lang="en-US" sz="400" u="none" strike="noStrike">
                          <a:effectLst/>
                        </a:rPr>
                        <a:t>Required / Optional</a:t>
                      </a:r>
                      <a:endParaRPr lang="en-US" sz="400" b="1" i="0" u="none" strike="noStrike">
                        <a:effectLst/>
                        <a:latin typeface="Arial"/>
                      </a:endParaRPr>
                    </a:p>
                  </a:txBody>
                  <a:tcPr marL="0" marR="0" marT="0" marB="0" anchor="ctr"/>
                </a:tc>
                <a:tc>
                  <a:txBody>
                    <a:bodyPr/>
                    <a:lstStyle/>
                    <a:p>
                      <a:pPr algn="ctr" fontAlgn="ctr"/>
                      <a:r>
                        <a:rPr lang="en-US" sz="400" u="none" strike="noStrike">
                          <a:effectLst/>
                        </a:rPr>
                        <a:t>Format</a:t>
                      </a:r>
                      <a:endParaRPr lang="en-US" sz="400" b="1" i="0" u="none" strike="noStrike">
                        <a:effectLst/>
                        <a:latin typeface="Arial"/>
                      </a:endParaRPr>
                    </a:p>
                  </a:txBody>
                  <a:tcPr marL="0" marR="0" marT="0" marB="0" anchor="ctr"/>
                </a:tc>
                <a:tc>
                  <a:txBody>
                    <a:bodyPr/>
                    <a:lstStyle/>
                    <a:p>
                      <a:pPr algn="ctr" fontAlgn="ctr"/>
                      <a:r>
                        <a:rPr lang="en-US" sz="400" u="none" strike="noStrike">
                          <a:effectLst/>
                        </a:rPr>
                        <a:t>Field Size</a:t>
                      </a:r>
                      <a:endParaRPr lang="en-US" sz="400" b="1" i="0" u="none" strike="noStrike">
                        <a:effectLst/>
                        <a:latin typeface="Arial"/>
                      </a:endParaRPr>
                    </a:p>
                  </a:txBody>
                  <a:tcPr marL="0" marR="0" marT="0" marB="0" anchor="ctr"/>
                </a:tc>
                <a:tc>
                  <a:txBody>
                    <a:bodyPr/>
                    <a:lstStyle/>
                    <a:p>
                      <a:pPr algn="ctr" fontAlgn="ctr"/>
                      <a:r>
                        <a:rPr lang="en-US" sz="400" u="none" strike="noStrike">
                          <a:effectLst/>
                        </a:rPr>
                        <a:t>Comments</a:t>
                      </a:r>
                      <a:endParaRPr lang="en-US" sz="400" b="1" i="0" u="none" strike="noStrike">
                        <a:effectLst/>
                        <a:latin typeface="Arial"/>
                      </a:endParaRPr>
                    </a:p>
                  </a:txBody>
                  <a:tcPr marL="0" marR="0" marT="0" marB="0" anchor="ctr"/>
                </a:tc>
                <a:tc>
                  <a:txBody>
                    <a:bodyPr/>
                    <a:lstStyle/>
                    <a:p>
                      <a:pPr algn="ctr" fontAlgn="ctr"/>
                      <a:endParaRPr lang="en-US" sz="400" b="1" i="0" u="none" strike="noStrike">
                        <a:effectLst/>
                        <a:latin typeface="Arial"/>
                      </a:endParaRPr>
                    </a:p>
                  </a:txBody>
                  <a:tcPr marL="0" marR="0" marT="0" marB="0" anchor="ctr"/>
                </a:tc>
              </a:tr>
              <a:tr h="65375">
                <a:tc>
                  <a:txBody>
                    <a:bodyPr/>
                    <a:lstStyle/>
                    <a:p>
                      <a:pPr algn="ctr" fontAlgn="ctr"/>
                      <a:r>
                        <a:rPr lang="en-US" sz="300" u="none" strike="noStrike">
                          <a:effectLst/>
                        </a:rPr>
                        <a:t>XXX</a:t>
                      </a:r>
                      <a:endParaRPr lang="en-US" sz="300" b="1" i="0" u="none" strike="noStrike">
                        <a:effectLst/>
                        <a:latin typeface="Arial"/>
                      </a:endParaRPr>
                    </a:p>
                  </a:txBody>
                  <a:tcPr marL="0" marR="0" marT="0" marB="0" anchor="ctr"/>
                </a:tc>
                <a:tc>
                  <a:txBody>
                    <a:bodyPr/>
                    <a:lstStyle/>
                    <a:p>
                      <a:pPr algn="l" fontAlgn="ctr"/>
                      <a:r>
                        <a:rPr lang="en-US" sz="300" u="none" strike="noStrike">
                          <a:effectLst/>
                        </a:rPr>
                        <a:t>EASI Routing Envelope</a:t>
                      </a:r>
                      <a:endParaRPr lang="en-US" sz="300" b="1" i="0" u="none" strike="noStrike">
                        <a:effectLst/>
                        <a:latin typeface="Arial"/>
                      </a:endParaRPr>
                    </a:p>
                  </a:txBody>
                  <a:tcPr marL="0" marR="0" marT="0" marB="0" anchor="ctr"/>
                </a:tc>
                <a:tc>
                  <a:txBody>
                    <a:bodyPr/>
                    <a:lstStyle/>
                    <a:p>
                      <a:pPr algn="l" fontAlgn="ctr"/>
                      <a:r>
                        <a:rPr lang="en-US" sz="400" u="none" strike="noStrike">
                          <a:effectLst/>
                        </a:rPr>
                        <a:t>Insert Routing Envelope record at the start and end of each transmission</a:t>
                      </a:r>
                      <a:endParaRPr lang="en-US" sz="400" b="1" i="0" u="none" strike="noStrike">
                        <a:effectLst/>
                        <a:latin typeface="Arial"/>
                      </a:endParaRPr>
                    </a:p>
                  </a:txBody>
                  <a:tcPr marL="0" marR="0" marT="0" marB="0" anchor="ctr"/>
                </a:tc>
                <a:tc>
                  <a:txBody>
                    <a:bodyPr/>
                    <a:lstStyle/>
                    <a:p>
                      <a:pPr algn="ctr" fontAlgn="ctr"/>
                      <a:r>
                        <a:rPr lang="en-US" sz="300" u="none" strike="noStrike">
                          <a:effectLst/>
                        </a:rPr>
                        <a:t> </a:t>
                      </a:r>
                      <a:endParaRPr lang="en-US" sz="300" b="1" i="0" u="none" strike="noStrike">
                        <a:effectLst/>
                        <a:latin typeface="Arial"/>
                      </a:endParaRPr>
                    </a:p>
                  </a:txBody>
                  <a:tcPr marL="0" marR="0" marT="0" marB="0" anchor="ctr"/>
                </a:tc>
                <a:tc>
                  <a:txBody>
                    <a:bodyPr/>
                    <a:lstStyle/>
                    <a:p>
                      <a:pPr algn="ctr" fontAlgn="ctr"/>
                      <a:r>
                        <a:rPr lang="en-US" sz="300" u="none" strike="noStrike">
                          <a:effectLst/>
                        </a:rPr>
                        <a:t>R</a:t>
                      </a:r>
                      <a:endParaRPr lang="en-US" sz="300" b="1" i="0" u="none" strike="noStrike">
                        <a:effectLst/>
                        <a:latin typeface="Arial"/>
                      </a:endParaRPr>
                    </a:p>
                  </a:txBody>
                  <a:tcPr marL="0" marR="0" marT="0" marB="0" anchor="ctr"/>
                </a:tc>
                <a:tc>
                  <a:txBody>
                    <a:bodyPr/>
                    <a:lstStyle/>
                    <a:p>
                      <a:pPr algn="ctr" fontAlgn="ctr"/>
                      <a:r>
                        <a:rPr lang="en-US" sz="300" u="none" strike="noStrike">
                          <a:effectLst/>
                        </a:rPr>
                        <a:t> </a:t>
                      </a:r>
                      <a:endParaRPr lang="en-US" sz="300" b="1" i="0" u="none" strike="noStrike">
                        <a:effectLst/>
                        <a:latin typeface="Arial"/>
                      </a:endParaRPr>
                    </a:p>
                  </a:txBody>
                  <a:tcPr marL="0" marR="0" marT="0" marB="0" anchor="ctr"/>
                </a:tc>
                <a:tc>
                  <a:txBody>
                    <a:bodyPr/>
                    <a:lstStyle/>
                    <a:p>
                      <a:pPr algn="ctr" fontAlgn="ctr"/>
                      <a:r>
                        <a:rPr lang="en-US" sz="300" u="none" strike="noStrike">
                          <a:effectLst/>
                        </a:rPr>
                        <a:t> </a:t>
                      </a:r>
                      <a:endParaRPr lang="en-US" sz="300" b="1" i="0" u="none" strike="noStrike">
                        <a:effectLst/>
                        <a:latin typeface="Arial"/>
                      </a:endParaRPr>
                    </a:p>
                  </a:txBody>
                  <a:tcPr marL="0" marR="0" marT="0" marB="0" anchor="ctr"/>
                </a:tc>
                <a:tc>
                  <a:txBody>
                    <a:bodyPr/>
                    <a:lstStyle/>
                    <a:p>
                      <a:pPr algn="l" fontAlgn="t"/>
                      <a:r>
                        <a:rPr lang="en-US" sz="400" u="none" strike="noStrike">
                          <a:effectLst/>
                        </a:rPr>
                        <a:t> </a:t>
                      </a:r>
                      <a:endParaRPr lang="en-US" sz="400" b="1" i="0" u="none" strike="noStrike">
                        <a:effectLst/>
                        <a:latin typeface="Arial"/>
                      </a:endParaRPr>
                    </a:p>
                  </a:txBody>
                  <a:tcPr marL="0" marR="0" marT="0" marB="0"/>
                </a:tc>
                <a:tc>
                  <a:txBody>
                    <a:bodyPr/>
                    <a:lstStyle/>
                    <a:p>
                      <a:pPr algn="ctr" fontAlgn="ctr"/>
                      <a:endParaRPr lang="en-US" sz="400" b="1" i="0" u="none" strike="noStrike">
                        <a:effectLst/>
                        <a:latin typeface="Arial"/>
                      </a:endParaRPr>
                    </a:p>
                  </a:txBody>
                  <a:tcPr marL="0" marR="0" marT="0" marB="0" anchor="ctr"/>
                </a:tc>
              </a:tr>
              <a:tr h="65375">
                <a:tc>
                  <a:txBody>
                    <a:bodyPr/>
                    <a:lstStyle/>
                    <a:p>
                      <a:pPr algn="ctr" fontAlgn="ctr"/>
                      <a:r>
                        <a:rPr lang="en-US" sz="400" u="none" strike="noStrike">
                          <a:effectLst/>
                        </a:rPr>
                        <a:t>1</a:t>
                      </a:r>
                      <a:endParaRPr lang="en-US" sz="400" b="0" i="0" u="none" strike="noStrike">
                        <a:effectLst/>
                        <a:latin typeface="Arial"/>
                      </a:endParaRPr>
                    </a:p>
                  </a:txBody>
                  <a:tcPr marL="0" marR="0" marT="0" marB="0" anchor="ctr"/>
                </a:tc>
                <a:tc>
                  <a:txBody>
                    <a:bodyPr/>
                    <a:lstStyle/>
                    <a:p>
                      <a:pPr algn="l" fontAlgn="ctr"/>
                      <a:r>
                        <a:rPr lang="en-US" sz="400" u="none" strike="noStrike">
                          <a:effectLst/>
                        </a:rPr>
                        <a:t>Header</a:t>
                      </a:r>
                      <a:endParaRPr lang="en-US" sz="400" b="1" i="0" u="none" strike="noStrike">
                        <a:effectLst/>
                        <a:latin typeface="Arial"/>
                      </a:endParaRPr>
                    </a:p>
                  </a:txBody>
                  <a:tcPr marL="0" marR="0" marT="0" marB="0" anchor="ctr"/>
                </a:tc>
                <a:tc>
                  <a:txBody>
                    <a:bodyPr/>
                    <a:lstStyle/>
                    <a:p>
                      <a:pPr algn="l" fontAlgn="ctr"/>
                      <a:r>
                        <a:rPr lang="en-US" sz="400" u="none" strike="noStrike">
                          <a:effectLst/>
                        </a:rPr>
                        <a:t>"01" Code to represent the header section of the ASN Document.</a:t>
                      </a:r>
                      <a:endParaRPr lang="en-US" sz="400" b="0" i="0" u="none" strike="noStrike">
                        <a:effectLst/>
                        <a:latin typeface="Arial"/>
                      </a:endParaRPr>
                    </a:p>
                  </a:txBody>
                  <a:tcPr marL="0" marR="0" marT="0" marB="0" anchor="ctr"/>
                </a:tc>
                <a:tc>
                  <a:txBody>
                    <a:bodyPr/>
                    <a:lstStyle/>
                    <a:p>
                      <a:pPr algn="ctr" fontAlgn="ctr"/>
                      <a:r>
                        <a:rPr lang="en-US" sz="400" u="none" strike="noStrike">
                          <a:effectLst/>
                        </a:rPr>
                        <a:t>01</a:t>
                      </a:r>
                      <a:endParaRPr lang="en-US" sz="400" b="0" i="0" u="none" strike="noStrike">
                        <a:effectLst/>
                        <a:latin typeface="Arial"/>
                      </a:endParaRPr>
                    </a:p>
                  </a:txBody>
                  <a:tcPr marL="0" marR="0" marT="0" marB="0" anchor="ctr"/>
                </a:tc>
                <a:tc>
                  <a:txBody>
                    <a:bodyPr/>
                    <a:lstStyle/>
                    <a:p>
                      <a:pPr algn="ctr" fontAlgn="ctr"/>
                      <a:r>
                        <a:rPr lang="en-US" sz="400" u="none" strike="noStrike">
                          <a:effectLst/>
                        </a:rPr>
                        <a:t>R</a:t>
                      </a:r>
                      <a:endParaRPr lang="en-US" sz="400" b="0" i="0" u="none" strike="noStrike">
                        <a:effectLst/>
                        <a:latin typeface="Arial"/>
                      </a:endParaRPr>
                    </a:p>
                  </a:txBody>
                  <a:tcPr marL="0" marR="0" marT="0" marB="0" anchor="ctr"/>
                </a:tc>
                <a:tc>
                  <a:txBody>
                    <a:bodyPr/>
                    <a:lstStyle/>
                    <a:p>
                      <a:pPr algn="ctr" fontAlgn="ctr"/>
                      <a:r>
                        <a:rPr lang="en-US" sz="400" u="none" strike="noStrike">
                          <a:effectLst/>
                        </a:rPr>
                        <a:t>ID</a:t>
                      </a:r>
                      <a:endParaRPr lang="en-US" sz="400" b="0" i="0" u="none" strike="noStrike">
                        <a:effectLst/>
                        <a:latin typeface="Arial"/>
                      </a:endParaRPr>
                    </a:p>
                  </a:txBody>
                  <a:tcPr marL="0" marR="0" marT="0" marB="0" anchor="ctr"/>
                </a:tc>
                <a:tc>
                  <a:txBody>
                    <a:bodyPr/>
                    <a:lstStyle/>
                    <a:p>
                      <a:pPr algn="ctr" fontAlgn="ctr"/>
                      <a:r>
                        <a:rPr lang="en-US" sz="400" u="none" strike="noStrike">
                          <a:effectLst/>
                        </a:rPr>
                        <a:t>2/2</a:t>
                      </a:r>
                      <a:endParaRPr lang="en-US" sz="400" b="0" i="0" u="none" strike="noStrike">
                        <a:effectLst/>
                        <a:latin typeface="Arial"/>
                      </a:endParaRPr>
                    </a:p>
                  </a:txBody>
                  <a:tcPr marL="0" marR="0" marT="0" marB="0" anchor="ctr"/>
                </a:tc>
                <a:tc>
                  <a:txBody>
                    <a:bodyPr/>
                    <a:lstStyle/>
                    <a:p>
                      <a:pPr algn="l" fontAlgn="t"/>
                      <a:r>
                        <a:rPr lang="en-US" sz="400" u="none" strike="noStrike">
                          <a:effectLst/>
                        </a:rPr>
                        <a:t>There is only one header record per asn transaction.</a:t>
                      </a:r>
                      <a:endParaRPr lang="en-US" sz="400" b="0" i="0" u="none" strike="noStrike">
                        <a:effectLst/>
                        <a:latin typeface="Arial"/>
                      </a:endParaRPr>
                    </a:p>
                  </a:txBody>
                  <a:tcPr marL="0" marR="0" marT="0" marB="0"/>
                </a:tc>
                <a:tc>
                  <a:txBody>
                    <a:bodyPr/>
                    <a:lstStyle/>
                    <a:p>
                      <a:pPr algn="ctr" fontAlgn="ctr"/>
                      <a:endParaRPr lang="en-US" sz="400" b="1" i="0" u="none" strike="noStrike">
                        <a:effectLst/>
                        <a:latin typeface="Arial"/>
                      </a:endParaRPr>
                    </a:p>
                  </a:txBody>
                  <a:tcPr marL="0" marR="0" marT="0" marB="0" anchor="ctr"/>
                </a:tc>
              </a:tr>
              <a:tr h="65375">
                <a:tc>
                  <a:txBody>
                    <a:bodyPr/>
                    <a:lstStyle/>
                    <a:p>
                      <a:pPr algn="ctr" fontAlgn="ctr"/>
                      <a:r>
                        <a:rPr lang="en-US" sz="400" u="none" strike="noStrike">
                          <a:effectLst/>
                        </a:rPr>
                        <a:t>2</a:t>
                      </a:r>
                      <a:endParaRPr lang="en-US" sz="400" b="0" i="0" u="none" strike="noStrike">
                        <a:effectLst/>
                        <a:latin typeface="Arial"/>
                      </a:endParaRPr>
                    </a:p>
                  </a:txBody>
                  <a:tcPr marL="0" marR="0" marT="0" marB="0" anchor="ctr"/>
                </a:tc>
                <a:tc>
                  <a:txBody>
                    <a:bodyPr/>
                    <a:lstStyle/>
                    <a:p>
                      <a:pPr algn="l" fontAlgn="ctr"/>
                      <a:r>
                        <a:rPr lang="en-US" sz="400" u="none" strike="noStrike">
                          <a:effectLst/>
                        </a:rPr>
                        <a:t>Transaction Type</a:t>
                      </a:r>
                      <a:endParaRPr lang="en-US" sz="400" b="1" i="0" u="none" strike="noStrike">
                        <a:effectLst/>
                        <a:latin typeface="Arial"/>
                      </a:endParaRPr>
                    </a:p>
                  </a:txBody>
                  <a:tcPr marL="0" marR="0" marT="0" marB="0" anchor="ctr"/>
                </a:tc>
                <a:tc>
                  <a:txBody>
                    <a:bodyPr/>
                    <a:lstStyle/>
                    <a:p>
                      <a:pPr algn="l" fontAlgn="ctr"/>
                      <a:r>
                        <a:rPr lang="en-US" sz="400" u="none" strike="noStrike">
                          <a:effectLst/>
                        </a:rPr>
                        <a:t>Code uniquely identifying type of transaction set.</a:t>
                      </a:r>
                      <a:endParaRPr lang="en-US" sz="400" b="0" i="0" u="none" strike="noStrike">
                        <a:effectLst/>
                        <a:latin typeface="Arial"/>
                      </a:endParaRPr>
                    </a:p>
                  </a:txBody>
                  <a:tcPr marL="0" marR="0" marT="0" marB="0" anchor="ctr"/>
                </a:tc>
                <a:tc>
                  <a:txBody>
                    <a:bodyPr/>
                    <a:lstStyle/>
                    <a:p>
                      <a:pPr algn="ctr" fontAlgn="ctr"/>
                      <a:r>
                        <a:rPr lang="en-US" sz="400" u="none" strike="noStrike">
                          <a:effectLst/>
                        </a:rPr>
                        <a:t>856</a:t>
                      </a:r>
                      <a:endParaRPr lang="en-US" sz="400" b="0" i="0" u="none" strike="noStrike">
                        <a:effectLst/>
                        <a:latin typeface="Arial"/>
                      </a:endParaRPr>
                    </a:p>
                  </a:txBody>
                  <a:tcPr marL="0" marR="0" marT="0" marB="0" anchor="ctr"/>
                </a:tc>
                <a:tc>
                  <a:txBody>
                    <a:bodyPr/>
                    <a:lstStyle/>
                    <a:p>
                      <a:pPr algn="ctr" fontAlgn="ctr"/>
                      <a:r>
                        <a:rPr lang="en-US" sz="400" u="none" strike="noStrike">
                          <a:effectLst/>
                        </a:rPr>
                        <a:t>R</a:t>
                      </a:r>
                      <a:endParaRPr lang="en-US" sz="400" b="0" i="0" u="none" strike="noStrike">
                        <a:effectLst/>
                        <a:latin typeface="Arial"/>
                      </a:endParaRPr>
                    </a:p>
                  </a:txBody>
                  <a:tcPr marL="0" marR="0" marT="0" marB="0" anchor="ctr"/>
                </a:tc>
                <a:tc>
                  <a:txBody>
                    <a:bodyPr/>
                    <a:lstStyle/>
                    <a:p>
                      <a:pPr algn="ctr" fontAlgn="ctr"/>
                      <a:r>
                        <a:rPr lang="en-US" sz="400" u="none" strike="noStrike">
                          <a:effectLst/>
                        </a:rPr>
                        <a:t>ID</a:t>
                      </a:r>
                      <a:endParaRPr lang="en-US" sz="400" b="0" i="0" u="none" strike="noStrike">
                        <a:effectLst/>
                        <a:latin typeface="Arial"/>
                      </a:endParaRPr>
                    </a:p>
                  </a:txBody>
                  <a:tcPr marL="0" marR="0" marT="0" marB="0" anchor="ctr"/>
                </a:tc>
                <a:tc>
                  <a:txBody>
                    <a:bodyPr/>
                    <a:lstStyle/>
                    <a:p>
                      <a:pPr algn="ctr" fontAlgn="ctr"/>
                      <a:r>
                        <a:rPr lang="en-US" sz="400" u="none" strike="noStrike">
                          <a:effectLst/>
                        </a:rPr>
                        <a:t>3/3</a:t>
                      </a:r>
                      <a:endParaRPr lang="en-US" sz="400" b="0" i="0" u="none" strike="noStrike">
                        <a:effectLst/>
                        <a:latin typeface="Arial"/>
                      </a:endParaRPr>
                    </a:p>
                  </a:txBody>
                  <a:tcPr marL="0" marR="0" marT="0" marB="0" anchor="ctr"/>
                </a:tc>
                <a:tc>
                  <a:txBody>
                    <a:bodyPr/>
                    <a:lstStyle/>
                    <a:p>
                      <a:pPr algn="l" fontAlgn="t"/>
                      <a:r>
                        <a:rPr lang="en-US" sz="400" u="none" strike="noStrike">
                          <a:effectLst/>
                        </a:rPr>
                        <a:t>Use "856" for the ASN document. </a:t>
                      </a:r>
                      <a:endParaRPr lang="en-US" sz="400" b="0" i="0" u="none" strike="noStrike">
                        <a:effectLst/>
                        <a:latin typeface="Arial"/>
                      </a:endParaRPr>
                    </a:p>
                  </a:txBody>
                  <a:tcPr marL="0" marR="0" marT="0" marB="0"/>
                </a:tc>
                <a:tc>
                  <a:txBody>
                    <a:bodyPr/>
                    <a:lstStyle/>
                    <a:p>
                      <a:pPr algn="ctr" fontAlgn="ctr"/>
                      <a:r>
                        <a:rPr lang="en-US" sz="400" u="none" strike="noStrike">
                          <a:effectLst/>
                        </a:rPr>
                        <a:t> </a:t>
                      </a:r>
                      <a:endParaRPr lang="en-US" sz="400" b="1" i="0" u="none" strike="noStrike">
                        <a:effectLst/>
                        <a:latin typeface="Arial"/>
                      </a:endParaRPr>
                    </a:p>
                  </a:txBody>
                  <a:tcPr marL="0" marR="0" marT="0" marB="0" anchor="ctr"/>
                </a:tc>
              </a:tr>
              <a:tr h="65375">
                <a:tc>
                  <a:txBody>
                    <a:bodyPr/>
                    <a:lstStyle/>
                    <a:p>
                      <a:pPr algn="ctr" fontAlgn="ctr"/>
                      <a:r>
                        <a:rPr lang="en-US" sz="400" u="none" strike="noStrike">
                          <a:effectLst/>
                        </a:rPr>
                        <a:t>3</a:t>
                      </a:r>
                      <a:endParaRPr lang="en-US" sz="400" b="0" i="0" u="none" strike="noStrike">
                        <a:effectLst/>
                        <a:latin typeface="Arial"/>
                      </a:endParaRPr>
                    </a:p>
                  </a:txBody>
                  <a:tcPr marL="0" marR="0" marT="0" marB="0" anchor="ctr"/>
                </a:tc>
                <a:tc>
                  <a:txBody>
                    <a:bodyPr/>
                    <a:lstStyle/>
                    <a:p>
                      <a:pPr algn="l" fontAlgn="ctr"/>
                      <a:r>
                        <a:rPr lang="en-US" sz="400" u="none" strike="noStrike">
                          <a:effectLst/>
                        </a:rPr>
                        <a:t>Transaction Set Purpose</a:t>
                      </a:r>
                      <a:endParaRPr lang="en-US" sz="400" b="1" i="0" u="none" strike="noStrike">
                        <a:effectLst/>
                        <a:latin typeface="Arial"/>
                      </a:endParaRPr>
                    </a:p>
                  </a:txBody>
                  <a:tcPr marL="0" marR="0" marT="0" marB="0" anchor="ctr"/>
                </a:tc>
                <a:tc>
                  <a:txBody>
                    <a:bodyPr/>
                    <a:lstStyle/>
                    <a:p>
                      <a:pPr algn="l" fontAlgn="ctr"/>
                      <a:r>
                        <a:rPr lang="en-US" sz="400" u="none" strike="noStrike">
                          <a:effectLst/>
                        </a:rPr>
                        <a:t>Code Identifies purpose of transaction Set, Original=00, Retransmit=01</a:t>
                      </a:r>
                      <a:endParaRPr lang="en-US" sz="400" b="0" i="0" u="none" strike="noStrike">
                        <a:effectLst/>
                        <a:latin typeface="Arial"/>
                      </a:endParaRPr>
                    </a:p>
                  </a:txBody>
                  <a:tcPr marL="0" marR="0" marT="0" marB="0" anchor="ctr"/>
                </a:tc>
                <a:tc>
                  <a:txBody>
                    <a:bodyPr/>
                    <a:lstStyle/>
                    <a:p>
                      <a:pPr algn="ctr" fontAlgn="ctr"/>
                      <a:r>
                        <a:rPr lang="en-US" sz="400" u="none" strike="noStrike">
                          <a:effectLst/>
                        </a:rPr>
                        <a:t>00</a:t>
                      </a:r>
                      <a:endParaRPr lang="en-US" sz="400" b="0" i="0" u="none" strike="noStrike">
                        <a:effectLst/>
                        <a:latin typeface="Arial"/>
                      </a:endParaRPr>
                    </a:p>
                  </a:txBody>
                  <a:tcPr marL="0" marR="0" marT="0" marB="0" anchor="ctr"/>
                </a:tc>
                <a:tc>
                  <a:txBody>
                    <a:bodyPr/>
                    <a:lstStyle/>
                    <a:p>
                      <a:pPr algn="ctr" fontAlgn="ctr"/>
                      <a:r>
                        <a:rPr lang="en-US" sz="400" u="none" strike="noStrike">
                          <a:effectLst/>
                        </a:rPr>
                        <a:t>R</a:t>
                      </a:r>
                      <a:endParaRPr lang="en-US" sz="400" b="0" i="0" u="none" strike="noStrike">
                        <a:effectLst/>
                        <a:latin typeface="Arial"/>
                      </a:endParaRPr>
                    </a:p>
                  </a:txBody>
                  <a:tcPr marL="0" marR="0" marT="0" marB="0" anchor="ctr"/>
                </a:tc>
                <a:tc>
                  <a:txBody>
                    <a:bodyPr/>
                    <a:lstStyle/>
                    <a:p>
                      <a:pPr algn="ctr" fontAlgn="ctr"/>
                      <a:r>
                        <a:rPr lang="en-US" sz="400" u="none" strike="noStrike">
                          <a:effectLst/>
                        </a:rPr>
                        <a:t>N</a:t>
                      </a:r>
                      <a:endParaRPr lang="en-US" sz="400" b="0" i="0" u="none" strike="noStrike">
                        <a:effectLst/>
                        <a:latin typeface="Arial"/>
                      </a:endParaRPr>
                    </a:p>
                  </a:txBody>
                  <a:tcPr marL="0" marR="0" marT="0" marB="0" anchor="ctr"/>
                </a:tc>
                <a:tc>
                  <a:txBody>
                    <a:bodyPr/>
                    <a:lstStyle/>
                    <a:p>
                      <a:pPr algn="ctr" fontAlgn="ctr"/>
                      <a:r>
                        <a:rPr lang="en-US" sz="400" u="none" strike="noStrike">
                          <a:effectLst/>
                        </a:rPr>
                        <a:t>2/2</a:t>
                      </a:r>
                      <a:endParaRPr lang="en-US" sz="400" b="0" i="0" u="none" strike="noStrike">
                        <a:effectLst/>
                        <a:latin typeface="Arial"/>
                      </a:endParaRPr>
                    </a:p>
                  </a:txBody>
                  <a:tcPr marL="0" marR="0" marT="0" marB="0" anchor="ctr"/>
                </a:tc>
                <a:tc>
                  <a:txBody>
                    <a:bodyPr/>
                    <a:lstStyle/>
                    <a:p>
                      <a:pPr algn="l" fontAlgn="t"/>
                      <a:r>
                        <a:rPr lang="en-US" sz="400" u="none" strike="noStrike">
                          <a:effectLst/>
                        </a:rPr>
                        <a:t>Valid Codes:  Original=00, Duplicate=07, Proposed=16, 22= Information Copy.</a:t>
                      </a:r>
                      <a:endParaRPr lang="en-US" sz="400" b="1" i="0" u="none" strike="noStrike">
                        <a:effectLst/>
                        <a:latin typeface="Arial"/>
                      </a:endParaRPr>
                    </a:p>
                  </a:txBody>
                  <a:tcPr marL="0" marR="0" marT="0" marB="0"/>
                </a:tc>
                <a:tc>
                  <a:txBody>
                    <a:bodyPr/>
                    <a:lstStyle/>
                    <a:p>
                      <a:pPr algn="ctr" fontAlgn="ctr"/>
                      <a:r>
                        <a:rPr lang="en-US" sz="400" u="none" strike="noStrike">
                          <a:effectLst/>
                        </a:rPr>
                        <a:t> </a:t>
                      </a:r>
                      <a:endParaRPr lang="en-US" sz="400" b="1" i="0" u="none" strike="noStrike">
                        <a:effectLst/>
                        <a:latin typeface="Arial"/>
                      </a:endParaRPr>
                    </a:p>
                  </a:txBody>
                  <a:tcPr marL="0" marR="0" marT="0" marB="0" anchor="ctr"/>
                </a:tc>
              </a:tr>
              <a:tr h="130751">
                <a:tc>
                  <a:txBody>
                    <a:bodyPr/>
                    <a:lstStyle/>
                    <a:p>
                      <a:pPr algn="ctr" fontAlgn="ctr"/>
                      <a:r>
                        <a:rPr lang="en-US" sz="400" u="none" strike="noStrike">
                          <a:effectLst/>
                        </a:rPr>
                        <a:t>4</a:t>
                      </a:r>
                      <a:endParaRPr lang="en-US" sz="400" b="0" i="0" u="none" strike="noStrike">
                        <a:effectLst/>
                        <a:latin typeface="Arial"/>
                      </a:endParaRPr>
                    </a:p>
                  </a:txBody>
                  <a:tcPr marL="0" marR="0" marT="0" marB="0" anchor="ctr"/>
                </a:tc>
                <a:tc>
                  <a:txBody>
                    <a:bodyPr/>
                    <a:lstStyle/>
                    <a:p>
                      <a:pPr algn="l" fontAlgn="ctr"/>
                      <a:r>
                        <a:rPr lang="en-US" sz="400" u="none" strike="noStrike">
                          <a:effectLst/>
                        </a:rPr>
                        <a:t>Version Number</a:t>
                      </a:r>
                      <a:endParaRPr lang="en-US" sz="400" b="1" i="0" u="none" strike="noStrike">
                        <a:effectLst/>
                        <a:latin typeface="Arial"/>
                      </a:endParaRPr>
                    </a:p>
                  </a:txBody>
                  <a:tcPr marL="0" marR="0" marT="0" marB="0" anchor="ctr"/>
                </a:tc>
                <a:tc>
                  <a:txBody>
                    <a:bodyPr/>
                    <a:lstStyle/>
                    <a:p>
                      <a:pPr algn="l" fontAlgn="ctr"/>
                      <a:r>
                        <a:rPr lang="en-US" sz="400" u="none" strike="noStrike">
                          <a:effectLst/>
                        </a:rPr>
                        <a:t>Version of the Embellished Activewear Standards. </a:t>
                      </a:r>
                      <a:endParaRPr lang="en-US" sz="400" b="0" i="0" u="none" strike="noStrike">
                        <a:effectLst/>
                        <a:latin typeface="Arial"/>
                      </a:endParaRPr>
                    </a:p>
                  </a:txBody>
                  <a:tcPr marL="0" marR="0" marT="0" marB="0" anchor="ctr"/>
                </a:tc>
                <a:tc>
                  <a:txBody>
                    <a:bodyPr/>
                    <a:lstStyle/>
                    <a:p>
                      <a:pPr algn="ctr" fontAlgn="ctr"/>
                      <a:r>
                        <a:rPr lang="en-US" sz="400" b="1" u="none" strike="noStrike" dirty="0">
                          <a:solidFill>
                            <a:srgbClr val="33CC33"/>
                          </a:solidFill>
                          <a:effectLst/>
                        </a:rPr>
                        <a:t>6.0</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u="none" strike="noStrike">
                          <a:effectLst/>
                        </a:rPr>
                        <a:t>R </a:t>
                      </a:r>
                      <a:endParaRPr lang="en-US" sz="400" b="0" i="0" u="none" strike="noStrike">
                        <a:effectLst/>
                        <a:latin typeface="Arial"/>
                      </a:endParaRPr>
                    </a:p>
                  </a:txBody>
                  <a:tcPr marL="0" marR="0" marT="0" marB="0" anchor="ctr"/>
                </a:tc>
                <a:tc>
                  <a:txBody>
                    <a:bodyPr/>
                    <a:lstStyle/>
                    <a:p>
                      <a:pPr algn="ctr" fontAlgn="ctr"/>
                      <a:r>
                        <a:rPr lang="en-US" sz="400" u="none" strike="noStrike">
                          <a:effectLst/>
                        </a:rPr>
                        <a:t>ID</a:t>
                      </a:r>
                      <a:endParaRPr lang="en-US" sz="400" b="0" i="0" u="none" strike="noStrike">
                        <a:effectLst/>
                        <a:latin typeface="Arial"/>
                      </a:endParaRPr>
                    </a:p>
                  </a:txBody>
                  <a:tcPr marL="0" marR="0" marT="0" marB="0" anchor="ctr"/>
                </a:tc>
                <a:tc>
                  <a:txBody>
                    <a:bodyPr/>
                    <a:lstStyle/>
                    <a:p>
                      <a:pPr algn="ctr" fontAlgn="ctr"/>
                      <a:r>
                        <a:rPr lang="en-US" sz="400" b="1" u="none" strike="noStrike" dirty="0">
                          <a:solidFill>
                            <a:srgbClr val="33CC33"/>
                          </a:solidFill>
                          <a:effectLst/>
                        </a:rPr>
                        <a:t>3/3</a:t>
                      </a:r>
                      <a:endParaRPr lang="en-US" sz="400" b="1" i="0" u="none" strike="noStrike" dirty="0">
                        <a:solidFill>
                          <a:srgbClr val="33CC33"/>
                        </a:solidFill>
                        <a:effectLst/>
                        <a:latin typeface="Arial"/>
                      </a:endParaRPr>
                    </a:p>
                  </a:txBody>
                  <a:tcPr marL="0" marR="0" marT="0" marB="0" anchor="ctr"/>
                </a:tc>
                <a:tc>
                  <a:txBody>
                    <a:bodyPr/>
                    <a:lstStyle/>
                    <a:p>
                      <a:pPr algn="l" fontAlgn="t"/>
                      <a:r>
                        <a:rPr lang="en-US" sz="400" b="1" u="none" strike="noStrike" dirty="0">
                          <a:solidFill>
                            <a:srgbClr val="33CC33"/>
                          </a:solidFill>
                          <a:effectLst/>
                        </a:rPr>
                        <a:t>This is version 6.0</a:t>
                      </a:r>
                      <a:endParaRPr lang="en-US" sz="400" b="1" i="0" u="none" strike="noStrike" dirty="0">
                        <a:solidFill>
                          <a:srgbClr val="33CC33"/>
                        </a:solidFill>
                        <a:effectLst/>
                        <a:latin typeface="Arial"/>
                      </a:endParaRPr>
                    </a:p>
                  </a:txBody>
                  <a:tcPr marL="0" marR="0" marT="0" marB="0"/>
                </a:tc>
                <a:tc>
                  <a:txBody>
                    <a:bodyPr/>
                    <a:lstStyle/>
                    <a:p>
                      <a:pPr algn="ctr" fontAlgn="ctr"/>
                      <a:r>
                        <a:rPr lang="en-US" sz="400" b="1" u="none" strike="noStrike" dirty="0">
                          <a:solidFill>
                            <a:srgbClr val="33CC33"/>
                          </a:solidFill>
                          <a:effectLst/>
                        </a:rPr>
                        <a:t>determine version number</a:t>
                      </a:r>
                      <a:endParaRPr lang="en-US" sz="400" b="1" i="0" u="none" strike="noStrike" dirty="0">
                        <a:solidFill>
                          <a:srgbClr val="33CC33"/>
                        </a:solidFill>
                        <a:effectLst/>
                        <a:latin typeface="Arial"/>
                      </a:endParaRPr>
                    </a:p>
                  </a:txBody>
                  <a:tcPr marL="0" marR="0" marT="0" marB="0" anchor="ctr"/>
                </a:tc>
              </a:tr>
              <a:tr h="65375">
                <a:tc>
                  <a:txBody>
                    <a:bodyPr/>
                    <a:lstStyle/>
                    <a:p>
                      <a:pPr algn="ctr" fontAlgn="ctr"/>
                      <a:r>
                        <a:rPr lang="en-US" sz="400" b="1" u="none" strike="noStrike" dirty="0">
                          <a:solidFill>
                            <a:srgbClr val="33CC33"/>
                          </a:solidFill>
                          <a:effectLst/>
                        </a:rPr>
                        <a:t>5</a:t>
                      </a:r>
                      <a:endParaRPr lang="en-US" sz="400" b="1" i="0" u="none" strike="noStrike" dirty="0">
                        <a:solidFill>
                          <a:srgbClr val="33CC33"/>
                        </a:solidFill>
                        <a:effectLst/>
                        <a:latin typeface="Arial"/>
                      </a:endParaRPr>
                    </a:p>
                  </a:txBody>
                  <a:tcPr marL="0" marR="0" marT="0" marB="0" anchor="ctr"/>
                </a:tc>
                <a:tc>
                  <a:txBody>
                    <a:bodyPr/>
                    <a:lstStyle/>
                    <a:p>
                      <a:pPr algn="l" fontAlgn="ctr"/>
                      <a:r>
                        <a:rPr lang="en-US" sz="400" b="1" u="none" strike="noStrike" dirty="0">
                          <a:solidFill>
                            <a:srgbClr val="33CC33"/>
                          </a:solidFill>
                          <a:effectLst/>
                        </a:rPr>
                        <a:t>Drop Ship Code</a:t>
                      </a:r>
                      <a:endParaRPr lang="en-US" sz="400" b="1" i="0" u="none" strike="noStrike" dirty="0">
                        <a:solidFill>
                          <a:srgbClr val="33CC33"/>
                        </a:solidFill>
                        <a:effectLst/>
                        <a:latin typeface="Arial"/>
                      </a:endParaRPr>
                    </a:p>
                  </a:txBody>
                  <a:tcPr marL="0" marR="0" marT="0" marB="0" anchor="ctr"/>
                </a:tc>
                <a:tc>
                  <a:txBody>
                    <a:bodyPr/>
                    <a:lstStyle/>
                    <a:p>
                      <a:pPr algn="l" fontAlgn="ctr"/>
                      <a:r>
                        <a:rPr lang="en-US" sz="400" b="1" u="none" strike="noStrike" dirty="0">
                          <a:solidFill>
                            <a:srgbClr val="33CC33"/>
                          </a:solidFill>
                          <a:effectLst/>
                        </a:rPr>
                        <a:t>Code to indicate whether shipment will be drop shipped or delivered to buyers warehouse</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b="1" u="none" strike="noStrike" dirty="0">
                          <a:solidFill>
                            <a:srgbClr val="33CC33"/>
                          </a:solidFill>
                          <a:effectLst/>
                        </a:rPr>
                        <a:t>N</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b="1" u="none" strike="noStrike" dirty="0">
                          <a:solidFill>
                            <a:srgbClr val="33CC33"/>
                          </a:solidFill>
                          <a:effectLst/>
                        </a:rPr>
                        <a:t>R</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b="1" u="none" strike="noStrike" dirty="0">
                          <a:solidFill>
                            <a:srgbClr val="33CC33"/>
                          </a:solidFill>
                          <a:effectLst/>
                        </a:rPr>
                        <a:t>ID</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b="1" u="none" strike="noStrike" dirty="0">
                          <a:solidFill>
                            <a:srgbClr val="33CC33"/>
                          </a:solidFill>
                          <a:effectLst/>
                        </a:rPr>
                        <a:t>1/1</a:t>
                      </a:r>
                      <a:endParaRPr lang="en-US" sz="400" b="1" i="0" u="none" strike="noStrike" dirty="0">
                        <a:solidFill>
                          <a:srgbClr val="33CC33"/>
                        </a:solidFill>
                        <a:effectLst/>
                        <a:latin typeface="Arial"/>
                      </a:endParaRPr>
                    </a:p>
                  </a:txBody>
                  <a:tcPr marL="0" marR="0" marT="0" marB="0" anchor="ctr"/>
                </a:tc>
                <a:tc>
                  <a:txBody>
                    <a:bodyPr/>
                    <a:lstStyle/>
                    <a:p>
                      <a:pPr algn="l" fontAlgn="ctr"/>
                      <a:r>
                        <a:rPr lang="en-US" sz="400" b="1" u="none" strike="noStrike" dirty="0">
                          <a:solidFill>
                            <a:srgbClr val="33CC33"/>
                          </a:solidFill>
                          <a:effectLst/>
                        </a:rPr>
                        <a:t>Valid Codes: "Y" = Drop Ship, "N" = Deliver to Buyer's Warehouse.</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b="1" u="none" strike="noStrike" dirty="0">
                          <a:solidFill>
                            <a:srgbClr val="33CC33"/>
                          </a:solidFill>
                          <a:effectLst/>
                        </a:rPr>
                        <a:t>new row</a:t>
                      </a:r>
                      <a:endParaRPr lang="en-US" sz="400" b="1" i="0" u="none" strike="noStrike" dirty="0">
                        <a:solidFill>
                          <a:srgbClr val="33CC33"/>
                        </a:solidFill>
                        <a:effectLst/>
                        <a:latin typeface="Arial"/>
                      </a:endParaRPr>
                    </a:p>
                  </a:txBody>
                  <a:tcPr marL="0" marR="0" marT="0" marB="0" anchor="ctr"/>
                </a:tc>
              </a:tr>
              <a:tr h="65375">
                <a:tc>
                  <a:txBody>
                    <a:bodyPr/>
                    <a:lstStyle/>
                    <a:p>
                      <a:pPr algn="ctr" fontAlgn="ctr"/>
                      <a:r>
                        <a:rPr lang="en-US" sz="400" u="none" strike="noStrike">
                          <a:effectLst/>
                        </a:rPr>
                        <a:t>6</a:t>
                      </a:r>
                      <a:endParaRPr lang="en-US" sz="400" b="0" i="0" u="none" strike="noStrike">
                        <a:effectLst/>
                        <a:latin typeface="Arial"/>
                      </a:endParaRPr>
                    </a:p>
                  </a:txBody>
                  <a:tcPr marL="0" marR="0" marT="0" marB="0" anchor="ctr"/>
                </a:tc>
                <a:tc>
                  <a:txBody>
                    <a:bodyPr/>
                    <a:lstStyle/>
                    <a:p>
                      <a:pPr algn="l" fontAlgn="ctr"/>
                      <a:r>
                        <a:rPr lang="en-US" sz="400" u="none" strike="noStrike">
                          <a:effectLst/>
                        </a:rPr>
                        <a:t>Shipment Number</a:t>
                      </a:r>
                      <a:endParaRPr lang="en-US" sz="400" b="1" i="0" u="none" strike="noStrike">
                        <a:effectLst/>
                        <a:latin typeface="Arial"/>
                      </a:endParaRPr>
                    </a:p>
                  </a:txBody>
                  <a:tcPr marL="0" marR="0" marT="0" marB="0" anchor="ctr"/>
                </a:tc>
                <a:tc>
                  <a:txBody>
                    <a:bodyPr/>
                    <a:lstStyle/>
                    <a:p>
                      <a:pPr algn="l" fontAlgn="ctr"/>
                      <a:r>
                        <a:rPr lang="en-US" sz="400" u="none" strike="noStrike">
                          <a:effectLst/>
                        </a:rPr>
                        <a:t>ASN Shipment Identification Assigned by Shipper (SSCC-18)</a:t>
                      </a:r>
                      <a:endParaRPr lang="en-US" sz="400" b="0" i="0" u="none" strike="noStrike">
                        <a:effectLst/>
                        <a:latin typeface="Arial"/>
                      </a:endParaRPr>
                    </a:p>
                  </a:txBody>
                  <a:tcPr marL="0" marR="0" marT="0" marB="0" anchor="ctr"/>
                </a:tc>
                <a:tc>
                  <a:txBody>
                    <a:bodyPr/>
                    <a:lstStyle/>
                    <a:p>
                      <a:pPr algn="ctr" fontAlgn="ctr"/>
                      <a:r>
                        <a:rPr lang="en-US" sz="400" u="none" strike="noStrike">
                          <a:effectLst/>
                        </a:rPr>
                        <a:t>407077387000000018</a:t>
                      </a:r>
                      <a:endParaRPr lang="en-US" sz="400" b="0" i="0" u="none" strike="noStrike">
                        <a:effectLst/>
                        <a:latin typeface="Arial"/>
                      </a:endParaRPr>
                    </a:p>
                  </a:txBody>
                  <a:tcPr marL="0" marR="0" marT="0" marB="0" anchor="ctr"/>
                </a:tc>
                <a:tc>
                  <a:txBody>
                    <a:bodyPr/>
                    <a:lstStyle/>
                    <a:p>
                      <a:pPr algn="ctr" fontAlgn="ctr"/>
                      <a:r>
                        <a:rPr lang="en-US" sz="400" b="1" u="none" strike="noStrike" dirty="0">
                          <a:solidFill>
                            <a:srgbClr val="33CC33"/>
                          </a:solidFill>
                          <a:effectLst/>
                        </a:rPr>
                        <a:t>C</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u="none" strike="noStrike">
                          <a:effectLst/>
                        </a:rPr>
                        <a:t>AN</a:t>
                      </a:r>
                      <a:endParaRPr lang="en-US" sz="400" b="0" i="0" u="none" strike="noStrike">
                        <a:effectLst/>
                        <a:latin typeface="Arial"/>
                      </a:endParaRPr>
                    </a:p>
                  </a:txBody>
                  <a:tcPr marL="0" marR="0" marT="0" marB="0" anchor="ctr"/>
                </a:tc>
                <a:tc>
                  <a:txBody>
                    <a:bodyPr/>
                    <a:lstStyle/>
                    <a:p>
                      <a:pPr algn="ctr" fontAlgn="ctr"/>
                      <a:r>
                        <a:rPr lang="en-US" sz="400" u="none" strike="noStrike">
                          <a:effectLst/>
                        </a:rPr>
                        <a:t>1/18</a:t>
                      </a:r>
                      <a:endParaRPr lang="en-US" sz="400" b="0" i="0" u="none" strike="noStrike">
                        <a:effectLst/>
                        <a:latin typeface="Arial"/>
                      </a:endParaRPr>
                    </a:p>
                  </a:txBody>
                  <a:tcPr marL="0" marR="0" marT="0" marB="0" anchor="ctr"/>
                </a:tc>
                <a:tc>
                  <a:txBody>
                    <a:bodyPr/>
                    <a:lstStyle/>
                    <a:p>
                      <a:pPr algn="l" fontAlgn="t"/>
                      <a:r>
                        <a:rPr lang="en-US" sz="400" b="1" u="none" strike="noStrike" dirty="0">
                          <a:solidFill>
                            <a:srgbClr val="33CC33"/>
                          </a:solidFill>
                          <a:effectLst/>
                        </a:rPr>
                        <a:t>SSCC-18 Unique Tracking Number for Shipment. Required if Drop Ship Code is a "N".</a:t>
                      </a:r>
                      <a:endParaRPr lang="en-US" sz="400" b="1" i="0" u="none" strike="noStrike" dirty="0">
                        <a:solidFill>
                          <a:srgbClr val="33CC33"/>
                        </a:solidFill>
                        <a:effectLst/>
                        <a:latin typeface="Arial"/>
                      </a:endParaRPr>
                    </a:p>
                  </a:txBody>
                  <a:tcPr marL="0" marR="0" marT="0" marB="0"/>
                </a:tc>
                <a:tc>
                  <a:txBody>
                    <a:bodyPr/>
                    <a:lstStyle/>
                    <a:p>
                      <a:pPr algn="ctr" fontAlgn="ctr"/>
                      <a:r>
                        <a:rPr lang="en-US" sz="400" u="none" strike="noStrike" dirty="0">
                          <a:effectLst/>
                        </a:rPr>
                        <a:t> </a:t>
                      </a:r>
                      <a:endParaRPr lang="en-US" sz="400" b="1" i="0" u="none" strike="noStrike" dirty="0">
                        <a:effectLst/>
                        <a:latin typeface="Arial"/>
                      </a:endParaRPr>
                    </a:p>
                  </a:txBody>
                  <a:tcPr marL="0" marR="0" marT="0" marB="0" anchor="ctr"/>
                </a:tc>
              </a:tr>
              <a:tr h="65375">
                <a:tc>
                  <a:txBody>
                    <a:bodyPr/>
                    <a:lstStyle/>
                    <a:p>
                      <a:pPr algn="ctr" fontAlgn="ctr"/>
                      <a:r>
                        <a:rPr lang="en-US" sz="400" u="none" strike="noStrike">
                          <a:effectLst/>
                        </a:rPr>
                        <a:t>7</a:t>
                      </a:r>
                      <a:endParaRPr lang="en-US" sz="400" b="0" i="0" u="none" strike="noStrike">
                        <a:effectLst/>
                        <a:latin typeface="Arial"/>
                      </a:endParaRPr>
                    </a:p>
                  </a:txBody>
                  <a:tcPr marL="0" marR="0" marT="0" marB="0" anchor="ctr"/>
                </a:tc>
                <a:tc>
                  <a:txBody>
                    <a:bodyPr/>
                    <a:lstStyle/>
                    <a:p>
                      <a:pPr algn="l" fontAlgn="ctr"/>
                      <a:r>
                        <a:rPr lang="en-US" sz="400" u="none" strike="noStrike">
                          <a:effectLst/>
                        </a:rPr>
                        <a:t>ASN Date</a:t>
                      </a:r>
                      <a:endParaRPr lang="en-US" sz="400" b="1" i="0" u="none" strike="noStrike">
                        <a:effectLst/>
                        <a:latin typeface="Arial"/>
                      </a:endParaRPr>
                    </a:p>
                  </a:txBody>
                  <a:tcPr marL="0" marR="0" marT="0" marB="0" anchor="ctr"/>
                </a:tc>
                <a:tc>
                  <a:txBody>
                    <a:bodyPr/>
                    <a:lstStyle/>
                    <a:p>
                      <a:pPr algn="l" fontAlgn="ctr"/>
                      <a:r>
                        <a:rPr lang="en-US" sz="400" u="none" strike="noStrike">
                          <a:effectLst/>
                        </a:rPr>
                        <a:t>ASN Creation Date</a:t>
                      </a:r>
                      <a:endParaRPr lang="en-US" sz="400" b="0" i="0" u="none" strike="noStrike">
                        <a:effectLst/>
                        <a:latin typeface="Arial"/>
                      </a:endParaRPr>
                    </a:p>
                  </a:txBody>
                  <a:tcPr marL="0" marR="0" marT="0" marB="0" anchor="ctr"/>
                </a:tc>
                <a:tc>
                  <a:txBody>
                    <a:bodyPr/>
                    <a:lstStyle/>
                    <a:p>
                      <a:pPr algn="ctr" fontAlgn="ctr"/>
                      <a:r>
                        <a:rPr lang="en-US" sz="400" u="none" strike="noStrike">
                          <a:effectLst/>
                        </a:rPr>
                        <a:t>20010708</a:t>
                      </a:r>
                      <a:endParaRPr lang="en-US" sz="400" b="0" i="0" u="none" strike="noStrike">
                        <a:effectLst/>
                        <a:latin typeface="Arial"/>
                      </a:endParaRPr>
                    </a:p>
                  </a:txBody>
                  <a:tcPr marL="0" marR="0" marT="0" marB="0" anchor="ctr"/>
                </a:tc>
                <a:tc>
                  <a:txBody>
                    <a:bodyPr/>
                    <a:lstStyle/>
                    <a:p>
                      <a:pPr algn="ctr" fontAlgn="ctr"/>
                      <a:r>
                        <a:rPr lang="en-US" sz="400" b="1" u="none" strike="noStrike" dirty="0">
                          <a:solidFill>
                            <a:srgbClr val="33CC33"/>
                          </a:solidFill>
                          <a:effectLst/>
                        </a:rPr>
                        <a:t>C</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u="none" strike="noStrike">
                          <a:effectLst/>
                        </a:rPr>
                        <a:t>DT</a:t>
                      </a:r>
                      <a:endParaRPr lang="en-US" sz="400" b="0" i="0" u="none" strike="noStrike">
                        <a:effectLst/>
                        <a:latin typeface="Arial"/>
                      </a:endParaRPr>
                    </a:p>
                  </a:txBody>
                  <a:tcPr marL="0" marR="0" marT="0" marB="0" anchor="ctr"/>
                </a:tc>
                <a:tc>
                  <a:txBody>
                    <a:bodyPr/>
                    <a:lstStyle/>
                    <a:p>
                      <a:pPr algn="ctr" fontAlgn="ctr"/>
                      <a:r>
                        <a:rPr lang="en-US" sz="400" u="none" strike="noStrike">
                          <a:effectLst/>
                        </a:rPr>
                        <a:t>8/8</a:t>
                      </a:r>
                      <a:endParaRPr lang="en-US" sz="400" b="0" i="0" u="none" strike="noStrike">
                        <a:effectLst/>
                        <a:latin typeface="Arial"/>
                      </a:endParaRPr>
                    </a:p>
                  </a:txBody>
                  <a:tcPr marL="0" marR="0" marT="0" marB="0" anchor="ctr"/>
                </a:tc>
                <a:tc>
                  <a:txBody>
                    <a:bodyPr/>
                    <a:lstStyle/>
                    <a:p>
                      <a:pPr algn="l" fontAlgn="t"/>
                      <a:r>
                        <a:rPr lang="en-US" sz="400" b="1" u="none" strike="noStrike" dirty="0">
                          <a:solidFill>
                            <a:srgbClr val="33CC33"/>
                          </a:solidFill>
                          <a:effectLst/>
                        </a:rPr>
                        <a:t>CCYYMMDD, Required if Drop Ship Code is a "N".</a:t>
                      </a:r>
                      <a:endParaRPr lang="en-US" sz="400" b="1" i="0" u="none" strike="noStrike" dirty="0">
                        <a:solidFill>
                          <a:srgbClr val="33CC33"/>
                        </a:solidFill>
                        <a:effectLst/>
                        <a:latin typeface="Arial"/>
                      </a:endParaRPr>
                    </a:p>
                  </a:txBody>
                  <a:tcPr marL="0" marR="0" marT="0" marB="0"/>
                </a:tc>
                <a:tc>
                  <a:txBody>
                    <a:bodyPr/>
                    <a:lstStyle/>
                    <a:p>
                      <a:pPr algn="ctr" fontAlgn="ctr"/>
                      <a:endParaRPr lang="en-US" sz="400" b="1" i="0" u="none" strike="noStrike">
                        <a:effectLst/>
                        <a:latin typeface="Arial"/>
                      </a:endParaRPr>
                    </a:p>
                  </a:txBody>
                  <a:tcPr marL="0" marR="0" marT="0" marB="0" anchor="ctr"/>
                </a:tc>
              </a:tr>
              <a:tr h="65375">
                <a:tc>
                  <a:txBody>
                    <a:bodyPr/>
                    <a:lstStyle/>
                    <a:p>
                      <a:pPr algn="ctr" fontAlgn="ctr"/>
                      <a:r>
                        <a:rPr lang="en-US" sz="400" u="none" strike="noStrike">
                          <a:effectLst/>
                        </a:rPr>
                        <a:t>8</a:t>
                      </a:r>
                      <a:endParaRPr lang="en-US" sz="400" b="0" i="0" u="none" strike="noStrike">
                        <a:effectLst/>
                        <a:latin typeface="Arial"/>
                      </a:endParaRPr>
                    </a:p>
                  </a:txBody>
                  <a:tcPr marL="0" marR="0" marT="0" marB="0" anchor="ctr"/>
                </a:tc>
                <a:tc>
                  <a:txBody>
                    <a:bodyPr/>
                    <a:lstStyle/>
                    <a:p>
                      <a:pPr algn="l" fontAlgn="ctr"/>
                      <a:r>
                        <a:rPr lang="en-US" sz="400" u="none" strike="noStrike">
                          <a:effectLst/>
                        </a:rPr>
                        <a:t>ASN Time</a:t>
                      </a:r>
                      <a:endParaRPr lang="en-US" sz="400" b="1" i="0" u="none" strike="noStrike">
                        <a:effectLst/>
                        <a:latin typeface="Arial"/>
                      </a:endParaRPr>
                    </a:p>
                  </a:txBody>
                  <a:tcPr marL="0" marR="0" marT="0" marB="0" anchor="ctr"/>
                </a:tc>
                <a:tc>
                  <a:txBody>
                    <a:bodyPr/>
                    <a:lstStyle/>
                    <a:p>
                      <a:pPr algn="l" fontAlgn="ctr"/>
                      <a:r>
                        <a:rPr lang="en-US" sz="400" u="none" strike="noStrike">
                          <a:effectLst/>
                        </a:rPr>
                        <a:t>ASN Creation Time</a:t>
                      </a:r>
                      <a:endParaRPr lang="en-US" sz="400" b="0" i="0" u="none" strike="noStrike">
                        <a:effectLst/>
                        <a:latin typeface="Arial"/>
                      </a:endParaRPr>
                    </a:p>
                  </a:txBody>
                  <a:tcPr marL="0" marR="0" marT="0" marB="0" anchor="ctr"/>
                </a:tc>
                <a:tc>
                  <a:txBody>
                    <a:bodyPr/>
                    <a:lstStyle/>
                    <a:p>
                      <a:pPr algn="ctr" fontAlgn="ctr"/>
                      <a:r>
                        <a:rPr lang="en-US" sz="400" u="none" strike="noStrike">
                          <a:effectLst/>
                        </a:rPr>
                        <a:t>121305</a:t>
                      </a:r>
                      <a:endParaRPr lang="en-US" sz="400" b="0" i="0" u="none" strike="noStrike">
                        <a:effectLst/>
                        <a:latin typeface="Arial"/>
                      </a:endParaRPr>
                    </a:p>
                  </a:txBody>
                  <a:tcPr marL="0" marR="0" marT="0" marB="0" anchor="ctr"/>
                </a:tc>
                <a:tc>
                  <a:txBody>
                    <a:bodyPr/>
                    <a:lstStyle/>
                    <a:p>
                      <a:pPr algn="ctr" fontAlgn="ctr"/>
                      <a:r>
                        <a:rPr lang="en-US" sz="400" b="1" u="none" strike="noStrike" dirty="0">
                          <a:solidFill>
                            <a:srgbClr val="33CC33"/>
                          </a:solidFill>
                          <a:effectLst/>
                        </a:rPr>
                        <a:t>C</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u="none" strike="noStrike">
                          <a:effectLst/>
                        </a:rPr>
                        <a:t>TM</a:t>
                      </a:r>
                      <a:endParaRPr lang="en-US" sz="400" b="0" i="0" u="none" strike="noStrike">
                        <a:effectLst/>
                        <a:latin typeface="Arial"/>
                      </a:endParaRPr>
                    </a:p>
                  </a:txBody>
                  <a:tcPr marL="0" marR="0" marT="0" marB="0" anchor="ctr"/>
                </a:tc>
                <a:tc>
                  <a:txBody>
                    <a:bodyPr/>
                    <a:lstStyle/>
                    <a:p>
                      <a:pPr algn="ctr" fontAlgn="ctr"/>
                      <a:r>
                        <a:rPr lang="en-US" sz="400" u="none" strike="noStrike">
                          <a:effectLst/>
                        </a:rPr>
                        <a:t>6/6</a:t>
                      </a:r>
                      <a:endParaRPr lang="en-US" sz="400" b="0" i="0" u="none" strike="noStrike">
                        <a:effectLst/>
                        <a:latin typeface="Arial"/>
                      </a:endParaRPr>
                    </a:p>
                  </a:txBody>
                  <a:tcPr marL="0" marR="0" marT="0" marB="0" anchor="ctr"/>
                </a:tc>
                <a:tc>
                  <a:txBody>
                    <a:bodyPr/>
                    <a:lstStyle/>
                    <a:p>
                      <a:pPr algn="l" fontAlgn="t"/>
                      <a:r>
                        <a:rPr lang="en-US" sz="400" b="1" u="none" strike="noStrike" dirty="0">
                          <a:solidFill>
                            <a:srgbClr val="33CC33"/>
                          </a:solidFill>
                          <a:effectLst/>
                        </a:rPr>
                        <a:t>HHMMSS assumes a 24 hour clock - UTC, Required if Drop Ship Code is a "N".</a:t>
                      </a:r>
                      <a:endParaRPr lang="en-US" sz="400" b="1" i="0" u="none" strike="noStrike" dirty="0">
                        <a:solidFill>
                          <a:srgbClr val="33CC33"/>
                        </a:solidFill>
                        <a:effectLst/>
                        <a:latin typeface="Arial"/>
                      </a:endParaRPr>
                    </a:p>
                  </a:txBody>
                  <a:tcPr marL="0" marR="0" marT="0" marB="0"/>
                </a:tc>
                <a:tc>
                  <a:txBody>
                    <a:bodyPr/>
                    <a:lstStyle/>
                    <a:p>
                      <a:pPr algn="ctr" fontAlgn="ctr"/>
                      <a:endParaRPr lang="en-US" sz="400" b="1" i="0" u="none" strike="noStrike">
                        <a:effectLst/>
                        <a:latin typeface="Arial"/>
                      </a:endParaRPr>
                    </a:p>
                  </a:txBody>
                  <a:tcPr marL="0" marR="0" marT="0" marB="0" anchor="ctr"/>
                </a:tc>
              </a:tr>
              <a:tr h="65375">
                <a:tc>
                  <a:txBody>
                    <a:bodyPr/>
                    <a:lstStyle/>
                    <a:p>
                      <a:pPr algn="ctr" fontAlgn="ctr"/>
                      <a:r>
                        <a:rPr lang="en-US" sz="400" u="none" strike="noStrike">
                          <a:effectLst/>
                        </a:rPr>
                        <a:t>9</a:t>
                      </a:r>
                      <a:endParaRPr lang="en-US" sz="400" b="0" i="0" u="none" strike="noStrike">
                        <a:effectLst/>
                        <a:latin typeface="Arial"/>
                      </a:endParaRPr>
                    </a:p>
                  </a:txBody>
                  <a:tcPr marL="0" marR="0" marT="0" marB="0" anchor="ctr"/>
                </a:tc>
                <a:tc>
                  <a:txBody>
                    <a:bodyPr/>
                    <a:lstStyle/>
                    <a:p>
                      <a:pPr algn="l" fontAlgn="ctr"/>
                      <a:r>
                        <a:rPr lang="en-US" sz="400" u="none" strike="noStrike">
                          <a:effectLst/>
                        </a:rPr>
                        <a:t>Vendor ID</a:t>
                      </a:r>
                      <a:endParaRPr lang="en-US" sz="400" b="1" i="0" u="none" strike="noStrike">
                        <a:effectLst/>
                        <a:latin typeface="Arial"/>
                      </a:endParaRPr>
                    </a:p>
                  </a:txBody>
                  <a:tcPr marL="0" marR="0" marT="0" marB="0" anchor="ctr"/>
                </a:tc>
                <a:tc>
                  <a:txBody>
                    <a:bodyPr/>
                    <a:lstStyle/>
                    <a:p>
                      <a:pPr algn="l" fontAlgn="ctr"/>
                      <a:r>
                        <a:rPr lang="en-US" sz="400" u="none" strike="noStrike">
                          <a:effectLst/>
                        </a:rPr>
                        <a:t>Use the Vendor's Manufacturer ID assigned by the UCC.</a:t>
                      </a:r>
                      <a:endParaRPr lang="en-US" sz="400" b="0" i="0" u="none" strike="noStrike">
                        <a:effectLst/>
                        <a:latin typeface="Arial"/>
                      </a:endParaRPr>
                    </a:p>
                  </a:txBody>
                  <a:tcPr marL="0" marR="0" marT="0" marB="0" anchor="ctr"/>
                </a:tc>
                <a:tc>
                  <a:txBody>
                    <a:bodyPr/>
                    <a:lstStyle/>
                    <a:p>
                      <a:pPr algn="ctr" fontAlgn="ctr"/>
                      <a:r>
                        <a:rPr lang="en-US" sz="400" u="none" strike="noStrike">
                          <a:effectLst/>
                        </a:rPr>
                        <a:t>0707738</a:t>
                      </a:r>
                      <a:endParaRPr lang="en-US" sz="400" b="0" i="0" u="none" strike="noStrike">
                        <a:effectLst/>
                        <a:latin typeface="Arial"/>
                      </a:endParaRPr>
                    </a:p>
                  </a:txBody>
                  <a:tcPr marL="0" marR="0" marT="0" marB="0" anchor="ctr"/>
                </a:tc>
                <a:tc>
                  <a:txBody>
                    <a:bodyPr/>
                    <a:lstStyle/>
                    <a:p>
                      <a:pPr algn="ctr" fontAlgn="ctr"/>
                      <a:r>
                        <a:rPr lang="en-US" sz="400" b="1" u="none" strike="noStrike" dirty="0">
                          <a:solidFill>
                            <a:srgbClr val="33CC33"/>
                          </a:solidFill>
                          <a:effectLst/>
                        </a:rPr>
                        <a:t>C</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u="none" strike="noStrike">
                          <a:effectLst/>
                        </a:rPr>
                        <a:t>AN</a:t>
                      </a:r>
                      <a:endParaRPr lang="en-US" sz="400" b="0" i="0" u="none" strike="noStrike">
                        <a:effectLst/>
                        <a:latin typeface="Arial"/>
                      </a:endParaRPr>
                    </a:p>
                  </a:txBody>
                  <a:tcPr marL="0" marR="0" marT="0" marB="0" anchor="ctr"/>
                </a:tc>
                <a:tc>
                  <a:txBody>
                    <a:bodyPr/>
                    <a:lstStyle/>
                    <a:p>
                      <a:pPr algn="ctr" fontAlgn="ctr"/>
                      <a:r>
                        <a:rPr lang="en-US" sz="400" u="none" strike="noStrike">
                          <a:effectLst/>
                        </a:rPr>
                        <a:t>6/10</a:t>
                      </a:r>
                      <a:endParaRPr lang="en-US" sz="400" b="0" i="0" u="none" strike="noStrike">
                        <a:effectLst/>
                        <a:latin typeface="Arial"/>
                      </a:endParaRPr>
                    </a:p>
                  </a:txBody>
                  <a:tcPr marL="0" marR="0" marT="0" marB="0" anchor="ctr"/>
                </a:tc>
                <a:tc>
                  <a:txBody>
                    <a:bodyPr/>
                    <a:lstStyle/>
                    <a:p>
                      <a:pPr algn="l" fontAlgn="t"/>
                      <a:r>
                        <a:rPr lang="en-US" sz="400" b="1" u="none" strike="noStrike" dirty="0">
                          <a:solidFill>
                            <a:srgbClr val="33CC33"/>
                          </a:solidFill>
                          <a:effectLst/>
                        </a:rPr>
                        <a:t>Required if Drop Ship Code is a "N".</a:t>
                      </a:r>
                      <a:endParaRPr lang="en-US" sz="400" b="1" i="0" u="none" strike="noStrike" dirty="0">
                        <a:solidFill>
                          <a:srgbClr val="33CC33"/>
                        </a:solidFill>
                        <a:effectLst/>
                        <a:latin typeface="Arial"/>
                      </a:endParaRPr>
                    </a:p>
                  </a:txBody>
                  <a:tcPr marL="0" marR="0" marT="0" marB="0"/>
                </a:tc>
                <a:tc>
                  <a:txBody>
                    <a:bodyPr/>
                    <a:lstStyle/>
                    <a:p>
                      <a:pPr algn="ctr" fontAlgn="ctr"/>
                      <a:endParaRPr lang="en-US" sz="400" b="1" i="0" u="none" strike="noStrike">
                        <a:effectLst/>
                        <a:latin typeface="Arial"/>
                      </a:endParaRPr>
                    </a:p>
                  </a:txBody>
                  <a:tcPr marL="0" marR="0" marT="0" marB="0" anchor="ctr"/>
                </a:tc>
              </a:tr>
              <a:tr h="65375">
                <a:tc>
                  <a:txBody>
                    <a:bodyPr/>
                    <a:lstStyle/>
                    <a:p>
                      <a:pPr algn="ctr" fontAlgn="ctr"/>
                      <a:r>
                        <a:rPr lang="en-US" sz="400" u="none" strike="noStrike">
                          <a:effectLst/>
                        </a:rPr>
                        <a:t>10</a:t>
                      </a:r>
                      <a:endParaRPr lang="en-US" sz="400" b="0" i="0" u="none" strike="noStrike">
                        <a:effectLst/>
                        <a:latin typeface="Arial"/>
                      </a:endParaRPr>
                    </a:p>
                  </a:txBody>
                  <a:tcPr marL="0" marR="0" marT="0" marB="0" anchor="ctr"/>
                </a:tc>
                <a:tc>
                  <a:txBody>
                    <a:bodyPr/>
                    <a:lstStyle/>
                    <a:p>
                      <a:pPr algn="l" fontAlgn="ctr"/>
                      <a:r>
                        <a:rPr lang="en-US" sz="400" u="none" strike="noStrike">
                          <a:effectLst/>
                        </a:rPr>
                        <a:t>Purchaser Account ID</a:t>
                      </a:r>
                      <a:endParaRPr lang="en-US" sz="400" b="1" i="0" u="none" strike="noStrike">
                        <a:effectLst/>
                        <a:latin typeface="Arial"/>
                      </a:endParaRPr>
                    </a:p>
                  </a:txBody>
                  <a:tcPr marL="0" marR="0" marT="0" marB="0" anchor="ctr"/>
                </a:tc>
                <a:tc>
                  <a:txBody>
                    <a:bodyPr/>
                    <a:lstStyle/>
                    <a:p>
                      <a:pPr algn="l" fontAlgn="ctr"/>
                      <a:r>
                        <a:rPr lang="en-US" sz="400" u="none" strike="noStrike">
                          <a:effectLst/>
                        </a:rPr>
                        <a:t>Account ID assigned by the vendor (mill) to the buyer's (distributor) organization.  </a:t>
                      </a:r>
                      <a:endParaRPr lang="en-US" sz="400" b="0" i="0" u="none" strike="noStrike">
                        <a:effectLst/>
                        <a:latin typeface="Arial"/>
                      </a:endParaRPr>
                    </a:p>
                  </a:txBody>
                  <a:tcPr marL="0" marR="0" marT="0" marB="0" anchor="ctr"/>
                </a:tc>
                <a:tc>
                  <a:txBody>
                    <a:bodyPr/>
                    <a:lstStyle/>
                    <a:p>
                      <a:pPr algn="ctr" fontAlgn="ctr"/>
                      <a:r>
                        <a:rPr lang="en-US" sz="400" u="none" strike="noStrike">
                          <a:effectLst/>
                        </a:rPr>
                        <a:t>17820</a:t>
                      </a:r>
                      <a:endParaRPr lang="en-US" sz="400" b="0" i="0" u="none" strike="noStrike">
                        <a:effectLst/>
                        <a:latin typeface="Arial"/>
                      </a:endParaRPr>
                    </a:p>
                  </a:txBody>
                  <a:tcPr marL="0" marR="0" marT="0" marB="0" anchor="ctr"/>
                </a:tc>
                <a:tc>
                  <a:txBody>
                    <a:bodyPr/>
                    <a:lstStyle/>
                    <a:p>
                      <a:pPr algn="ctr" fontAlgn="ctr"/>
                      <a:r>
                        <a:rPr lang="en-US" sz="400" b="1" u="none" strike="noStrike" dirty="0">
                          <a:solidFill>
                            <a:srgbClr val="33CC33"/>
                          </a:solidFill>
                          <a:effectLst/>
                        </a:rPr>
                        <a:t>C</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u="none" strike="noStrike">
                          <a:effectLst/>
                        </a:rPr>
                        <a:t>AN</a:t>
                      </a:r>
                      <a:endParaRPr lang="en-US" sz="400" b="0" i="0" u="none" strike="noStrike">
                        <a:effectLst/>
                        <a:latin typeface="Arial"/>
                      </a:endParaRPr>
                    </a:p>
                  </a:txBody>
                  <a:tcPr marL="0" marR="0" marT="0" marB="0" anchor="ctr"/>
                </a:tc>
                <a:tc>
                  <a:txBody>
                    <a:bodyPr/>
                    <a:lstStyle/>
                    <a:p>
                      <a:pPr algn="ctr" fontAlgn="ctr"/>
                      <a:r>
                        <a:rPr lang="en-US" sz="400" u="none" strike="noStrike">
                          <a:effectLst/>
                        </a:rPr>
                        <a:t>4/12</a:t>
                      </a:r>
                      <a:endParaRPr lang="en-US" sz="400" b="0" i="0" u="none" strike="noStrike">
                        <a:effectLst/>
                        <a:latin typeface="Arial"/>
                      </a:endParaRPr>
                    </a:p>
                  </a:txBody>
                  <a:tcPr marL="0" marR="0" marT="0" marB="0" anchor="ctr"/>
                </a:tc>
                <a:tc>
                  <a:txBody>
                    <a:bodyPr/>
                    <a:lstStyle/>
                    <a:p>
                      <a:pPr algn="l" fontAlgn="t"/>
                      <a:r>
                        <a:rPr lang="en-US" sz="400" b="1" u="none" strike="noStrike" dirty="0">
                          <a:solidFill>
                            <a:srgbClr val="33CC33"/>
                          </a:solidFill>
                          <a:effectLst/>
                        </a:rPr>
                        <a:t>Required if Drop Ship Code is a "N".</a:t>
                      </a:r>
                      <a:endParaRPr lang="en-US" sz="400" b="1" i="0" u="none" strike="noStrike" dirty="0">
                        <a:solidFill>
                          <a:srgbClr val="33CC33"/>
                        </a:solidFill>
                        <a:effectLst/>
                        <a:latin typeface="Arial"/>
                      </a:endParaRPr>
                    </a:p>
                  </a:txBody>
                  <a:tcPr marL="0" marR="0" marT="0" marB="0"/>
                </a:tc>
                <a:tc>
                  <a:txBody>
                    <a:bodyPr/>
                    <a:lstStyle/>
                    <a:p>
                      <a:pPr algn="ctr" fontAlgn="ctr"/>
                      <a:endParaRPr lang="en-US" sz="400" b="1" i="0" u="none" strike="noStrike">
                        <a:effectLst/>
                        <a:latin typeface="Arial"/>
                      </a:endParaRPr>
                    </a:p>
                  </a:txBody>
                  <a:tcPr marL="0" marR="0" marT="0" marB="0" anchor="ctr"/>
                </a:tc>
              </a:tr>
              <a:tr h="65375">
                <a:tc>
                  <a:txBody>
                    <a:bodyPr/>
                    <a:lstStyle/>
                    <a:p>
                      <a:pPr algn="ctr" fontAlgn="ctr"/>
                      <a:r>
                        <a:rPr lang="en-US" sz="400" u="none" strike="noStrike">
                          <a:effectLst/>
                        </a:rPr>
                        <a:t>11</a:t>
                      </a:r>
                      <a:endParaRPr lang="en-US" sz="400" b="0" i="0" u="none" strike="noStrike">
                        <a:effectLst/>
                        <a:latin typeface="Arial"/>
                      </a:endParaRPr>
                    </a:p>
                  </a:txBody>
                  <a:tcPr marL="0" marR="0" marT="0" marB="0" anchor="ctr"/>
                </a:tc>
                <a:tc>
                  <a:txBody>
                    <a:bodyPr/>
                    <a:lstStyle/>
                    <a:p>
                      <a:pPr algn="l" fontAlgn="ctr"/>
                      <a:r>
                        <a:rPr lang="en-US" sz="400" u="none" strike="noStrike">
                          <a:effectLst/>
                        </a:rPr>
                        <a:t>Store ID</a:t>
                      </a:r>
                      <a:endParaRPr lang="en-US" sz="400" b="1" i="0" u="none" strike="noStrike">
                        <a:effectLst/>
                        <a:latin typeface="Arial"/>
                      </a:endParaRPr>
                    </a:p>
                  </a:txBody>
                  <a:tcPr marL="0" marR="0" marT="0" marB="0" anchor="ctr"/>
                </a:tc>
                <a:tc>
                  <a:txBody>
                    <a:bodyPr/>
                    <a:lstStyle/>
                    <a:p>
                      <a:pPr algn="l" fontAlgn="ctr"/>
                      <a:r>
                        <a:rPr lang="en-US" sz="400" u="none" strike="noStrike">
                          <a:effectLst/>
                        </a:rPr>
                        <a:t>Store ID assigned by Vendor (Mill) to the Buyer's (Distributor's) Distribution Center.</a:t>
                      </a:r>
                      <a:endParaRPr lang="en-US" sz="400" b="0" i="0" u="none" strike="noStrike">
                        <a:effectLst/>
                        <a:latin typeface="Arial"/>
                      </a:endParaRPr>
                    </a:p>
                  </a:txBody>
                  <a:tcPr marL="0" marR="0" marT="0" marB="0" anchor="ctr"/>
                </a:tc>
                <a:tc>
                  <a:txBody>
                    <a:bodyPr/>
                    <a:lstStyle/>
                    <a:p>
                      <a:pPr algn="ctr" fontAlgn="ctr"/>
                      <a:r>
                        <a:rPr lang="en-US" sz="400" u="none" strike="noStrike">
                          <a:effectLst/>
                        </a:rPr>
                        <a:t>0001</a:t>
                      </a:r>
                      <a:endParaRPr lang="en-US" sz="400" b="0" i="0" u="none" strike="noStrike">
                        <a:effectLst/>
                        <a:latin typeface="Arial"/>
                      </a:endParaRPr>
                    </a:p>
                  </a:txBody>
                  <a:tcPr marL="0" marR="0" marT="0" marB="0" anchor="ctr"/>
                </a:tc>
                <a:tc>
                  <a:txBody>
                    <a:bodyPr/>
                    <a:lstStyle/>
                    <a:p>
                      <a:pPr algn="ctr" fontAlgn="ctr"/>
                      <a:r>
                        <a:rPr lang="en-US" sz="400" b="1" u="none" strike="noStrike" dirty="0">
                          <a:solidFill>
                            <a:srgbClr val="33CC33"/>
                          </a:solidFill>
                          <a:effectLst/>
                        </a:rPr>
                        <a:t>C</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u="none" strike="noStrike">
                          <a:effectLst/>
                        </a:rPr>
                        <a:t>AN</a:t>
                      </a:r>
                      <a:endParaRPr lang="en-US" sz="400" b="0" i="0" u="none" strike="noStrike">
                        <a:effectLst/>
                        <a:latin typeface="Arial"/>
                      </a:endParaRPr>
                    </a:p>
                  </a:txBody>
                  <a:tcPr marL="0" marR="0" marT="0" marB="0" anchor="ctr"/>
                </a:tc>
                <a:tc>
                  <a:txBody>
                    <a:bodyPr/>
                    <a:lstStyle/>
                    <a:p>
                      <a:pPr algn="ctr" fontAlgn="ctr"/>
                      <a:r>
                        <a:rPr lang="en-US" sz="400" u="none" strike="noStrike">
                          <a:effectLst/>
                        </a:rPr>
                        <a:t>4/9</a:t>
                      </a:r>
                      <a:endParaRPr lang="en-US" sz="400" b="0" i="0" u="none" strike="noStrike">
                        <a:effectLst/>
                        <a:latin typeface="Arial"/>
                      </a:endParaRPr>
                    </a:p>
                  </a:txBody>
                  <a:tcPr marL="0" marR="0" marT="0" marB="0" anchor="ctr"/>
                </a:tc>
                <a:tc>
                  <a:txBody>
                    <a:bodyPr/>
                    <a:lstStyle/>
                    <a:p>
                      <a:pPr algn="l" fontAlgn="ctr"/>
                      <a:r>
                        <a:rPr lang="en-US" sz="400" b="1" u="none" strike="noStrike" dirty="0">
                          <a:solidFill>
                            <a:srgbClr val="33CC33"/>
                          </a:solidFill>
                          <a:effectLst/>
                        </a:rPr>
                        <a:t>Also known as "Ship To", "Location" or "Warehouse" Code. Required if Drop Ship Code is a "N".</a:t>
                      </a:r>
                      <a:endParaRPr lang="en-US" sz="400" b="1" i="0" u="none" strike="noStrike" dirty="0">
                        <a:solidFill>
                          <a:srgbClr val="33CC33"/>
                        </a:solidFill>
                        <a:effectLst/>
                        <a:latin typeface="Arial"/>
                      </a:endParaRPr>
                    </a:p>
                  </a:txBody>
                  <a:tcPr marL="0" marR="0" marT="0" marB="0" anchor="ctr"/>
                </a:tc>
                <a:tc>
                  <a:txBody>
                    <a:bodyPr/>
                    <a:lstStyle/>
                    <a:p>
                      <a:pPr algn="ctr" fontAlgn="ctr"/>
                      <a:endParaRPr lang="en-US" sz="400" b="1" i="0" u="none" strike="noStrike">
                        <a:effectLst/>
                        <a:latin typeface="Arial"/>
                      </a:endParaRPr>
                    </a:p>
                  </a:txBody>
                  <a:tcPr marL="0" marR="0" marT="0" marB="0" anchor="ctr"/>
                </a:tc>
              </a:tr>
              <a:tr h="65375">
                <a:tc>
                  <a:txBody>
                    <a:bodyPr/>
                    <a:lstStyle/>
                    <a:p>
                      <a:pPr algn="ctr" fontAlgn="ctr"/>
                      <a:r>
                        <a:rPr lang="en-US" sz="400" u="none" strike="noStrike">
                          <a:effectLst/>
                        </a:rPr>
                        <a:t>12</a:t>
                      </a:r>
                      <a:endParaRPr lang="en-US" sz="400" b="0" i="0" u="none" strike="noStrike">
                        <a:effectLst/>
                        <a:latin typeface="Arial"/>
                      </a:endParaRPr>
                    </a:p>
                  </a:txBody>
                  <a:tcPr marL="0" marR="0" marT="0" marB="0" anchor="ctr"/>
                </a:tc>
                <a:tc>
                  <a:txBody>
                    <a:bodyPr/>
                    <a:lstStyle/>
                    <a:p>
                      <a:pPr algn="l" fontAlgn="ctr"/>
                      <a:r>
                        <a:rPr lang="en-US" sz="400" u="none" strike="noStrike">
                          <a:effectLst/>
                        </a:rPr>
                        <a:t>Deliver To Company Name</a:t>
                      </a:r>
                      <a:endParaRPr lang="en-US" sz="400" b="1" i="0" u="none" strike="noStrike">
                        <a:effectLst/>
                        <a:latin typeface="Arial"/>
                      </a:endParaRPr>
                    </a:p>
                  </a:txBody>
                  <a:tcPr marL="0" marR="0" marT="0" marB="0" anchor="ctr"/>
                </a:tc>
                <a:tc>
                  <a:txBody>
                    <a:bodyPr/>
                    <a:lstStyle/>
                    <a:p>
                      <a:pPr algn="l" fontAlgn="ctr"/>
                      <a:r>
                        <a:rPr lang="en-US" sz="400" u="none" strike="noStrike">
                          <a:effectLst/>
                        </a:rPr>
                        <a:t>For standard delivery to distributors distribution center, enter name of distribution center.  </a:t>
                      </a:r>
                      <a:endParaRPr lang="en-US" sz="400" b="0" i="0" u="none" strike="noStrike">
                        <a:effectLst/>
                        <a:latin typeface="Arial"/>
                      </a:endParaRPr>
                    </a:p>
                  </a:txBody>
                  <a:tcPr marL="0" marR="0" marT="0" marB="0" anchor="ctr"/>
                </a:tc>
                <a:tc>
                  <a:txBody>
                    <a:bodyPr/>
                    <a:lstStyle/>
                    <a:p>
                      <a:pPr algn="ctr" fontAlgn="ctr"/>
                      <a:r>
                        <a:rPr lang="en-US" sz="400" u="none" strike="noStrike">
                          <a:effectLst/>
                        </a:rPr>
                        <a:t>Best Shirts </a:t>
                      </a:r>
                      <a:endParaRPr lang="en-US" sz="400" b="0" i="0" u="none" strike="noStrike">
                        <a:effectLst/>
                        <a:latin typeface="Arial"/>
                      </a:endParaRPr>
                    </a:p>
                  </a:txBody>
                  <a:tcPr marL="0" marR="0" marT="0" marB="0" anchor="ctr"/>
                </a:tc>
                <a:tc>
                  <a:txBody>
                    <a:bodyPr/>
                    <a:lstStyle/>
                    <a:p>
                      <a:pPr algn="ctr" fontAlgn="ctr"/>
                      <a:r>
                        <a:rPr lang="en-US" sz="400" u="none" strike="noStrike" dirty="0">
                          <a:effectLst/>
                        </a:rPr>
                        <a:t>R</a:t>
                      </a:r>
                      <a:endParaRPr lang="en-US" sz="400" b="0" i="0" u="none" strike="noStrike" dirty="0">
                        <a:effectLst/>
                        <a:latin typeface="Arial"/>
                      </a:endParaRPr>
                    </a:p>
                  </a:txBody>
                  <a:tcPr marL="0" marR="0" marT="0" marB="0" anchor="ctr"/>
                </a:tc>
                <a:tc>
                  <a:txBody>
                    <a:bodyPr/>
                    <a:lstStyle/>
                    <a:p>
                      <a:pPr algn="ctr" fontAlgn="ctr"/>
                      <a:r>
                        <a:rPr lang="en-US" sz="400" u="none" strike="noStrike">
                          <a:effectLst/>
                        </a:rPr>
                        <a:t>AN</a:t>
                      </a:r>
                      <a:endParaRPr lang="en-US" sz="400" b="0" i="0" u="none" strike="noStrike">
                        <a:effectLst/>
                        <a:latin typeface="Arial"/>
                      </a:endParaRPr>
                    </a:p>
                  </a:txBody>
                  <a:tcPr marL="0" marR="0" marT="0" marB="0" anchor="ctr"/>
                </a:tc>
                <a:tc>
                  <a:txBody>
                    <a:bodyPr/>
                    <a:lstStyle/>
                    <a:p>
                      <a:pPr algn="ctr" fontAlgn="ctr"/>
                      <a:r>
                        <a:rPr lang="en-US" sz="400" b="1" u="none" strike="noStrike" dirty="0">
                          <a:solidFill>
                            <a:srgbClr val="33CC33"/>
                          </a:solidFill>
                          <a:effectLst/>
                        </a:rPr>
                        <a:t>1/45</a:t>
                      </a:r>
                      <a:endParaRPr lang="en-US" sz="400" b="1" i="0" u="none" strike="noStrike" dirty="0">
                        <a:solidFill>
                          <a:srgbClr val="33CC33"/>
                        </a:solidFill>
                        <a:effectLst/>
                        <a:latin typeface="Arial"/>
                      </a:endParaRPr>
                    </a:p>
                  </a:txBody>
                  <a:tcPr marL="0" marR="0" marT="0" marB="0" anchor="ctr"/>
                </a:tc>
                <a:tc>
                  <a:txBody>
                    <a:bodyPr/>
                    <a:lstStyle/>
                    <a:p>
                      <a:pPr algn="l" fontAlgn="ctr"/>
                      <a:r>
                        <a:rPr lang="en-US" sz="400" u="none" strike="noStrike" dirty="0">
                          <a:effectLst/>
                        </a:rPr>
                        <a:t>For a drop ship, enter the company name.</a:t>
                      </a:r>
                      <a:endParaRPr lang="en-US" sz="400" b="0" i="0" u="none" strike="noStrike" dirty="0">
                        <a:effectLst/>
                        <a:latin typeface="Arial"/>
                      </a:endParaRPr>
                    </a:p>
                  </a:txBody>
                  <a:tcPr marL="0" marR="0" marT="0" marB="0" anchor="ctr"/>
                </a:tc>
                <a:tc>
                  <a:txBody>
                    <a:bodyPr/>
                    <a:lstStyle/>
                    <a:p>
                      <a:pPr algn="ctr" fontAlgn="ctr"/>
                      <a:endParaRPr lang="en-US" sz="400" b="1" i="0" u="none" strike="noStrike">
                        <a:effectLst/>
                        <a:latin typeface="Arial"/>
                      </a:endParaRPr>
                    </a:p>
                  </a:txBody>
                  <a:tcPr marL="0" marR="0" marT="0" marB="0" anchor="ctr"/>
                </a:tc>
              </a:tr>
              <a:tr h="65375">
                <a:tc>
                  <a:txBody>
                    <a:bodyPr/>
                    <a:lstStyle/>
                    <a:p>
                      <a:pPr algn="ctr" fontAlgn="ctr"/>
                      <a:r>
                        <a:rPr lang="en-US" sz="400" u="none" strike="noStrike">
                          <a:effectLst/>
                        </a:rPr>
                        <a:t>13</a:t>
                      </a:r>
                      <a:endParaRPr lang="en-US" sz="400" b="0" i="0" u="none" strike="noStrike">
                        <a:effectLst/>
                        <a:latin typeface="Arial"/>
                      </a:endParaRPr>
                    </a:p>
                  </a:txBody>
                  <a:tcPr marL="0" marR="0" marT="0" marB="0" anchor="ctr"/>
                </a:tc>
                <a:tc>
                  <a:txBody>
                    <a:bodyPr/>
                    <a:lstStyle/>
                    <a:p>
                      <a:pPr algn="l" fontAlgn="ctr"/>
                      <a:r>
                        <a:rPr lang="en-US" sz="400" u="none" strike="noStrike">
                          <a:effectLst/>
                        </a:rPr>
                        <a:t>Deliver to Address 1</a:t>
                      </a:r>
                      <a:endParaRPr lang="en-US" sz="400" b="1" i="0" u="none" strike="noStrike">
                        <a:effectLst/>
                        <a:latin typeface="Arial"/>
                      </a:endParaRPr>
                    </a:p>
                  </a:txBody>
                  <a:tcPr marL="0" marR="0" marT="0" marB="0" anchor="ctr"/>
                </a:tc>
                <a:tc>
                  <a:txBody>
                    <a:bodyPr/>
                    <a:lstStyle/>
                    <a:p>
                      <a:pPr algn="l" fontAlgn="ctr"/>
                      <a:r>
                        <a:rPr lang="en-US" sz="400" u="none" strike="noStrike">
                          <a:effectLst/>
                        </a:rPr>
                        <a:t>Ship To Company Address Line 1</a:t>
                      </a:r>
                      <a:endParaRPr lang="en-US" sz="400" b="0" i="0" u="none" strike="noStrike">
                        <a:effectLst/>
                        <a:latin typeface="Arial"/>
                      </a:endParaRPr>
                    </a:p>
                  </a:txBody>
                  <a:tcPr marL="0" marR="0" marT="0" marB="0" anchor="ctr"/>
                </a:tc>
                <a:tc>
                  <a:txBody>
                    <a:bodyPr/>
                    <a:lstStyle/>
                    <a:p>
                      <a:pPr algn="ctr" fontAlgn="ctr"/>
                      <a:r>
                        <a:rPr lang="en-US" sz="400" u="none" strike="noStrike">
                          <a:effectLst/>
                        </a:rPr>
                        <a:t>3130 Broadway</a:t>
                      </a:r>
                      <a:endParaRPr lang="en-US" sz="400" b="0" i="0" u="none" strike="noStrike">
                        <a:effectLst/>
                        <a:latin typeface="Arial"/>
                      </a:endParaRPr>
                    </a:p>
                  </a:txBody>
                  <a:tcPr marL="0" marR="0" marT="0" marB="0" anchor="ctr"/>
                </a:tc>
                <a:tc>
                  <a:txBody>
                    <a:bodyPr/>
                    <a:lstStyle/>
                    <a:p>
                      <a:pPr algn="ctr" fontAlgn="ctr"/>
                      <a:r>
                        <a:rPr lang="en-US" sz="400" u="none" strike="noStrike" dirty="0">
                          <a:effectLst/>
                        </a:rPr>
                        <a:t>R</a:t>
                      </a:r>
                      <a:endParaRPr lang="en-US" sz="400" b="0" i="0" u="none" strike="noStrike" dirty="0">
                        <a:effectLst/>
                        <a:latin typeface="Arial"/>
                      </a:endParaRPr>
                    </a:p>
                  </a:txBody>
                  <a:tcPr marL="0" marR="0" marT="0" marB="0" anchor="ctr"/>
                </a:tc>
                <a:tc>
                  <a:txBody>
                    <a:bodyPr/>
                    <a:lstStyle/>
                    <a:p>
                      <a:pPr algn="ctr" fontAlgn="ctr"/>
                      <a:r>
                        <a:rPr lang="en-US" sz="400" u="none" strike="noStrike">
                          <a:effectLst/>
                        </a:rPr>
                        <a:t>AN</a:t>
                      </a:r>
                      <a:endParaRPr lang="en-US" sz="400" b="0" i="0" u="none" strike="noStrike">
                        <a:effectLst/>
                        <a:latin typeface="Arial"/>
                      </a:endParaRPr>
                    </a:p>
                  </a:txBody>
                  <a:tcPr marL="0" marR="0" marT="0" marB="0" anchor="ctr"/>
                </a:tc>
                <a:tc>
                  <a:txBody>
                    <a:bodyPr/>
                    <a:lstStyle/>
                    <a:p>
                      <a:pPr algn="ctr" fontAlgn="ctr"/>
                      <a:r>
                        <a:rPr lang="en-US" sz="400" u="none" strike="noStrike">
                          <a:effectLst/>
                        </a:rPr>
                        <a:t>1/30</a:t>
                      </a:r>
                      <a:endParaRPr lang="en-US" sz="400" b="0" i="0" u="none" strike="noStrike">
                        <a:effectLst/>
                        <a:latin typeface="Arial"/>
                      </a:endParaRPr>
                    </a:p>
                  </a:txBody>
                  <a:tcPr marL="0" marR="0" marT="0" marB="0" anchor="ctr"/>
                </a:tc>
                <a:tc>
                  <a:txBody>
                    <a:bodyPr/>
                    <a:lstStyle/>
                    <a:p>
                      <a:pPr algn="l" fontAlgn="t"/>
                      <a:r>
                        <a:rPr lang="en-US" sz="400" u="none" strike="noStrike">
                          <a:effectLst/>
                        </a:rPr>
                        <a:t> </a:t>
                      </a:r>
                      <a:endParaRPr lang="en-US" sz="400" b="0" i="0" u="none" strike="noStrike">
                        <a:effectLst/>
                        <a:latin typeface="Arial"/>
                      </a:endParaRPr>
                    </a:p>
                  </a:txBody>
                  <a:tcPr marL="0" marR="0" marT="0" marB="0"/>
                </a:tc>
                <a:tc>
                  <a:txBody>
                    <a:bodyPr/>
                    <a:lstStyle/>
                    <a:p>
                      <a:pPr algn="ctr" fontAlgn="ctr"/>
                      <a:endParaRPr lang="en-US" sz="400" b="1" i="0" u="none" strike="noStrike">
                        <a:effectLst/>
                        <a:latin typeface="Arial"/>
                      </a:endParaRPr>
                    </a:p>
                  </a:txBody>
                  <a:tcPr marL="0" marR="0" marT="0" marB="0" anchor="ctr"/>
                </a:tc>
              </a:tr>
              <a:tr h="65375">
                <a:tc>
                  <a:txBody>
                    <a:bodyPr/>
                    <a:lstStyle/>
                    <a:p>
                      <a:pPr algn="ctr" fontAlgn="ctr"/>
                      <a:r>
                        <a:rPr lang="en-US" sz="400" u="none" strike="noStrike">
                          <a:effectLst/>
                        </a:rPr>
                        <a:t>14</a:t>
                      </a:r>
                      <a:endParaRPr lang="en-US" sz="400" b="0" i="0" u="none" strike="noStrike">
                        <a:effectLst/>
                        <a:latin typeface="Arial"/>
                      </a:endParaRPr>
                    </a:p>
                  </a:txBody>
                  <a:tcPr marL="0" marR="0" marT="0" marB="0" anchor="ctr"/>
                </a:tc>
                <a:tc>
                  <a:txBody>
                    <a:bodyPr/>
                    <a:lstStyle/>
                    <a:p>
                      <a:pPr algn="l" fontAlgn="ctr"/>
                      <a:r>
                        <a:rPr lang="en-US" sz="400" u="none" strike="noStrike">
                          <a:effectLst/>
                        </a:rPr>
                        <a:t>Deliver to Address 2</a:t>
                      </a:r>
                      <a:endParaRPr lang="en-US" sz="400" b="1" i="0" u="none" strike="noStrike">
                        <a:effectLst/>
                        <a:latin typeface="Arial"/>
                      </a:endParaRPr>
                    </a:p>
                  </a:txBody>
                  <a:tcPr marL="0" marR="0" marT="0" marB="0" anchor="ctr"/>
                </a:tc>
                <a:tc>
                  <a:txBody>
                    <a:bodyPr/>
                    <a:lstStyle/>
                    <a:p>
                      <a:pPr algn="l" fontAlgn="ctr"/>
                      <a:r>
                        <a:rPr lang="en-US" sz="400" u="none" strike="noStrike">
                          <a:effectLst/>
                        </a:rPr>
                        <a:t>Ship To Company Address Line 2 (if required)</a:t>
                      </a:r>
                      <a:endParaRPr lang="en-US" sz="400" b="0" i="0" u="none" strike="noStrike">
                        <a:effectLst/>
                        <a:latin typeface="Arial"/>
                      </a:endParaRPr>
                    </a:p>
                  </a:txBody>
                  <a:tcPr marL="0" marR="0" marT="0" marB="0" anchor="ctr"/>
                </a:tc>
                <a:tc>
                  <a:txBody>
                    <a:bodyPr/>
                    <a:lstStyle/>
                    <a:p>
                      <a:pPr algn="ctr" fontAlgn="ctr"/>
                      <a:r>
                        <a:rPr lang="en-US" sz="400" u="none" strike="noStrike">
                          <a:effectLst/>
                        </a:rPr>
                        <a:t>Building 2</a:t>
                      </a:r>
                      <a:endParaRPr lang="en-US" sz="400" b="0" i="0" u="none" strike="noStrike">
                        <a:effectLst/>
                        <a:latin typeface="Arial"/>
                      </a:endParaRPr>
                    </a:p>
                  </a:txBody>
                  <a:tcPr marL="0" marR="0" marT="0" marB="0" anchor="ctr"/>
                </a:tc>
                <a:tc>
                  <a:txBody>
                    <a:bodyPr/>
                    <a:lstStyle/>
                    <a:p>
                      <a:pPr algn="ctr" fontAlgn="ctr"/>
                      <a:r>
                        <a:rPr lang="en-US" sz="400" u="none" strike="noStrike" dirty="0">
                          <a:effectLst/>
                        </a:rPr>
                        <a:t>O</a:t>
                      </a:r>
                      <a:endParaRPr lang="en-US" sz="400" b="0" i="0" u="none" strike="noStrike" dirty="0">
                        <a:effectLst/>
                        <a:latin typeface="Arial"/>
                      </a:endParaRPr>
                    </a:p>
                  </a:txBody>
                  <a:tcPr marL="0" marR="0" marT="0" marB="0" anchor="ctr"/>
                </a:tc>
                <a:tc>
                  <a:txBody>
                    <a:bodyPr/>
                    <a:lstStyle/>
                    <a:p>
                      <a:pPr algn="ctr" fontAlgn="ctr"/>
                      <a:r>
                        <a:rPr lang="en-US" sz="400" u="none" strike="noStrike">
                          <a:effectLst/>
                        </a:rPr>
                        <a:t>AN</a:t>
                      </a:r>
                      <a:endParaRPr lang="en-US" sz="400" b="0" i="0" u="none" strike="noStrike">
                        <a:effectLst/>
                        <a:latin typeface="Arial"/>
                      </a:endParaRPr>
                    </a:p>
                  </a:txBody>
                  <a:tcPr marL="0" marR="0" marT="0" marB="0" anchor="ctr"/>
                </a:tc>
                <a:tc>
                  <a:txBody>
                    <a:bodyPr/>
                    <a:lstStyle/>
                    <a:p>
                      <a:pPr algn="ctr" fontAlgn="ctr"/>
                      <a:r>
                        <a:rPr lang="en-US" sz="400" u="none" strike="noStrike">
                          <a:effectLst/>
                        </a:rPr>
                        <a:t>1/30</a:t>
                      </a:r>
                      <a:endParaRPr lang="en-US" sz="400" b="0" i="0" u="none" strike="noStrike">
                        <a:effectLst/>
                        <a:latin typeface="Arial"/>
                      </a:endParaRPr>
                    </a:p>
                  </a:txBody>
                  <a:tcPr marL="0" marR="0" marT="0" marB="0" anchor="ctr"/>
                </a:tc>
                <a:tc>
                  <a:txBody>
                    <a:bodyPr/>
                    <a:lstStyle/>
                    <a:p>
                      <a:pPr algn="l" fontAlgn="t"/>
                      <a:r>
                        <a:rPr lang="en-US" sz="400" u="none" strike="noStrike">
                          <a:effectLst/>
                        </a:rPr>
                        <a:t> </a:t>
                      </a:r>
                      <a:endParaRPr lang="en-US" sz="400" b="0" i="0" u="none" strike="noStrike">
                        <a:effectLst/>
                        <a:latin typeface="Arial"/>
                      </a:endParaRPr>
                    </a:p>
                  </a:txBody>
                  <a:tcPr marL="0" marR="0" marT="0" marB="0"/>
                </a:tc>
                <a:tc>
                  <a:txBody>
                    <a:bodyPr/>
                    <a:lstStyle/>
                    <a:p>
                      <a:pPr algn="ctr" fontAlgn="ctr"/>
                      <a:endParaRPr lang="en-US" sz="400" b="1" i="0" u="none" strike="noStrike">
                        <a:effectLst/>
                        <a:latin typeface="Arial"/>
                      </a:endParaRPr>
                    </a:p>
                  </a:txBody>
                  <a:tcPr marL="0" marR="0" marT="0" marB="0" anchor="ctr"/>
                </a:tc>
              </a:tr>
              <a:tr h="65375">
                <a:tc>
                  <a:txBody>
                    <a:bodyPr/>
                    <a:lstStyle/>
                    <a:p>
                      <a:pPr algn="ctr" fontAlgn="ctr"/>
                      <a:r>
                        <a:rPr lang="en-US" sz="400" u="none" strike="noStrike">
                          <a:effectLst/>
                        </a:rPr>
                        <a:t>15</a:t>
                      </a:r>
                      <a:endParaRPr lang="en-US" sz="400" b="0" i="0" u="none" strike="noStrike">
                        <a:effectLst/>
                        <a:latin typeface="Arial"/>
                      </a:endParaRPr>
                    </a:p>
                  </a:txBody>
                  <a:tcPr marL="0" marR="0" marT="0" marB="0" anchor="ctr"/>
                </a:tc>
                <a:tc>
                  <a:txBody>
                    <a:bodyPr/>
                    <a:lstStyle/>
                    <a:p>
                      <a:pPr algn="l" fontAlgn="ctr"/>
                      <a:r>
                        <a:rPr lang="en-US" sz="400" u="none" strike="noStrike">
                          <a:effectLst/>
                        </a:rPr>
                        <a:t>Deliver to City Name</a:t>
                      </a:r>
                      <a:endParaRPr lang="en-US" sz="400" b="1" i="0" u="none" strike="noStrike">
                        <a:effectLst/>
                        <a:latin typeface="Arial"/>
                      </a:endParaRPr>
                    </a:p>
                  </a:txBody>
                  <a:tcPr marL="0" marR="0" marT="0" marB="0" anchor="ctr"/>
                </a:tc>
                <a:tc>
                  <a:txBody>
                    <a:bodyPr/>
                    <a:lstStyle/>
                    <a:p>
                      <a:pPr algn="l" fontAlgn="ctr"/>
                      <a:r>
                        <a:rPr lang="en-US" sz="400" u="none" strike="noStrike">
                          <a:effectLst/>
                        </a:rPr>
                        <a:t>Ship To Company City Name</a:t>
                      </a:r>
                      <a:endParaRPr lang="en-US" sz="400" b="0" i="0" u="none" strike="noStrike">
                        <a:effectLst/>
                        <a:latin typeface="Arial"/>
                      </a:endParaRPr>
                    </a:p>
                  </a:txBody>
                  <a:tcPr marL="0" marR="0" marT="0" marB="0" anchor="ctr"/>
                </a:tc>
                <a:tc>
                  <a:txBody>
                    <a:bodyPr/>
                    <a:lstStyle/>
                    <a:p>
                      <a:pPr algn="ctr" fontAlgn="ctr"/>
                      <a:r>
                        <a:rPr lang="en-US" sz="400" u="none" strike="noStrike">
                          <a:effectLst/>
                        </a:rPr>
                        <a:t>Anywhere</a:t>
                      </a:r>
                      <a:endParaRPr lang="en-US" sz="400" b="0" i="0" u="none" strike="noStrike">
                        <a:effectLst/>
                        <a:latin typeface="Arial"/>
                      </a:endParaRPr>
                    </a:p>
                  </a:txBody>
                  <a:tcPr marL="0" marR="0" marT="0" marB="0" anchor="ctr"/>
                </a:tc>
                <a:tc>
                  <a:txBody>
                    <a:bodyPr/>
                    <a:lstStyle/>
                    <a:p>
                      <a:pPr algn="ctr" fontAlgn="ctr"/>
                      <a:r>
                        <a:rPr lang="en-US" sz="400" u="none" strike="noStrike" dirty="0">
                          <a:effectLst/>
                        </a:rPr>
                        <a:t>R</a:t>
                      </a:r>
                      <a:endParaRPr lang="en-US" sz="400" b="0" i="0" u="none" strike="noStrike" dirty="0">
                        <a:effectLst/>
                        <a:latin typeface="Arial"/>
                      </a:endParaRPr>
                    </a:p>
                  </a:txBody>
                  <a:tcPr marL="0" marR="0" marT="0" marB="0" anchor="ctr"/>
                </a:tc>
                <a:tc>
                  <a:txBody>
                    <a:bodyPr/>
                    <a:lstStyle/>
                    <a:p>
                      <a:pPr algn="ctr" fontAlgn="ctr"/>
                      <a:r>
                        <a:rPr lang="en-US" sz="400" u="none" strike="noStrike">
                          <a:effectLst/>
                        </a:rPr>
                        <a:t>AN</a:t>
                      </a:r>
                      <a:endParaRPr lang="en-US" sz="400" b="0" i="0" u="none" strike="noStrike">
                        <a:effectLst/>
                        <a:latin typeface="Arial"/>
                      </a:endParaRPr>
                    </a:p>
                  </a:txBody>
                  <a:tcPr marL="0" marR="0" marT="0" marB="0" anchor="ctr"/>
                </a:tc>
                <a:tc>
                  <a:txBody>
                    <a:bodyPr/>
                    <a:lstStyle/>
                    <a:p>
                      <a:pPr algn="ctr" fontAlgn="ctr"/>
                      <a:r>
                        <a:rPr lang="en-US" sz="400" u="none" strike="noStrike">
                          <a:effectLst/>
                        </a:rPr>
                        <a:t>1/30</a:t>
                      </a:r>
                      <a:endParaRPr lang="en-US" sz="400" b="0" i="0" u="none" strike="noStrike">
                        <a:effectLst/>
                        <a:latin typeface="Arial"/>
                      </a:endParaRPr>
                    </a:p>
                  </a:txBody>
                  <a:tcPr marL="0" marR="0" marT="0" marB="0" anchor="ctr"/>
                </a:tc>
                <a:tc>
                  <a:txBody>
                    <a:bodyPr/>
                    <a:lstStyle/>
                    <a:p>
                      <a:pPr algn="l" fontAlgn="t"/>
                      <a:r>
                        <a:rPr lang="en-US" sz="400" u="none" strike="noStrike">
                          <a:effectLst/>
                        </a:rPr>
                        <a:t> </a:t>
                      </a:r>
                      <a:endParaRPr lang="en-US" sz="400" b="0" i="0" u="none" strike="noStrike">
                        <a:effectLst/>
                        <a:latin typeface="Arial"/>
                      </a:endParaRPr>
                    </a:p>
                  </a:txBody>
                  <a:tcPr marL="0" marR="0" marT="0" marB="0"/>
                </a:tc>
                <a:tc>
                  <a:txBody>
                    <a:bodyPr/>
                    <a:lstStyle/>
                    <a:p>
                      <a:pPr algn="ctr" fontAlgn="ctr"/>
                      <a:endParaRPr lang="en-US" sz="400" b="1" i="0" u="none" strike="noStrike">
                        <a:effectLst/>
                        <a:latin typeface="Arial"/>
                      </a:endParaRPr>
                    </a:p>
                  </a:txBody>
                  <a:tcPr marL="0" marR="0" marT="0" marB="0" anchor="ctr"/>
                </a:tc>
              </a:tr>
              <a:tr h="65375">
                <a:tc>
                  <a:txBody>
                    <a:bodyPr/>
                    <a:lstStyle/>
                    <a:p>
                      <a:pPr algn="ctr" fontAlgn="ctr"/>
                      <a:r>
                        <a:rPr lang="en-US" sz="400" u="none" strike="noStrike">
                          <a:effectLst/>
                        </a:rPr>
                        <a:t>16</a:t>
                      </a:r>
                      <a:endParaRPr lang="en-US" sz="400" b="0" i="0" u="none" strike="noStrike">
                        <a:effectLst/>
                        <a:latin typeface="Arial"/>
                      </a:endParaRPr>
                    </a:p>
                  </a:txBody>
                  <a:tcPr marL="0" marR="0" marT="0" marB="0" anchor="ctr"/>
                </a:tc>
                <a:tc>
                  <a:txBody>
                    <a:bodyPr/>
                    <a:lstStyle/>
                    <a:p>
                      <a:pPr algn="l" fontAlgn="ctr"/>
                      <a:r>
                        <a:rPr lang="en-US" sz="400" u="none" strike="noStrike">
                          <a:effectLst/>
                        </a:rPr>
                        <a:t>Deliver to State Code</a:t>
                      </a:r>
                      <a:endParaRPr lang="en-US" sz="400" b="1" i="0" u="none" strike="noStrike">
                        <a:effectLst/>
                        <a:latin typeface="Arial"/>
                      </a:endParaRPr>
                    </a:p>
                  </a:txBody>
                  <a:tcPr marL="0" marR="0" marT="0" marB="0" anchor="ctr"/>
                </a:tc>
                <a:tc>
                  <a:txBody>
                    <a:bodyPr/>
                    <a:lstStyle/>
                    <a:p>
                      <a:pPr algn="l" fontAlgn="ctr"/>
                      <a:r>
                        <a:rPr lang="en-US" sz="400" u="none" strike="noStrike">
                          <a:effectLst/>
                        </a:rPr>
                        <a:t>Ship To Company State Code</a:t>
                      </a:r>
                      <a:endParaRPr lang="en-US" sz="400" b="0" i="0" u="none" strike="noStrike">
                        <a:effectLst/>
                        <a:latin typeface="Arial"/>
                      </a:endParaRPr>
                    </a:p>
                  </a:txBody>
                  <a:tcPr marL="0" marR="0" marT="0" marB="0" anchor="ctr"/>
                </a:tc>
                <a:tc>
                  <a:txBody>
                    <a:bodyPr/>
                    <a:lstStyle/>
                    <a:p>
                      <a:pPr algn="ctr" fontAlgn="ctr"/>
                      <a:r>
                        <a:rPr lang="en-US" sz="400" u="none" strike="noStrike">
                          <a:effectLst/>
                        </a:rPr>
                        <a:t>NY</a:t>
                      </a:r>
                      <a:endParaRPr lang="en-US" sz="400" b="0" i="0" u="none" strike="noStrike">
                        <a:effectLst/>
                        <a:latin typeface="Arial"/>
                      </a:endParaRPr>
                    </a:p>
                  </a:txBody>
                  <a:tcPr marL="0" marR="0" marT="0" marB="0" anchor="ctr"/>
                </a:tc>
                <a:tc>
                  <a:txBody>
                    <a:bodyPr/>
                    <a:lstStyle/>
                    <a:p>
                      <a:pPr algn="ctr" fontAlgn="ctr"/>
                      <a:r>
                        <a:rPr lang="en-US" sz="400" u="none" strike="noStrike" dirty="0">
                          <a:effectLst/>
                        </a:rPr>
                        <a:t>R</a:t>
                      </a:r>
                      <a:endParaRPr lang="en-US" sz="400" b="0" i="0" u="none" strike="noStrike" dirty="0">
                        <a:effectLst/>
                        <a:latin typeface="Arial"/>
                      </a:endParaRPr>
                    </a:p>
                  </a:txBody>
                  <a:tcPr marL="0" marR="0" marT="0" marB="0" anchor="ctr"/>
                </a:tc>
                <a:tc>
                  <a:txBody>
                    <a:bodyPr/>
                    <a:lstStyle/>
                    <a:p>
                      <a:pPr algn="ctr" fontAlgn="ctr"/>
                      <a:r>
                        <a:rPr lang="en-US" sz="400" u="none" strike="noStrike">
                          <a:effectLst/>
                        </a:rPr>
                        <a:t>AN</a:t>
                      </a:r>
                      <a:endParaRPr lang="en-US" sz="400" b="0" i="0" u="none" strike="noStrike">
                        <a:effectLst/>
                        <a:latin typeface="Arial"/>
                      </a:endParaRPr>
                    </a:p>
                  </a:txBody>
                  <a:tcPr marL="0" marR="0" marT="0" marB="0" anchor="ctr"/>
                </a:tc>
                <a:tc>
                  <a:txBody>
                    <a:bodyPr/>
                    <a:lstStyle/>
                    <a:p>
                      <a:pPr algn="ctr" fontAlgn="ctr"/>
                      <a:r>
                        <a:rPr lang="en-US" sz="400" u="none" strike="noStrike">
                          <a:effectLst/>
                        </a:rPr>
                        <a:t>2/2</a:t>
                      </a:r>
                      <a:endParaRPr lang="en-US" sz="400" b="0" i="0" u="none" strike="noStrike">
                        <a:effectLst/>
                        <a:latin typeface="Arial"/>
                      </a:endParaRPr>
                    </a:p>
                  </a:txBody>
                  <a:tcPr marL="0" marR="0" marT="0" marB="0" anchor="ctr"/>
                </a:tc>
                <a:tc>
                  <a:txBody>
                    <a:bodyPr/>
                    <a:lstStyle/>
                    <a:p>
                      <a:pPr algn="l" fontAlgn="t"/>
                      <a:r>
                        <a:rPr lang="en-US" sz="400" u="none" strike="noStrike">
                          <a:effectLst/>
                        </a:rPr>
                        <a:t> </a:t>
                      </a:r>
                      <a:endParaRPr lang="en-US" sz="400" b="0" i="0" u="none" strike="noStrike">
                        <a:effectLst/>
                        <a:latin typeface="Arial"/>
                      </a:endParaRPr>
                    </a:p>
                  </a:txBody>
                  <a:tcPr marL="0" marR="0" marT="0" marB="0"/>
                </a:tc>
                <a:tc>
                  <a:txBody>
                    <a:bodyPr/>
                    <a:lstStyle/>
                    <a:p>
                      <a:pPr algn="ctr" fontAlgn="ctr"/>
                      <a:endParaRPr lang="en-US" sz="400" b="1" i="0" u="none" strike="noStrike">
                        <a:effectLst/>
                        <a:latin typeface="Arial"/>
                      </a:endParaRPr>
                    </a:p>
                  </a:txBody>
                  <a:tcPr marL="0" marR="0" marT="0" marB="0" anchor="ctr"/>
                </a:tc>
              </a:tr>
              <a:tr h="65375">
                <a:tc>
                  <a:txBody>
                    <a:bodyPr/>
                    <a:lstStyle/>
                    <a:p>
                      <a:pPr algn="ctr" fontAlgn="ctr"/>
                      <a:r>
                        <a:rPr lang="en-US" sz="400" u="none" strike="noStrike">
                          <a:effectLst/>
                        </a:rPr>
                        <a:t>17</a:t>
                      </a:r>
                      <a:endParaRPr lang="en-US" sz="400" b="0" i="0" u="none" strike="noStrike">
                        <a:effectLst/>
                        <a:latin typeface="Arial"/>
                      </a:endParaRPr>
                    </a:p>
                  </a:txBody>
                  <a:tcPr marL="0" marR="0" marT="0" marB="0" anchor="ctr"/>
                </a:tc>
                <a:tc>
                  <a:txBody>
                    <a:bodyPr/>
                    <a:lstStyle/>
                    <a:p>
                      <a:pPr algn="l" fontAlgn="ctr"/>
                      <a:r>
                        <a:rPr lang="en-US" sz="400" u="none" strike="noStrike">
                          <a:effectLst/>
                        </a:rPr>
                        <a:t>Deliver to Postal Code</a:t>
                      </a:r>
                      <a:endParaRPr lang="en-US" sz="400" b="1" i="0" u="none" strike="noStrike">
                        <a:effectLst/>
                        <a:latin typeface="Arial"/>
                      </a:endParaRPr>
                    </a:p>
                  </a:txBody>
                  <a:tcPr marL="0" marR="0" marT="0" marB="0" anchor="ctr"/>
                </a:tc>
                <a:tc>
                  <a:txBody>
                    <a:bodyPr/>
                    <a:lstStyle/>
                    <a:p>
                      <a:pPr algn="l" fontAlgn="ctr"/>
                      <a:r>
                        <a:rPr lang="en-US" sz="400" u="none" strike="noStrike">
                          <a:effectLst/>
                        </a:rPr>
                        <a:t>Ship To Company Postal Code</a:t>
                      </a:r>
                      <a:endParaRPr lang="en-US" sz="400" b="0" i="0" u="none" strike="noStrike">
                        <a:effectLst/>
                        <a:latin typeface="Arial"/>
                      </a:endParaRPr>
                    </a:p>
                  </a:txBody>
                  <a:tcPr marL="0" marR="0" marT="0" marB="0" anchor="ctr"/>
                </a:tc>
                <a:tc>
                  <a:txBody>
                    <a:bodyPr/>
                    <a:lstStyle/>
                    <a:p>
                      <a:pPr algn="ctr" fontAlgn="ctr"/>
                      <a:r>
                        <a:rPr lang="en-US" sz="400" u="none" strike="noStrike">
                          <a:effectLst/>
                        </a:rPr>
                        <a:t>63000</a:t>
                      </a:r>
                      <a:endParaRPr lang="en-US" sz="400" b="0" i="0" u="none" strike="noStrike">
                        <a:effectLst/>
                        <a:latin typeface="Arial"/>
                      </a:endParaRPr>
                    </a:p>
                  </a:txBody>
                  <a:tcPr marL="0" marR="0" marT="0" marB="0" anchor="ctr"/>
                </a:tc>
                <a:tc>
                  <a:txBody>
                    <a:bodyPr/>
                    <a:lstStyle/>
                    <a:p>
                      <a:pPr algn="ctr" fontAlgn="ctr"/>
                      <a:r>
                        <a:rPr lang="en-US" sz="400" u="none" strike="noStrike" dirty="0">
                          <a:effectLst/>
                        </a:rPr>
                        <a:t>R</a:t>
                      </a:r>
                      <a:endParaRPr lang="en-US" sz="400" b="0" i="0" u="none" strike="noStrike" dirty="0">
                        <a:effectLst/>
                        <a:latin typeface="Arial"/>
                      </a:endParaRPr>
                    </a:p>
                  </a:txBody>
                  <a:tcPr marL="0" marR="0" marT="0" marB="0" anchor="ctr"/>
                </a:tc>
                <a:tc>
                  <a:txBody>
                    <a:bodyPr/>
                    <a:lstStyle/>
                    <a:p>
                      <a:pPr algn="ctr" fontAlgn="ctr"/>
                      <a:r>
                        <a:rPr lang="en-US" sz="400" u="none" strike="noStrike">
                          <a:effectLst/>
                        </a:rPr>
                        <a:t>AN</a:t>
                      </a:r>
                      <a:endParaRPr lang="en-US" sz="400" b="0" i="0" u="none" strike="noStrike">
                        <a:effectLst/>
                        <a:latin typeface="Arial"/>
                      </a:endParaRPr>
                    </a:p>
                  </a:txBody>
                  <a:tcPr marL="0" marR="0" marT="0" marB="0" anchor="ctr"/>
                </a:tc>
                <a:tc>
                  <a:txBody>
                    <a:bodyPr/>
                    <a:lstStyle/>
                    <a:p>
                      <a:pPr algn="ctr" fontAlgn="ctr"/>
                      <a:r>
                        <a:rPr lang="en-US" sz="400" u="none" strike="noStrike">
                          <a:effectLst/>
                        </a:rPr>
                        <a:t>1/11</a:t>
                      </a:r>
                      <a:endParaRPr lang="en-US" sz="400" b="0" i="0" u="none" strike="noStrike">
                        <a:effectLst/>
                        <a:latin typeface="Arial"/>
                      </a:endParaRPr>
                    </a:p>
                  </a:txBody>
                  <a:tcPr marL="0" marR="0" marT="0" marB="0" anchor="ctr"/>
                </a:tc>
                <a:tc>
                  <a:txBody>
                    <a:bodyPr/>
                    <a:lstStyle/>
                    <a:p>
                      <a:pPr algn="l" fontAlgn="t"/>
                      <a:r>
                        <a:rPr lang="en-US" sz="400" u="none" strike="noStrike">
                          <a:effectLst/>
                        </a:rPr>
                        <a:t> </a:t>
                      </a:r>
                      <a:endParaRPr lang="en-US" sz="400" b="0" i="0" u="none" strike="noStrike">
                        <a:effectLst/>
                        <a:latin typeface="Arial"/>
                      </a:endParaRPr>
                    </a:p>
                  </a:txBody>
                  <a:tcPr marL="0" marR="0" marT="0" marB="0"/>
                </a:tc>
                <a:tc>
                  <a:txBody>
                    <a:bodyPr/>
                    <a:lstStyle/>
                    <a:p>
                      <a:pPr algn="ctr" fontAlgn="ctr"/>
                      <a:endParaRPr lang="en-US" sz="400" b="1" i="0" u="none" strike="noStrike">
                        <a:effectLst/>
                        <a:latin typeface="Arial"/>
                      </a:endParaRPr>
                    </a:p>
                  </a:txBody>
                  <a:tcPr marL="0" marR="0" marT="0" marB="0" anchor="ctr"/>
                </a:tc>
              </a:tr>
              <a:tr h="65375">
                <a:tc>
                  <a:txBody>
                    <a:bodyPr/>
                    <a:lstStyle/>
                    <a:p>
                      <a:pPr algn="ctr" fontAlgn="ctr"/>
                      <a:r>
                        <a:rPr lang="en-US" sz="400" u="none" strike="noStrike">
                          <a:effectLst/>
                        </a:rPr>
                        <a:t>18</a:t>
                      </a:r>
                      <a:endParaRPr lang="en-US" sz="400" b="0" i="0" u="none" strike="noStrike">
                        <a:effectLst/>
                        <a:latin typeface="Arial"/>
                      </a:endParaRPr>
                    </a:p>
                  </a:txBody>
                  <a:tcPr marL="0" marR="0" marT="0" marB="0" anchor="ctr"/>
                </a:tc>
                <a:tc>
                  <a:txBody>
                    <a:bodyPr/>
                    <a:lstStyle/>
                    <a:p>
                      <a:pPr algn="l" fontAlgn="ctr"/>
                      <a:r>
                        <a:rPr lang="en-US" sz="400" u="none" strike="noStrike">
                          <a:effectLst/>
                        </a:rPr>
                        <a:t>Deliver to Country Code</a:t>
                      </a:r>
                      <a:endParaRPr lang="en-US" sz="400" b="1" i="0" u="none" strike="noStrike">
                        <a:effectLst/>
                        <a:latin typeface="Arial"/>
                      </a:endParaRPr>
                    </a:p>
                  </a:txBody>
                  <a:tcPr marL="0" marR="0" marT="0" marB="0" anchor="ctr"/>
                </a:tc>
                <a:tc>
                  <a:txBody>
                    <a:bodyPr/>
                    <a:lstStyle/>
                    <a:p>
                      <a:pPr algn="l" fontAlgn="ctr"/>
                      <a:r>
                        <a:rPr lang="en-US" sz="400" u="none" strike="noStrike">
                          <a:effectLst/>
                        </a:rPr>
                        <a:t>Ship To Country Code</a:t>
                      </a:r>
                      <a:endParaRPr lang="en-US" sz="400" b="0" i="0" u="none" strike="noStrike">
                        <a:effectLst/>
                        <a:latin typeface="Arial"/>
                      </a:endParaRPr>
                    </a:p>
                  </a:txBody>
                  <a:tcPr marL="0" marR="0" marT="0" marB="0" anchor="ctr"/>
                </a:tc>
                <a:tc>
                  <a:txBody>
                    <a:bodyPr/>
                    <a:lstStyle/>
                    <a:p>
                      <a:pPr algn="ctr" fontAlgn="ctr"/>
                      <a:r>
                        <a:rPr lang="en-US" sz="400" u="none" strike="noStrike">
                          <a:effectLst/>
                        </a:rPr>
                        <a:t>US</a:t>
                      </a:r>
                      <a:endParaRPr lang="en-US" sz="400" b="0" i="0" u="none" strike="noStrike">
                        <a:effectLst/>
                        <a:latin typeface="Arial"/>
                      </a:endParaRPr>
                    </a:p>
                  </a:txBody>
                  <a:tcPr marL="0" marR="0" marT="0" marB="0" anchor="ctr"/>
                </a:tc>
                <a:tc>
                  <a:txBody>
                    <a:bodyPr/>
                    <a:lstStyle/>
                    <a:p>
                      <a:pPr algn="ctr" fontAlgn="ctr"/>
                      <a:r>
                        <a:rPr lang="en-US" sz="400" u="none" strike="noStrike" dirty="0">
                          <a:effectLst/>
                        </a:rPr>
                        <a:t>O</a:t>
                      </a:r>
                      <a:endParaRPr lang="en-US" sz="400" b="0" i="0" u="none" strike="noStrike" dirty="0">
                        <a:effectLst/>
                        <a:latin typeface="Arial"/>
                      </a:endParaRPr>
                    </a:p>
                  </a:txBody>
                  <a:tcPr marL="0" marR="0" marT="0" marB="0" anchor="ctr"/>
                </a:tc>
                <a:tc>
                  <a:txBody>
                    <a:bodyPr/>
                    <a:lstStyle/>
                    <a:p>
                      <a:pPr algn="ctr" fontAlgn="ctr"/>
                      <a:r>
                        <a:rPr lang="en-US" sz="400" u="none" strike="noStrike">
                          <a:effectLst/>
                        </a:rPr>
                        <a:t>ID</a:t>
                      </a:r>
                      <a:endParaRPr lang="en-US" sz="400" b="0" i="0" u="none" strike="noStrike">
                        <a:effectLst/>
                        <a:latin typeface="Arial"/>
                      </a:endParaRPr>
                    </a:p>
                  </a:txBody>
                  <a:tcPr marL="0" marR="0" marT="0" marB="0" anchor="ctr"/>
                </a:tc>
                <a:tc>
                  <a:txBody>
                    <a:bodyPr/>
                    <a:lstStyle/>
                    <a:p>
                      <a:pPr algn="ctr" fontAlgn="ctr"/>
                      <a:r>
                        <a:rPr lang="en-US" sz="400" u="none" strike="noStrike">
                          <a:effectLst/>
                        </a:rPr>
                        <a:t>2/2</a:t>
                      </a:r>
                      <a:endParaRPr lang="en-US" sz="400" b="0" i="0" u="none" strike="noStrike">
                        <a:effectLst/>
                        <a:latin typeface="Arial"/>
                      </a:endParaRPr>
                    </a:p>
                  </a:txBody>
                  <a:tcPr marL="0" marR="0" marT="0" marB="0" anchor="ctr"/>
                </a:tc>
                <a:tc>
                  <a:txBody>
                    <a:bodyPr/>
                    <a:lstStyle/>
                    <a:p>
                      <a:pPr algn="l" fontAlgn="ctr"/>
                      <a:r>
                        <a:rPr lang="en-US" sz="400" u="sng" strike="noStrike">
                          <a:effectLst/>
                          <a:hlinkClick r:id="rId3"/>
                        </a:rPr>
                        <a:t>Two Digit ISO 3166-1 Alpha-2 Country code. </a:t>
                      </a:r>
                      <a:endParaRPr lang="en-US" sz="400" b="0" i="0" u="sng" strike="noStrike">
                        <a:solidFill>
                          <a:srgbClr val="0000FF"/>
                        </a:solidFill>
                        <a:effectLst/>
                        <a:latin typeface="Arial"/>
                      </a:endParaRPr>
                    </a:p>
                  </a:txBody>
                  <a:tcPr marL="0" marR="0" marT="0" marB="0" anchor="ctr"/>
                </a:tc>
                <a:tc>
                  <a:txBody>
                    <a:bodyPr/>
                    <a:lstStyle/>
                    <a:p>
                      <a:pPr algn="ctr" fontAlgn="ctr"/>
                      <a:endParaRPr lang="en-US" sz="400" b="1" i="0" u="none" strike="noStrike">
                        <a:effectLst/>
                        <a:latin typeface="Arial"/>
                      </a:endParaRPr>
                    </a:p>
                  </a:txBody>
                  <a:tcPr marL="0" marR="0" marT="0" marB="0" anchor="ctr"/>
                </a:tc>
              </a:tr>
              <a:tr h="65375">
                <a:tc>
                  <a:txBody>
                    <a:bodyPr/>
                    <a:lstStyle/>
                    <a:p>
                      <a:pPr algn="ctr" fontAlgn="ctr"/>
                      <a:r>
                        <a:rPr lang="en-US" sz="400" u="none" strike="noStrike">
                          <a:effectLst/>
                        </a:rPr>
                        <a:t>19</a:t>
                      </a:r>
                      <a:endParaRPr lang="en-US" sz="400" b="0" i="0" u="none" strike="noStrike">
                        <a:effectLst/>
                        <a:latin typeface="Arial"/>
                      </a:endParaRPr>
                    </a:p>
                  </a:txBody>
                  <a:tcPr marL="0" marR="0" marT="0" marB="0" anchor="ctr"/>
                </a:tc>
                <a:tc>
                  <a:txBody>
                    <a:bodyPr/>
                    <a:lstStyle/>
                    <a:p>
                      <a:pPr algn="l" fontAlgn="ctr"/>
                      <a:r>
                        <a:rPr lang="en-US" sz="400" u="none" strike="noStrike">
                          <a:effectLst/>
                        </a:rPr>
                        <a:t>BOL Number</a:t>
                      </a:r>
                      <a:endParaRPr lang="en-US" sz="400" b="1" i="0" u="none" strike="noStrike">
                        <a:effectLst/>
                        <a:latin typeface="Arial"/>
                      </a:endParaRPr>
                    </a:p>
                  </a:txBody>
                  <a:tcPr marL="0" marR="0" marT="0" marB="0" anchor="ctr"/>
                </a:tc>
                <a:tc>
                  <a:txBody>
                    <a:bodyPr/>
                    <a:lstStyle/>
                    <a:p>
                      <a:pPr algn="l" fontAlgn="ctr"/>
                      <a:r>
                        <a:rPr lang="en-US" sz="400" u="none" strike="noStrike">
                          <a:effectLst/>
                        </a:rPr>
                        <a:t>Bill of Lading ID assigned by the shipping company to the shipment.</a:t>
                      </a:r>
                      <a:endParaRPr lang="en-US" sz="400" b="0" i="0" u="none" strike="noStrike">
                        <a:effectLst/>
                        <a:latin typeface="Arial"/>
                      </a:endParaRPr>
                    </a:p>
                  </a:txBody>
                  <a:tcPr marL="0" marR="0" marT="0" marB="0" anchor="ctr"/>
                </a:tc>
                <a:tc>
                  <a:txBody>
                    <a:bodyPr/>
                    <a:lstStyle/>
                    <a:p>
                      <a:pPr algn="ctr" fontAlgn="ctr"/>
                      <a:r>
                        <a:rPr lang="en-US" sz="400" u="none" strike="noStrike">
                          <a:effectLst/>
                        </a:rPr>
                        <a:t>33996</a:t>
                      </a:r>
                      <a:endParaRPr lang="en-US" sz="400" b="0" i="0" u="none" strike="noStrike">
                        <a:effectLst/>
                        <a:latin typeface="Arial"/>
                      </a:endParaRPr>
                    </a:p>
                  </a:txBody>
                  <a:tcPr marL="0" marR="0" marT="0" marB="0" anchor="ctr"/>
                </a:tc>
                <a:tc>
                  <a:txBody>
                    <a:bodyPr/>
                    <a:lstStyle/>
                    <a:p>
                      <a:pPr algn="ctr" fontAlgn="ctr"/>
                      <a:r>
                        <a:rPr lang="en-US" sz="400" u="none" strike="noStrike" dirty="0">
                          <a:effectLst/>
                        </a:rPr>
                        <a:t>O</a:t>
                      </a:r>
                      <a:endParaRPr lang="en-US" sz="400" b="0" i="0" u="none" strike="noStrike" dirty="0">
                        <a:effectLst/>
                        <a:latin typeface="Arial"/>
                      </a:endParaRPr>
                    </a:p>
                  </a:txBody>
                  <a:tcPr marL="0" marR="0" marT="0" marB="0" anchor="ctr"/>
                </a:tc>
                <a:tc>
                  <a:txBody>
                    <a:bodyPr/>
                    <a:lstStyle/>
                    <a:p>
                      <a:pPr algn="ctr" fontAlgn="ctr"/>
                      <a:r>
                        <a:rPr lang="en-US" sz="400" u="none" strike="noStrike">
                          <a:effectLst/>
                        </a:rPr>
                        <a:t>AN</a:t>
                      </a:r>
                      <a:endParaRPr lang="en-US" sz="400" b="0" i="0" u="none" strike="noStrike">
                        <a:effectLst/>
                        <a:latin typeface="Arial"/>
                      </a:endParaRPr>
                    </a:p>
                  </a:txBody>
                  <a:tcPr marL="0" marR="0" marT="0" marB="0" anchor="ctr"/>
                </a:tc>
                <a:tc>
                  <a:txBody>
                    <a:bodyPr/>
                    <a:lstStyle/>
                    <a:p>
                      <a:pPr algn="ctr" fontAlgn="ctr"/>
                      <a:r>
                        <a:rPr lang="en-US" sz="400" u="none" strike="noStrike">
                          <a:effectLst/>
                        </a:rPr>
                        <a:t>1/17</a:t>
                      </a:r>
                      <a:endParaRPr lang="en-US" sz="400" b="0" i="0" u="none" strike="noStrike">
                        <a:effectLst/>
                        <a:latin typeface="Arial"/>
                      </a:endParaRPr>
                    </a:p>
                  </a:txBody>
                  <a:tcPr marL="0" marR="0" marT="0" marB="0" anchor="ctr"/>
                </a:tc>
                <a:tc>
                  <a:txBody>
                    <a:bodyPr/>
                    <a:lstStyle/>
                    <a:p>
                      <a:pPr algn="l" fontAlgn="t"/>
                      <a:r>
                        <a:rPr lang="en-US" sz="400" u="none" strike="noStrike">
                          <a:effectLst/>
                        </a:rPr>
                        <a:t> </a:t>
                      </a:r>
                      <a:endParaRPr lang="en-US" sz="400" b="0" i="0" u="none" strike="noStrike">
                        <a:effectLst/>
                        <a:latin typeface="Arial"/>
                      </a:endParaRPr>
                    </a:p>
                  </a:txBody>
                  <a:tcPr marL="0" marR="0" marT="0" marB="0"/>
                </a:tc>
                <a:tc>
                  <a:txBody>
                    <a:bodyPr/>
                    <a:lstStyle/>
                    <a:p>
                      <a:pPr algn="ctr" fontAlgn="ctr"/>
                      <a:endParaRPr lang="en-US" sz="400" b="1" i="0" u="none" strike="noStrike">
                        <a:effectLst/>
                        <a:latin typeface="Arial"/>
                      </a:endParaRPr>
                    </a:p>
                  </a:txBody>
                  <a:tcPr marL="0" marR="0" marT="0" marB="0" anchor="ctr"/>
                </a:tc>
              </a:tr>
              <a:tr h="65375">
                <a:tc>
                  <a:txBody>
                    <a:bodyPr/>
                    <a:lstStyle/>
                    <a:p>
                      <a:pPr algn="ctr" fontAlgn="ctr"/>
                      <a:r>
                        <a:rPr lang="en-US" sz="400" u="none" strike="noStrike">
                          <a:effectLst/>
                        </a:rPr>
                        <a:t>20</a:t>
                      </a:r>
                      <a:endParaRPr lang="en-US" sz="400" b="0" i="0" u="none" strike="noStrike">
                        <a:effectLst/>
                        <a:latin typeface="Arial"/>
                      </a:endParaRPr>
                    </a:p>
                  </a:txBody>
                  <a:tcPr marL="0" marR="0" marT="0" marB="0" anchor="ctr"/>
                </a:tc>
                <a:tc>
                  <a:txBody>
                    <a:bodyPr/>
                    <a:lstStyle/>
                    <a:p>
                      <a:pPr algn="l" fontAlgn="ctr"/>
                      <a:r>
                        <a:rPr lang="en-US" sz="400" u="none" strike="noStrike">
                          <a:effectLst/>
                        </a:rPr>
                        <a:t>Carrier Routing Details</a:t>
                      </a:r>
                      <a:endParaRPr lang="en-US" sz="400" b="1" i="0" u="none" strike="noStrike">
                        <a:effectLst/>
                        <a:latin typeface="Arial"/>
                      </a:endParaRPr>
                    </a:p>
                  </a:txBody>
                  <a:tcPr marL="0" marR="0" marT="0" marB="0" anchor="ctr"/>
                </a:tc>
                <a:tc>
                  <a:txBody>
                    <a:bodyPr/>
                    <a:lstStyle/>
                    <a:p>
                      <a:pPr algn="l" fontAlgn="ctr"/>
                      <a:r>
                        <a:rPr lang="en-US" sz="400" u="none" strike="noStrike">
                          <a:effectLst/>
                        </a:rPr>
                        <a:t>SCAC Carrier Code</a:t>
                      </a:r>
                      <a:endParaRPr lang="en-US" sz="400" b="0" i="0" u="none" strike="noStrike">
                        <a:effectLst/>
                        <a:latin typeface="Arial"/>
                      </a:endParaRPr>
                    </a:p>
                  </a:txBody>
                  <a:tcPr marL="0" marR="0" marT="0" marB="0" anchor="ctr"/>
                </a:tc>
                <a:tc>
                  <a:txBody>
                    <a:bodyPr/>
                    <a:lstStyle/>
                    <a:p>
                      <a:pPr algn="ctr" fontAlgn="ctr"/>
                      <a:r>
                        <a:rPr lang="en-US" sz="400" u="none" strike="noStrike">
                          <a:effectLst/>
                        </a:rPr>
                        <a:t>FEPL</a:t>
                      </a:r>
                      <a:endParaRPr lang="en-US" sz="400" b="0" i="0" u="none" strike="noStrike">
                        <a:effectLst/>
                        <a:latin typeface="Arial"/>
                      </a:endParaRPr>
                    </a:p>
                  </a:txBody>
                  <a:tcPr marL="0" marR="0" marT="0" marB="0" anchor="ctr"/>
                </a:tc>
                <a:tc>
                  <a:txBody>
                    <a:bodyPr/>
                    <a:lstStyle/>
                    <a:p>
                      <a:pPr algn="ctr" fontAlgn="ctr"/>
                      <a:r>
                        <a:rPr lang="en-US" sz="400" b="1" u="none" strike="noStrike" dirty="0">
                          <a:solidFill>
                            <a:srgbClr val="33CC33"/>
                          </a:solidFill>
                          <a:effectLst/>
                        </a:rPr>
                        <a:t>O</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u="none" strike="noStrike">
                          <a:effectLst/>
                        </a:rPr>
                        <a:t>AN</a:t>
                      </a:r>
                      <a:endParaRPr lang="en-US" sz="400" b="0" i="0" u="none" strike="noStrike">
                        <a:effectLst/>
                        <a:latin typeface="Arial"/>
                      </a:endParaRPr>
                    </a:p>
                  </a:txBody>
                  <a:tcPr marL="0" marR="0" marT="0" marB="0" anchor="ctr"/>
                </a:tc>
                <a:tc>
                  <a:txBody>
                    <a:bodyPr/>
                    <a:lstStyle/>
                    <a:p>
                      <a:pPr algn="ctr" fontAlgn="ctr"/>
                      <a:r>
                        <a:rPr lang="en-US" sz="400" u="none" strike="noStrike">
                          <a:effectLst/>
                        </a:rPr>
                        <a:t>4/4</a:t>
                      </a:r>
                      <a:endParaRPr lang="en-US" sz="400" b="0" i="0" u="none" strike="noStrike">
                        <a:effectLst/>
                        <a:latin typeface="Arial"/>
                      </a:endParaRPr>
                    </a:p>
                  </a:txBody>
                  <a:tcPr marL="0" marR="0" marT="0" marB="0" anchor="ctr"/>
                </a:tc>
                <a:tc>
                  <a:txBody>
                    <a:bodyPr/>
                    <a:lstStyle/>
                    <a:p>
                      <a:pPr algn="l" fontAlgn="t"/>
                      <a:r>
                        <a:rPr lang="en-US" sz="400" u="none" strike="noStrike">
                          <a:effectLst/>
                        </a:rPr>
                        <a:t> </a:t>
                      </a:r>
                      <a:endParaRPr lang="en-US" sz="400" b="0" i="0" u="none" strike="noStrike">
                        <a:effectLst/>
                        <a:latin typeface="Arial"/>
                      </a:endParaRPr>
                    </a:p>
                  </a:txBody>
                  <a:tcPr marL="0" marR="0" marT="0" marB="0"/>
                </a:tc>
                <a:tc>
                  <a:txBody>
                    <a:bodyPr/>
                    <a:lstStyle/>
                    <a:p>
                      <a:pPr algn="ctr" fontAlgn="ctr"/>
                      <a:endParaRPr lang="en-US" sz="400" b="1" i="0" u="none" strike="noStrike">
                        <a:effectLst/>
                        <a:latin typeface="Arial"/>
                      </a:endParaRPr>
                    </a:p>
                  </a:txBody>
                  <a:tcPr marL="0" marR="0" marT="0" marB="0" anchor="ctr"/>
                </a:tc>
              </a:tr>
              <a:tr h="65375">
                <a:tc>
                  <a:txBody>
                    <a:bodyPr/>
                    <a:lstStyle/>
                    <a:p>
                      <a:pPr algn="ctr" fontAlgn="ctr"/>
                      <a:r>
                        <a:rPr lang="en-US" sz="400" u="none" strike="noStrike">
                          <a:effectLst/>
                        </a:rPr>
                        <a:t>21</a:t>
                      </a:r>
                      <a:endParaRPr lang="en-US" sz="400" b="0" i="0" u="none" strike="noStrike">
                        <a:effectLst/>
                        <a:latin typeface="Arial"/>
                      </a:endParaRPr>
                    </a:p>
                  </a:txBody>
                  <a:tcPr marL="0" marR="0" marT="0" marB="0" anchor="ctr"/>
                </a:tc>
                <a:tc>
                  <a:txBody>
                    <a:bodyPr/>
                    <a:lstStyle/>
                    <a:p>
                      <a:pPr algn="l" fontAlgn="ctr"/>
                      <a:r>
                        <a:rPr lang="en-US" sz="400" u="none" strike="noStrike">
                          <a:effectLst/>
                        </a:rPr>
                        <a:t>Trailer ID</a:t>
                      </a:r>
                      <a:endParaRPr lang="en-US" sz="400" b="1" i="0" u="none" strike="noStrike">
                        <a:effectLst/>
                        <a:latin typeface="Arial"/>
                      </a:endParaRPr>
                    </a:p>
                  </a:txBody>
                  <a:tcPr marL="0" marR="0" marT="0" marB="0" anchor="ctr"/>
                </a:tc>
                <a:tc>
                  <a:txBody>
                    <a:bodyPr/>
                    <a:lstStyle/>
                    <a:p>
                      <a:pPr algn="l" fontAlgn="ctr"/>
                      <a:r>
                        <a:rPr lang="en-US" sz="400" u="none" strike="noStrike">
                          <a:effectLst/>
                        </a:rPr>
                        <a:t>Trailer ID</a:t>
                      </a:r>
                      <a:endParaRPr lang="en-US" sz="400" b="0" i="0" u="none" strike="noStrike">
                        <a:effectLst/>
                        <a:latin typeface="Arial"/>
                      </a:endParaRPr>
                    </a:p>
                  </a:txBody>
                  <a:tcPr marL="0" marR="0" marT="0" marB="0" anchor="ctr"/>
                </a:tc>
                <a:tc>
                  <a:txBody>
                    <a:bodyPr/>
                    <a:lstStyle/>
                    <a:p>
                      <a:pPr algn="ctr" fontAlgn="ctr"/>
                      <a:r>
                        <a:rPr lang="en-US" sz="400" u="none" strike="noStrike">
                          <a:effectLst/>
                        </a:rPr>
                        <a:t>ABC12345</a:t>
                      </a:r>
                      <a:endParaRPr lang="en-US" sz="400" b="0" i="0" u="none" strike="noStrike">
                        <a:effectLst/>
                        <a:latin typeface="Arial"/>
                      </a:endParaRPr>
                    </a:p>
                  </a:txBody>
                  <a:tcPr marL="0" marR="0" marT="0" marB="0" anchor="ctr"/>
                </a:tc>
                <a:tc>
                  <a:txBody>
                    <a:bodyPr/>
                    <a:lstStyle/>
                    <a:p>
                      <a:pPr algn="ctr" fontAlgn="ctr"/>
                      <a:r>
                        <a:rPr lang="en-US" sz="400" u="none" strike="noStrike" dirty="0">
                          <a:effectLst/>
                        </a:rPr>
                        <a:t>O</a:t>
                      </a:r>
                      <a:endParaRPr lang="en-US" sz="400" b="0" i="0" u="none" strike="noStrike" dirty="0">
                        <a:effectLst/>
                        <a:latin typeface="Arial"/>
                      </a:endParaRPr>
                    </a:p>
                  </a:txBody>
                  <a:tcPr marL="0" marR="0" marT="0" marB="0" anchor="ctr"/>
                </a:tc>
                <a:tc>
                  <a:txBody>
                    <a:bodyPr/>
                    <a:lstStyle/>
                    <a:p>
                      <a:pPr algn="ctr" fontAlgn="ctr"/>
                      <a:r>
                        <a:rPr lang="en-US" sz="400" u="none" strike="noStrike">
                          <a:effectLst/>
                        </a:rPr>
                        <a:t>AN</a:t>
                      </a:r>
                      <a:endParaRPr lang="en-US" sz="400" b="0" i="0" u="none" strike="noStrike">
                        <a:effectLst/>
                        <a:latin typeface="Arial"/>
                      </a:endParaRPr>
                    </a:p>
                  </a:txBody>
                  <a:tcPr marL="0" marR="0" marT="0" marB="0" anchor="ctr"/>
                </a:tc>
                <a:tc>
                  <a:txBody>
                    <a:bodyPr/>
                    <a:lstStyle/>
                    <a:p>
                      <a:pPr algn="ctr" fontAlgn="ctr"/>
                      <a:r>
                        <a:rPr lang="en-US" sz="400" u="none" strike="noStrike">
                          <a:effectLst/>
                        </a:rPr>
                        <a:t>2/20</a:t>
                      </a:r>
                      <a:endParaRPr lang="en-US" sz="400" b="0" i="0" u="none" strike="noStrike">
                        <a:effectLst/>
                        <a:latin typeface="Arial"/>
                      </a:endParaRPr>
                    </a:p>
                  </a:txBody>
                  <a:tcPr marL="0" marR="0" marT="0" marB="0" anchor="ctr"/>
                </a:tc>
                <a:tc>
                  <a:txBody>
                    <a:bodyPr/>
                    <a:lstStyle/>
                    <a:p>
                      <a:pPr algn="l" fontAlgn="t"/>
                      <a:r>
                        <a:rPr lang="en-US" sz="400" u="none" strike="noStrike">
                          <a:effectLst/>
                        </a:rPr>
                        <a:t> </a:t>
                      </a:r>
                      <a:endParaRPr lang="en-US" sz="400" b="0" i="0" u="none" strike="noStrike">
                        <a:effectLst/>
                        <a:latin typeface="Arial"/>
                      </a:endParaRPr>
                    </a:p>
                  </a:txBody>
                  <a:tcPr marL="0" marR="0" marT="0" marB="0"/>
                </a:tc>
                <a:tc>
                  <a:txBody>
                    <a:bodyPr/>
                    <a:lstStyle/>
                    <a:p>
                      <a:pPr algn="ctr" fontAlgn="ctr"/>
                      <a:endParaRPr lang="en-US" sz="400" b="1" i="0" u="none" strike="noStrike">
                        <a:effectLst/>
                        <a:latin typeface="Arial"/>
                      </a:endParaRPr>
                    </a:p>
                  </a:txBody>
                  <a:tcPr marL="0" marR="0" marT="0" marB="0" anchor="ctr"/>
                </a:tc>
              </a:tr>
              <a:tr h="65375">
                <a:tc>
                  <a:txBody>
                    <a:bodyPr/>
                    <a:lstStyle/>
                    <a:p>
                      <a:pPr algn="ctr" fontAlgn="ctr"/>
                      <a:r>
                        <a:rPr lang="en-US" sz="400" u="none" strike="noStrike">
                          <a:effectLst/>
                        </a:rPr>
                        <a:t>22</a:t>
                      </a:r>
                      <a:endParaRPr lang="en-US" sz="400" b="0" i="0" u="none" strike="noStrike">
                        <a:effectLst/>
                        <a:latin typeface="Arial"/>
                      </a:endParaRPr>
                    </a:p>
                  </a:txBody>
                  <a:tcPr marL="0" marR="0" marT="0" marB="0" anchor="ctr"/>
                </a:tc>
                <a:tc>
                  <a:txBody>
                    <a:bodyPr/>
                    <a:lstStyle/>
                    <a:p>
                      <a:pPr algn="l" fontAlgn="ctr"/>
                      <a:r>
                        <a:rPr lang="en-US" sz="400" u="none" strike="noStrike">
                          <a:effectLst/>
                        </a:rPr>
                        <a:t>Shipment Date</a:t>
                      </a:r>
                      <a:endParaRPr lang="en-US" sz="400" b="1" i="0" u="none" strike="noStrike">
                        <a:effectLst/>
                        <a:latin typeface="Arial"/>
                      </a:endParaRPr>
                    </a:p>
                  </a:txBody>
                  <a:tcPr marL="0" marR="0" marT="0" marB="0" anchor="ctr"/>
                </a:tc>
                <a:tc>
                  <a:txBody>
                    <a:bodyPr/>
                    <a:lstStyle/>
                    <a:p>
                      <a:pPr algn="l" fontAlgn="ctr"/>
                      <a:r>
                        <a:rPr lang="en-US" sz="400" u="none" strike="noStrike">
                          <a:effectLst/>
                        </a:rPr>
                        <a:t>Date of Shipment (CCYYMMDD)</a:t>
                      </a:r>
                      <a:endParaRPr lang="en-US" sz="400" b="0" i="0" u="none" strike="noStrike">
                        <a:effectLst/>
                        <a:latin typeface="Arial"/>
                      </a:endParaRPr>
                    </a:p>
                  </a:txBody>
                  <a:tcPr marL="0" marR="0" marT="0" marB="0" anchor="ctr"/>
                </a:tc>
                <a:tc>
                  <a:txBody>
                    <a:bodyPr/>
                    <a:lstStyle/>
                    <a:p>
                      <a:pPr algn="ctr" fontAlgn="ctr"/>
                      <a:r>
                        <a:rPr lang="en-US" sz="400" u="none" strike="noStrike">
                          <a:effectLst/>
                        </a:rPr>
                        <a:t>20010706</a:t>
                      </a:r>
                      <a:endParaRPr lang="en-US" sz="400" b="0" i="0" u="none" strike="noStrike">
                        <a:effectLst/>
                        <a:latin typeface="Arial"/>
                      </a:endParaRPr>
                    </a:p>
                  </a:txBody>
                  <a:tcPr marL="0" marR="0" marT="0" marB="0" anchor="ctr"/>
                </a:tc>
                <a:tc>
                  <a:txBody>
                    <a:bodyPr/>
                    <a:lstStyle/>
                    <a:p>
                      <a:pPr algn="ctr" fontAlgn="ctr"/>
                      <a:r>
                        <a:rPr lang="en-US" sz="400" u="none" strike="noStrike" dirty="0">
                          <a:effectLst/>
                        </a:rPr>
                        <a:t>R</a:t>
                      </a:r>
                      <a:endParaRPr lang="en-US" sz="400" b="0" i="0" u="none" strike="noStrike" dirty="0">
                        <a:effectLst/>
                        <a:latin typeface="Arial"/>
                      </a:endParaRPr>
                    </a:p>
                  </a:txBody>
                  <a:tcPr marL="0" marR="0" marT="0" marB="0" anchor="ctr"/>
                </a:tc>
                <a:tc>
                  <a:txBody>
                    <a:bodyPr/>
                    <a:lstStyle/>
                    <a:p>
                      <a:pPr algn="ctr" fontAlgn="ctr"/>
                      <a:r>
                        <a:rPr lang="en-US" sz="400" u="none" strike="noStrike">
                          <a:effectLst/>
                        </a:rPr>
                        <a:t>DT</a:t>
                      </a:r>
                      <a:endParaRPr lang="en-US" sz="400" b="0" i="0" u="none" strike="noStrike">
                        <a:effectLst/>
                        <a:latin typeface="Arial"/>
                      </a:endParaRPr>
                    </a:p>
                  </a:txBody>
                  <a:tcPr marL="0" marR="0" marT="0" marB="0" anchor="ctr"/>
                </a:tc>
                <a:tc>
                  <a:txBody>
                    <a:bodyPr/>
                    <a:lstStyle/>
                    <a:p>
                      <a:pPr algn="ctr" fontAlgn="ctr"/>
                      <a:r>
                        <a:rPr lang="en-US" sz="400" u="none" strike="noStrike">
                          <a:effectLst/>
                        </a:rPr>
                        <a:t>8/8</a:t>
                      </a:r>
                      <a:endParaRPr lang="en-US" sz="400" b="0" i="0" u="none" strike="noStrike">
                        <a:effectLst/>
                        <a:latin typeface="Arial"/>
                      </a:endParaRPr>
                    </a:p>
                  </a:txBody>
                  <a:tcPr marL="0" marR="0" marT="0" marB="0" anchor="ctr"/>
                </a:tc>
                <a:tc>
                  <a:txBody>
                    <a:bodyPr/>
                    <a:lstStyle/>
                    <a:p>
                      <a:pPr algn="l" fontAlgn="t"/>
                      <a:r>
                        <a:rPr lang="en-US" sz="400" u="none" strike="noStrike">
                          <a:effectLst/>
                        </a:rPr>
                        <a:t> </a:t>
                      </a:r>
                      <a:endParaRPr lang="en-US" sz="400" b="0" i="0" u="none" strike="noStrike">
                        <a:effectLst/>
                        <a:latin typeface="Arial"/>
                      </a:endParaRPr>
                    </a:p>
                  </a:txBody>
                  <a:tcPr marL="0" marR="0" marT="0" marB="0"/>
                </a:tc>
                <a:tc>
                  <a:txBody>
                    <a:bodyPr/>
                    <a:lstStyle/>
                    <a:p>
                      <a:pPr algn="ctr" fontAlgn="ctr"/>
                      <a:endParaRPr lang="en-US" sz="400" b="1" i="0" u="none" strike="noStrike">
                        <a:effectLst/>
                        <a:latin typeface="Arial"/>
                      </a:endParaRPr>
                    </a:p>
                  </a:txBody>
                  <a:tcPr marL="0" marR="0" marT="0" marB="0" anchor="ctr"/>
                </a:tc>
              </a:tr>
              <a:tr h="65375">
                <a:tc>
                  <a:txBody>
                    <a:bodyPr/>
                    <a:lstStyle/>
                    <a:p>
                      <a:pPr algn="ctr" fontAlgn="ctr"/>
                      <a:r>
                        <a:rPr lang="en-US" sz="400" u="none" strike="noStrike">
                          <a:effectLst/>
                        </a:rPr>
                        <a:t>XXX</a:t>
                      </a:r>
                      <a:endParaRPr lang="en-US" sz="400" b="1" i="0" u="none" strike="noStrike">
                        <a:effectLst/>
                        <a:latin typeface="Arial"/>
                      </a:endParaRPr>
                    </a:p>
                  </a:txBody>
                  <a:tcPr marL="0" marR="0" marT="0" marB="0" anchor="ctr"/>
                </a:tc>
                <a:tc>
                  <a:txBody>
                    <a:bodyPr/>
                    <a:lstStyle/>
                    <a:p>
                      <a:pPr algn="l" fontAlgn="ctr"/>
                      <a:r>
                        <a:rPr lang="en-US" sz="400" u="none" strike="noStrike">
                          <a:effectLst/>
                        </a:rPr>
                        <a:t>Carriage return and line feed</a:t>
                      </a:r>
                      <a:endParaRPr lang="en-US" sz="400" b="1" i="0" u="none" strike="noStrike">
                        <a:effectLst/>
                        <a:latin typeface="Arial"/>
                      </a:endParaRPr>
                    </a:p>
                  </a:txBody>
                  <a:tcPr marL="0" marR="0" marT="0" marB="0" anchor="ctr"/>
                </a:tc>
                <a:tc>
                  <a:txBody>
                    <a:bodyPr/>
                    <a:lstStyle/>
                    <a:p>
                      <a:pPr algn="l" fontAlgn="ctr"/>
                      <a:r>
                        <a:rPr lang="en-US" sz="400" u="none" strike="noStrike">
                          <a:effectLst/>
                        </a:rPr>
                        <a:t>At end of the header record</a:t>
                      </a:r>
                      <a:endParaRPr lang="en-US" sz="400" b="1" i="0" u="none" strike="noStrike">
                        <a:effectLst/>
                        <a:latin typeface="Arial"/>
                      </a:endParaRPr>
                    </a:p>
                  </a:txBody>
                  <a:tcPr marL="0" marR="0" marT="0" marB="0" anchor="ctr"/>
                </a:tc>
                <a:tc>
                  <a:txBody>
                    <a:bodyPr/>
                    <a:lstStyle/>
                    <a:p>
                      <a:pPr algn="ctr" fontAlgn="ctr"/>
                      <a:r>
                        <a:rPr lang="en-US" sz="400" u="none" strike="noStrike">
                          <a:effectLst/>
                        </a:rPr>
                        <a:t> </a:t>
                      </a:r>
                      <a:endParaRPr lang="en-US" sz="400" b="1" i="0" u="none" strike="noStrike">
                        <a:effectLst/>
                        <a:latin typeface="Arial"/>
                      </a:endParaRPr>
                    </a:p>
                  </a:txBody>
                  <a:tcPr marL="0" marR="0" marT="0" marB="0" anchor="ctr"/>
                </a:tc>
                <a:tc>
                  <a:txBody>
                    <a:bodyPr/>
                    <a:lstStyle/>
                    <a:p>
                      <a:pPr algn="ctr" fontAlgn="ctr"/>
                      <a:r>
                        <a:rPr lang="en-US" sz="400" u="none" strike="noStrike" dirty="0">
                          <a:effectLst/>
                        </a:rPr>
                        <a:t>R</a:t>
                      </a:r>
                      <a:endParaRPr lang="en-US" sz="400" b="1" i="0" u="none" strike="noStrike" dirty="0">
                        <a:effectLst/>
                        <a:latin typeface="Arial"/>
                      </a:endParaRPr>
                    </a:p>
                  </a:txBody>
                  <a:tcPr marL="0" marR="0" marT="0" marB="0" anchor="ctr"/>
                </a:tc>
                <a:tc>
                  <a:txBody>
                    <a:bodyPr/>
                    <a:lstStyle/>
                    <a:p>
                      <a:pPr algn="ctr" fontAlgn="ctr"/>
                      <a:r>
                        <a:rPr lang="en-US" sz="400" u="none" strike="noStrike">
                          <a:effectLst/>
                        </a:rPr>
                        <a:t> </a:t>
                      </a:r>
                      <a:endParaRPr lang="en-US" sz="400" b="1" i="0" u="none" strike="noStrike">
                        <a:effectLst/>
                        <a:latin typeface="Arial"/>
                      </a:endParaRPr>
                    </a:p>
                  </a:txBody>
                  <a:tcPr marL="0" marR="0" marT="0" marB="0" anchor="ctr"/>
                </a:tc>
                <a:tc>
                  <a:txBody>
                    <a:bodyPr/>
                    <a:lstStyle/>
                    <a:p>
                      <a:pPr algn="ctr" fontAlgn="ctr"/>
                      <a:r>
                        <a:rPr lang="en-US" sz="400" u="none" strike="noStrike">
                          <a:effectLst/>
                        </a:rPr>
                        <a:t> </a:t>
                      </a:r>
                      <a:endParaRPr lang="en-US" sz="400" b="1" i="0" u="none" strike="noStrike">
                        <a:effectLst/>
                        <a:latin typeface="Arial"/>
                      </a:endParaRPr>
                    </a:p>
                  </a:txBody>
                  <a:tcPr marL="0" marR="0" marT="0" marB="0" anchor="ctr"/>
                </a:tc>
                <a:tc>
                  <a:txBody>
                    <a:bodyPr/>
                    <a:lstStyle/>
                    <a:p>
                      <a:pPr algn="l" fontAlgn="t"/>
                      <a:r>
                        <a:rPr lang="en-US" sz="400" u="none" strike="noStrike">
                          <a:effectLst/>
                        </a:rPr>
                        <a:t> </a:t>
                      </a:r>
                      <a:endParaRPr lang="en-US" sz="400" b="0" i="0" u="none" strike="noStrike">
                        <a:effectLst/>
                        <a:latin typeface="Arial"/>
                      </a:endParaRPr>
                    </a:p>
                  </a:txBody>
                  <a:tcPr marL="0" marR="0" marT="0" marB="0"/>
                </a:tc>
                <a:tc>
                  <a:txBody>
                    <a:bodyPr/>
                    <a:lstStyle/>
                    <a:p>
                      <a:pPr algn="ctr" fontAlgn="ctr"/>
                      <a:endParaRPr lang="en-US" sz="400" b="1" i="0" u="none" strike="noStrike">
                        <a:effectLst/>
                        <a:latin typeface="Arial"/>
                      </a:endParaRPr>
                    </a:p>
                  </a:txBody>
                  <a:tcPr marL="0" marR="0" marT="0" marB="0" anchor="ctr"/>
                </a:tc>
              </a:tr>
              <a:tr h="65375">
                <a:tc>
                  <a:txBody>
                    <a:bodyPr/>
                    <a:lstStyle/>
                    <a:p>
                      <a:pPr algn="ctr" fontAlgn="ctr"/>
                      <a:r>
                        <a:rPr lang="en-US" sz="400" u="none" strike="noStrike">
                          <a:effectLst/>
                        </a:rPr>
                        <a:t>1</a:t>
                      </a:r>
                      <a:endParaRPr lang="en-US" sz="400" b="0" i="0" u="none" strike="noStrike">
                        <a:effectLst/>
                        <a:latin typeface="Arial"/>
                      </a:endParaRPr>
                    </a:p>
                  </a:txBody>
                  <a:tcPr marL="0" marR="0" marT="0" marB="0" anchor="ctr"/>
                </a:tc>
                <a:tc>
                  <a:txBody>
                    <a:bodyPr/>
                    <a:lstStyle/>
                    <a:p>
                      <a:pPr algn="l" fontAlgn="ctr"/>
                      <a:r>
                        <a:rPr lang="en-US" sz="400" u="none" strike="noStrike">
                          <a:effectLst/>
                        </a:rPr>
                        <a:t>Pallet Record</a:t>
                      </a:r>
                      <a:endParaRPr lang="en-US" sz="400" b="1" i="0" u="none" strike="noStrike">
                        <a:effectLst/>
                        <a:latin typeface="Arial"/>
                      </a:endParaRPr>
                    </a:p>
                  </a:txBody>
                  <a:tcPr marL="0" marR="0" marT="0" marB="0" anchor="ctr"/>
                </a:tc>
                <a:tc>
                  <a:txBody>
                    <a:bodyPr/>
                    <a:lstStyle/>
                    <a:p>
                      <a:pPr algn="l" fontAlgn="ctr"/>
                      <a:r>
                        <a:rPr lang="en-US" sz="400" u="none" strike="noStrike">
                          <a:effectLst/>
                        </a:rPr>
                        <a:t>Pallet Record (Type "05") Optional</a:t>
                      </a:r>
                      <a:endParaRPr lang="en-US" sz="400" b="0" i="0" u="none" strike="noStrike">
                        <a:effectLst/>
                        <a:latin typeface="Arial"/>
                      </a:endParaRPr>
                    </a:p>
                  </a:txBody>
                  <a:tcPr marL="0" marR="0" marT="0" marB="0" anchor="ctr"/>
                </a:tc>
                <a:tc>
                  <a:txBody>
                    <a:bodyPr/>
                    <a:lstStyle/>
                    <a:p>
                      <a:pPr algn="ctr" fontAlgn="ctr"/>
                      <a:r>
                        <a:rPr lang="en-US" sz="400" u="none" strike="noStrike">
                          <a:effectLst/>
                        </a:rPr>
                        <a:t>05</a:t>
                      </a:r>
                      <a:endParaRPr lang="en-US" sz="400" b="0" i="0" u="none" strike="noStrike">
                        <a:effectLst/>
                        <a:latin typeface="Arial"/>
                      </a:endParaRPr>
                    </a:p>
                  </a:txBody>
                  <a:tcPr marL="0" marR="0" marT="0" marB="0" anchor="ctr"/>
                </a:tc>
                <a:tc>
                  <a:txBody>
                    <a:bodyPr/>
                    <a:lstStyle/>
                    <a:p>
                      <a:pPr algn="ctr" fontAlgn="ctr"/>
                      <a:r>
                        <a:rPr lang="en-US" sz="400" u="none" strike="noStrike" dirty="0">
                          <a:effectLst/>
                        </a:rPr>
                        <a:t>O</a:t>
                      </a:r>
                      <a:endParaRPr lang="en-US" sz="400" b="0" i="0" u="none" strike="noStrike" dirty="0">
                        <a:effectLst/>
                        <a:latin typeface="Arial"/>
                      </a:endParaRPr>
                    </a:p>
                  </a:txBody>
                  <a:tcPr marL="0" marR="0" marT="0" marB="0" anchor="ctr"/>
                </a:tc>
                <a:tc>
                  <a:txBody>
                    <a:bodyPr/>
                    <a:lstStyle/>
                    <a:p>
                      <a:pPr algn="ctr" fontAlgn="ctr"/>
                      <a:r>
                        <a:rPr lang="en-US" sz="400" u="none" strike="noStrike">
                          <a:effectLst/>
                        </a:rPr>
                        <a:t>ID</a:t>
                      </a:r>
                      <a:endParaRPr lang="en-US" sz="400" b="0" i="0" u="none" strike="noStrike">
                        <a:effectLst/>
                        <a:latin typeface="Arial"/>
                      </a:endParaRPr>
                    </a:p>
                  </a:txBody>
                  <a:tcPr marL="0" marR="0" marT="0" marB="0" anchor="ctr"/>
                </a:tc>
                <a:tc>
                  <a:txBody>
                    <a:bodyPr/>
                    <a:lstStyle/>
                    <a:p>
                      <a:pPr algn="ctr" fontAlgn="ctr"/>
                      <a:r>
                        <a:rPr lang="en-US" sz="400" u="none" strike="noStrike">
                          <a:effectLst/>
                        </a:rPr>
                        <a:t>2/2</a:t>
                      </a:r>
                      <a:endParaRPr lang="en-US" sz="400" b="0" i="0" u="none" strike="noStrike">
                        <a:effectLst/>
                        <a:latin typeface="Arial"/>
                      </a:endParaRPr>
                    </a:p>
                  </a:txBody>
                  <a:tcPr marL="0" marR="0" marT="0" marB="0" anchor="ctr"/>
                </a:tc>
                <a:tc>
                  <a:txBody>
                    <a:bodyPr/>
                    <a:lstStyle/>
                    <a:p>
                      <a:pPr algn="l" fontAlgn="t"/>
                      <a:r>
                        <a:rPr lang="en-US" sz="400" u="none" strike="noStrike">
                          <a:effectLst/>
                        </a:rPr>
                        <a:t> </a:t>
                      </a:r>
                      <a:endParaRPr lang="en-US" sz="400" b="0" i="0" u="none" strike="noStrike">
                        <a:effectLst/>
                        <a:latin typeface="Arial"/>
                      </a:endParaRPr>
                    </a:p>
                  </a:txBody>
                  <a:tcPr marL="0" marR="0" marT="0" marB="0"/>
                </a:tc>
                <a:tc>
                  <a:txBody>
                    <a:bodyPr/>
                    <a:lstStyle/>
                    <a:p>
                      <a:pPr algn="ctr" fontAlgn="ctr"/>
                      <a:endParaRPr lang="en-US" sz="400" b="1" i="0" u="none" strike="noStrike">
                        <a:effectLst/>
                        <a:latin typeface="Arial"/>
                      </a:endParaRPr>
                    </a:p>
                  </a:txBody>
                  <a:tcPr marL="0" marR="0" marT="0" marB="0" anchor="ctr"/>
                </a:tc>
              </a:tr>
              <a:tr h="65375">
                <a:tc>
                  <a:txBody>
                    <a:bodyPr/>
                    <a:lstStyle/>
                    <a:p>
                      <a:pPr algn="ctr" fontAlgn="ctr"/>
                      <a:r>
                        <a:rPr lang="en-US" sz="400" u="none" strike="noStrike">
                          <a:effectLst/>
                        </a:rPr>
                        <a:t>2</a:t>
                      </a:r>
                      <a:endParaRPr lang="en-US" sz="400" b="0" i="0" u="none" strike="noStrike">
                        <a:effectLst/>
                        <a:latin typeface="Arial"/>
                      </a:endParaRPr>
                    </a:p>
                  </a:txBody>
                  <a:tcPr marL="0" marR="0" marT="0" marB="0" anchor="ctr"/>
                </a:tc>
                <a:tc>
                  <a:txBody>
                    <a:bodyPr/>
                    <a:lstStyle/>
                    <a:p>
                      <a:pPr algn="l" fontAlgn="ctr"/>
                      <a:r>
                        <a:rPr lang="en-US" sz="400" u="none" strike="noStrike" dirty="0">
                          <a:effectLst/>
                        </a:rPr>
                        <a:t>Pallet ID</a:t>
                      </a:r>
                      <a:endParaRPr lang="en-US" sz="400" b="1" i="0" u="none" strike="noStrike" dirty="0">
                        <a:effectLst/>
                        <a:latin typeface="Arial"/>
                      </a:endParaRPr>
                    </a:p>
                  </a:txBody>
                  <a:tcPr marL="0" marR="0" marT="0" marB="0" anchor="ctr"/>
                </a:tc>
                <a:tc>
                  <a:txBody>
                    <a:bodyPr/>
                    <a:lstStyle/>
                    <a:p>
                      <a:pPr algn="l" fontAlgn="ctr"/>
                      <a:r>
                        <a:rPr lang="en-US" sz="400" u="none" strike="noStrike">
                          <a:effectLst/>
                        </a:rPr>
                        <a:t>Pallet ID (SSCC18)</a:t>
                      </a:r>
                      <a:endParaRPr lang="en-US" sz="400" b="0" i="0" u="none" strike="noStrike">
                        <a:effectLst/>
                        <a:latin typeface="Arial"/>
                      </a:endParaRPr>
                    </a:p>
                  </a:txBody>
                  <a:tcPr marL="0" marR="0" marT="0" marB="0" anchor="ctr"/>
                </a:tc>
                <a:tc>
                  <a:txBody>
                    <a:bodyPr/>
                    <a:lstStyle/>
                    <a:p>
                      <a:pPr algn="ctr" fontAlgn="ctr"/>
                      <a:r>
                        <a:rPr lang="en-US" sz="400" u="none" strike="noStrike">
                          <a:effectLst/>
                        </a:rPr>
                        <a:t>107077380000002807</a:t>
                      </a:r>
                      <a:endParaRPr lang="en-US" sz="400" b="0" i="0" u="none" strike="noStrike">
                        <a:effectLst/>
                        <a:latin typeface="Arial"/>
                      </a:endParaRPr>
                    </a:p>
                  </a:txBody>
                  <a:tcPr marL="0" marR="0" marT="0" marB="0" anchor="ctr"/>
                </a:tc>
                <a:tc>
                  <a:txBody>
                    <a:bodyPr/>
                    <a:lstStyle/>
                    <a:p>
                      <a:pPr algn="ctr" fontAlgn="ctr"/>
                      <a:r>
                        <a:rPr lang="en-US" sz="400" u="none" strike="noStrike" dirty="0">
                          <a:effectLst/>
                        </a:rPr>
                        <a:t>C</a:t>
                      </a:r>
                      <a:endParaRPr lang="en-US" sz="400" b="0" i="0" u="none" strike="noStrike" dirty="0">
                        <a:effectLst/>
                        <a:latin typeface="Arial"/>
                      </a:endParaRPr>
                    </a:p>
                  </a:txBody>
                  <a:tcPr marL="0" marR="0" marT="0" marB="0" anchor="ctr"/>
                </a:tc>
                <a:tc>
                  <a:txBody>
                    <a:bodyPr/>
                    <a:lstStyle/>
                    <a:p>
                      <a:pPr algn="ctr" fontAlgn="ctr"/>
                      <a:r>
                        <a:rPr lang="en-US" sz="400" u="none" strike="noStrike">
                          <a:effectLst/>
                        </a:rPr>
                        <a:t>ID</a:t>
                      </a:r>
                      <a:endParaRPr lang="en-US" sz="400" b="0" i="0" u="none" strike="noStrike">
                        <a:effectLst/>
                        <a:latin typeface="Arial"/>
                      </a:endParaRPr>
                    </a:p>
                  </a:txBody>
                  <a:tcPr marL="0" marR="0" marT="0" marB="0" anchor="ctr"/>
                </a:tc>
                <a:tc>
                  <a:txBody>
                    <a:bodyPr/>
                    <a:lstStyle/>
                    <a:p>
                      <a:pPr algn="ctr" fontAlgn="ctr"/>
                      <a:r>
                        <a:rPr lang="en-US" sz="400" u="none" strike="noStrike">
                          <a:effectLst/>
                        </a:rPr>
                        <a:t>18/18</a:t>
                      </a:r>
                      <a:endParaRPr lang="en-US" sz="400" b="0" i="0" u="none" strike="noStrike">
                        <a:effectLst/>
                        <a:latin typeface="Arial"/>
                      </a:endParaRPr>
                    </a:p>
                  </a:txBody>
                  <a:tcPr marL="0" marR="0" marT="0" marB="0" anchor="ctr"/>
                </a:tc>
                <a:tc>
                  <a:txBody>
                    <a:bodyPr/>
                    <a:lstStyle/>
                    <a:p>
                      <a:pPr algn="l" fontAlgn="t"/>
                      <a:r>
                        <a:rPr lang="en-US" sz="400" u="none" strike="noStrike">
                          <a:effectLst/>
                        </a:rPr>
                        <a:t> </a:t>
                      </a:r>
                      <a:endParaRPr lang="en-US" sz="400" b="0" i="0" u="none" strike="noStrike">
                        <a:effectLst/>
                        <a:latin typeface="Arial"/>
                      </a:endParaRPr>
                    </a:p>
                  </a:txBody>
                  <a:tcPr marL="0" marR="0" marT="0" marB="0"/>
                </a:tc>
                <a:tc>
                  <a:txBody>
                    <a:bodyPr/>
                    <a:lstStyle/>
                    <a:p>
                      <a:pPr algn="ctr" fontAlgn="ctr"/>
                      <a:endParaRPr lang="en-US" sz="400" b="1" i="0" u="none" strike="noStrike">
                        <a:effectLst/>
                        <a:latin typeface="Arial"/>
                      </a:endParaRPr>
                    </a:p>
                  </a:txBody>
                  <a:tcPr marL="0" marR="0" marT="0" marB="0" anchor="ctr"/>
                </a:tc>
              </a:tr>
              <a:tr h="65375">
                <a:tc>
                  <a:txBody>
                    <a:bodyPr/>
                    <a:lstStyle/>
                    <a:p>
                      <a:pPr algn="ctr" fontAlgn="ctr"/>
                      <a:r>
                        <a:rPr lang="en-US" sz="400" u="none" strike="noStrike">
                          <a:effectLst/>
                        </a:rPr>
                        <a:t>XXX</a:t>
                      </a:r>
                      <a:endParaRPr lang="en-US" sz="400" b="1" i="0" u="none" strike="noStrike">
                        <a:effectLst/>
                        <a:latin typeface="Arial"/>
                      </a:endParaRPr>
                    </a:p>
                  </a:txBody>
                  <a:tcPr marL="0" marR="0" marT="0" marB="0" anchor="ctr"/>
                </a:tc>
                <a:tc>
                  <a:txBody>
                    <a:bodyPr/>
                    <a:lstStyle/>
                    <a:p>
                      <a:pPr algn="l" fontAlgn="ctr"/>
                      <a:r>
                        <a:rPr lang="en-US" sz="400" u="none" strike="noStrike">
                          <a:effectLst/>
                        </a:rPr>
                        <a:t>Carriage return and line feed</a:t>
                      </a:r>
                      <a:endParaRPr lang="en-US" sz="400" b="1" i="0" u="none" strike="noStrike">
                        <a:effectLst/>
                        <a:latin typeface="Arial"/>
                      </a:endParaRPr>
                    </a:p>
                  </a:txBody>
                  <a:tcPr marL="0" marR="0" marT="0" marB="0" anchor="ctr"/>
                </a:tc>
                <a:tc>
                  <a:txBody>
                    <a:bodyPr/>
                    <a:lstStyle/>
                    <a:p>
                      <a:pPr algn="l" fontAlgn="ctr"/>
                      <a:r>
                        <a:rPr lang="en-US" sz="400" u="none" strike="noStrike">
                          <a:effectLst/>
                        </a:rPr>
                        <a:t>At end of the Pallet Record header record</a:t>
                      </a:r>
                      <a:endParaRPr lang="en-US" sz="400" b="1" i="0" u="none" strike="noStrike">
                        <a:effectLst/>
                        <a:latin typeface="Arial"/>
                      </a:endParaRPr>
                    </a:p>
                  </a:txBody>
                  <a:tcPr marL="0" marR="0" marT="0" marB="0" anchor="ctr"/>
                </a:tc>
                <a:tc>
                  <a:txBody>
                    <a:bodyPr/>
                    <a:lstStyle/>
                    <a:p>
                      <a:pPr algn="ctr" fontAlgn="ctr"/>
                      <a:r>
                        <a:rPr lang="en-US" sz="400" u="none" strike="noStrike">
                          <a:effectLst/>
                        </a:rPr>
                        <a:t> </a:t>
                      </a:r>
                      <a:endParaRPr lang="en-US" sz="400" b="1" i="0" u="none" strike="noStrike">
                        <a:effectLst/>
                        <a:latin typeface="Arial"/>
                      </a:endParaRPr>
                    </a:p>
                  </a:txBody>
                  <a:tcPr marL="0" marR="0" marT="0" marB="0" anchor="ctr"/>
                </a:tc>
                <a:tc>
                  <a:txBody>
                    <a:bodyPr/>
                    <a:lstStyle/>
                    <a:p>
                      <a:pPr algn="ctr" fontAlgn="ctr"/>
                      <a:r>
                        <a:rPr lang="en-US" sz="400" u="none" strike="noStrike" dirty="0">
                          <a:effectLst/>
                        </a:rPr>
                        <a:t>R</a:t>
                      </a:r>
                      <a:endParaRPr lang="en-US" sz="400" b="1" i="0" u="none" strike="noStrike" dirty="0">
                        <a:effectLst/>
                        <a:latin typeface="Arial"/>
                      </a:endParaRPr>
                    </a:p>
                  </a:txBody>
                  <a:tcPr marL="0" marR="0" marT="0" marB="0" anchor="ctr"/>
                </a:tc>
                <a:tc>
                  <a:txBody>
                    <a:bodyPr/>
                    <a:lstStyle/>
                    <a:p>
                      <a:pPr algn="ctr" fontAlgn="ctr"/>
                      <a:r>
                        <a:rPr lang="en-US" sz="400" u="none" strike="noStrike">
                          <a:effectLst/>
                        </a:rPr>
                        <a:t> </a:t>
                      </a:r>
                      <a:endParaRPr lang="en-US" sz="400" b="1" i="0" u="none" strike="noStrike">
                        <a:effectLst/>
                        <a:latin typeface="Arial"/>
                      </a:endParaRPr>
                    </a:p>
                  </a:txBody>
                  <a:tcPr marL="0" marR="0" marT="0" marB="0" anchor="ctr"/>
                </a:tc>
                <a:tc>
                  <a:txBody>
                    <a:bodyPr/>
                    <a:lstStyle/>
                    <a:p>
                      <a:pPr algn="ctr" fontAlgn="ctr"/>
                      <a:r>
                        <a:rPr lang="en-US" sz="400" u="none" strike="noStrike">
                          <a:effectLst/>
                        </a:rPr>
                        <a:t> </a:t>
                      </a:r>
                      <a:endParaRPr lang="en-US" sz="400" b="1" i="0" u="none" strike="noStrike">
                        <a:effectLst/>
                        <a:latin typeface="Arial"/>
                      </a:endParaRPr>
                    </a:p>
                  </a:txBody>
                  <a:tcPr marL="0" marR="0" marT="0" marB="0" anchor="ctr"/>
                </a:tc>
                <a:tc>
                  <a:txBody>
                    <a:bodyPr/>
                    <a:lstStyle/>
                    <a:p>
                      <a:pPr algn="l" fontAlgn="t"/>
                      <a:r>
                        <a:rPr lang="en-US" sz="400" u="none" strike="noStrike">
                          <a:effectLst/>
                        </a:rPr>
                        <a:t> </a:t>
                      </a:r>
                      <a:endParaRPr lang="en-US" sz="400" b="1" i="0" u="none" strike="noStrike">
                        <a:effectLst/>
                        <a:latin typeface="Arial"/>
                      </a:endParaRPr>
                    </a:p>
                  </a:txBody>
                  <a:tcPr marL="0" marR="0" marT="0" marB="0"/>
                </a:tc>
                <a:tc>
                  <a:txBody>
                    <a:bodyPr/>
                    <a:lstStyle/>
                    <a:p>
                      <a:pPr algn="ctr" fontAlgn="ctr"/>
                      <a:r>
                        <a:rPr lang="en-US" sz="400" u="none" strike="noStrike">
                          <a:effectLst/>
                        </a:rPr>
                        <a:t> </a:t>
                      </a:r>
                      <a:endParaRPr lang="en-US" sz="400" b="1" i="0" u="none" strike="noStrike">
                        <a:effectLst/>
                        <a:latin typeface="Arial"/>
                      </a:endParaRPr>
                    </a:p>
                  </a:txBody>
                  <a:tcPr marL="0" marR="0" marT="0" marB="0" anchor="ctr"/>
                </a:tc>
              </a:tr>
              <a:tr h="65375">
                <a:tc>
                  <a:txBody>
                    <a:bodyPr/>
                    <a:lstStyle/>
                    <a:p>
                      <a:pPr algn="ctr" fontAlgn="ctr"/>
                      <a:r>
                        <a:rPr lang="en-US" sz="400" u="none" strike="noStrike">
                          <a:effectLst/>
                        </a:rPr>
                        <a:t>1</a:t>
                      </a:r>
                      <a:endParaRPr lang="en-US" sz="400" b="0" i="0" u="none" strike="noStrike">
                        <a:effectLst/>
                        <a:latin typeface="Arial"/>
                      </a:endParaRPr>
                    </a:p>
                  </a:txBody>
                  <a:tcPr marL="0" marR="0" marT="0" marB="0" anchor="ctr"/>
                </a:tc>
                <a:tc>
                  <a:txBody>
                    <a:bodyPr/>
                    <a:lstStyle/>
                    <a:p>
                      <a:pPr algn="l" fontAlgn="ctr"/>
                      <a:r>
                        <a:rPr lang="en-US" sz="400" u="none" strike="noStrike">
                          <a:effectLst/>
                        </a:rPr>
                        <a:t>DETAIL Section - Loop A</a:t>
                      </a:r>
                      <a:endParaRPr lang="en-US" sz="400" b="1" i="0" u="none" strike="noStrike">
                        <a:effectLst/>
                        <a:latin typeface="Arial"/>
                      </a:endParaRPr>
                    </a:p>
                  </a:txBody>
                  <a:tcPr marL="0" marR="0" marT="0" marB="0" anchor="ctr"/>
                </a:tc>
                <a:tc>
                  <a:txBody>
                    <a:bodyPr/>
                    <a:lstStyle/>
                    <a:p>
                      <a:pPr algn="l" fontAlgn="ctr"/>
                      <a:r>
                        <a:rPr lang="en-US" sz="400" u="none" strike="noStrike">
                          <a:effectLst/>
                        </a:rPr>
                        <a:t>Detail Record Type (02)</a:t>
                      </a:r>
                      <a:endParaRPr lang="en-US" sz="400" b="0" i="0" u="none" strike="noStrike">
                        <a:effectLst/>
                        <a:latin typeface="Arial"/>
                      </a:endParaRPr>
                    </a:p>
                  </a:txBody>
                  <a:tcPr marL="0" marR="0" marT="0" marB="0" anchor="ctr"/>
                </a:tc>
                <a:tc>
                  <a:txBody>
                    <a:bodyPr/>
                    <a:lstStyle/>
                    <a:p>
                      <a:pPr algn="ctr" fontAlgn="ctr"/>
                      <a:r>
                        <a:rPr lang="en-US" sz="400" u="none" strike="noStrike">
                          <a:effectLst/>
                        </a:rPr>
                        <a:t>02</a:t>
                      </a:r>
                      <a:endParaRPr lang="en-US" sz="400" b="0" i="0" u="none" strike="noStrike">
                        <a:effectLst/>
                        <a:latin typeface="Arial"/>
                      </a:endParaRPr>
                    </a:p>
                  </a:txBody>
                  <a:tcPr marL="0" marR="0" marT="0" marB="0" anchor="ctr"/>
                </a:tc>
                <a:tc>
                  <a:txBody>
                    <a:bodyPr/>
                    <a:lstStyle/>
                    <a:p>
                      <a:pPr algn="ctr" fontAlgn="ctr"/>
                      <a:r>
                        <a:rPr lang="en-US" sz="400" u="none" strike="noStrike" dirty="0">
                          <a:effectLst/>
                        </a:rPr>
                        <a:t>R</a:t>
                      </a:r>
                      <a:endParaRPr lang="en-US" sz="400" b="0" i="0" u="none" strike="noStrike" dirty="0">
                        <a:effectLst/>
                        <a:latin typeface="Arial"/>
                      </a:endParaRPr>
                    </a:p>
                  </a:txBody>
                  <a:tcPr marL="0" marR="0" marT="0" marB="0" anchor="ctr"/>
                </a:tc>
                <a:tc>
                  <a:txBody>
                    <a:bodyPr/>
                    <a:lstStyle/>
                    <a:p>
                      <a:pPr algn="ctr" fontAlgn="ctr"/>
                      <a:r>
                        <a:rPr lang="en-US" sz="400" u="none" strike="noStrike">
                          <a:effectLst/>
                        </a:rPr>
                        <a:t>ID</a:t>
                      </a:r>
                      <a:endParaRPr lang="en-US" sz="400" b="0" i="0" u="none" strike="noStrike">
                        <a:effectLst/>
                        <a:latin typeface="Arial"/>
                      </a:endParaRPr>
                    </a:p>
                  </a:txBody>
                  <a:tcPr marL="0" marR="0" marT="0" marB="0" anchor="ctr"/>
                </a:tc>
                <a:tc>
                  <a:txBody>
                    <a:bodyPr/>
                    <a:lstStyle/>
                    <a:p>
                      <a:pPr algn="ctr" fontAlgn="ctr"/>
                      <a:r>
                        <a:rPr lang="en-US" sz="400" u="none" strike="noStrike">
                          <a:effectLst/>
                        </a:rPr>
                        <a:t>2/2</a:t>
                      </a:r>
                      <a:endParaRPr lang="en-US" sz="400" b="0" i="0" u="none" strike="noStrike">
                        <a:effectLst/>
                        <a:latin typeface="Arial"/>
                      </a:endParaRPr>
                    </a:p>
                  </a:txBody>
                  <a:tcPr marL="0" marR="0" marT="0" marB="0" anchor="ctr"/>
                </a:tc>
                <a:tc>
                  <a:txBody>
                    <a:bodyPr/>
                    <a:lstStyle/>
                    <a:p>
                      <a:pPr algn="l" fontAlgn="t"/>
                      <a:r>
                        <a:rPr lang="en-US" sz="400" u="none" strike="noStrike">
                          <a:effectLst/>
                        </a:rPr>
                        <a:t> </a:t>
                      </a:r>
                      <a:endParaRPr lang="en-US" sz="400" b="0" i="0" u="none" strike="noStrike">
                        <a:solidFill>
                          <a:srgbClr val="FF0000"/>
                        </a:solidFill>
                        <a:effectLst/>
                        <a:latin typeface="Arial"/>
                      </a:endParaRPr>
                    </a:p>
                  </a:txBody>
                  <a:tcPr marL="0" marR="0" marT="0" marB="0"/>
                </a:tc>
                <a:tc>
                  <a:txBody>
                    <a:bodyPr/>
                    <a:lstStyle/>
                    <a:p>
                      <a:pPr algn="ctr" fontAlgn="ctr"/>
                      <a:endParaRPr lang="en-US" sz="400" b="1" i="0" u="none" strike="noStrike">
                        <a:effectLst/>
                        <a:latin typeface="Arial"/>
                      </a:endParaRPr>
                    </a:p>
                  </a:txBody>
                  <a:tcPr marL="0" marR="0" marT="0" marB="0" anchor="ctr"/>
                </a:tc>
              </a:tr>
              <a:tr h="65375">
                <a:tc>
                  <a:txBody>
                    <a:bodyPr/>
                    <a:lstStyle/>
                    <a:p>
                      <a:pPr algn="ctr" fontAlgn="ctr"/>
                      <a:r>
                        <a:rPr lang="en-US" sz="400" u="none" strike="noStrike">
                          <a:effectLst/>
                        </a:rPr>
                        <a:t>2</a:t>
                      </a:r>
                      <a:endParaRPr lang="en-US" sz="400" b="0" i="0" u="none" strike="noStrike">
                        <a:effectLst/>
                        <a:latin typeface="Arial"/>
                      </a:endParaRPr>
                    </a:p>
                  </a:txBody>
                  <a:tcPr marL="0" marR="0" marT="0" marB="0" anchor="ctr"/>
                </a:tc>
                <a:tc>
                  <a:txBody>
                    <a:bodyPr/>
                    <a:lstStyle/>
                    <a:p>
                      <a:pPr algn="l" fontAlgn="ctr"/>
                      <a:r>
                        <a:rPr lang="en-US" sz="400" u="none" strike="noStrike">
                          <a:effectLst/>
                        </a:rPr>
                        <a:t>Carrier Tracking Number</a:t>
                      </a:r>
                      <a:endParaRPr lang="en-US" sz="400" b="1" i="0" u="none" strike="noStrike">
                        <a:effectLst/>
                        <a:latin typeface="Arial"/>
                      </a:endParaRPr>
                    </a:p>
                  </a:txBody>
                  <a:tcPr marL="0" marR="0" marT="0" marB="0" anchor="ctr"/>
                </a:tc>
                <a:tc>
                  <a:txBody>
                    <a:bodyPr/>
                    <a:lstStyle/>
                    <a:p>
                      <a:pPr algn="l" fontAlgn="ctr"/>
                      <a:r>
                        <a:rPr lang="en-US" sz="400" u="none" strike="noStrike">
                          <a:effectLst/>
                        </a:rPr>
                        <a:t>PRO # or Parcel Tracking Number</a:t>
                      </a:r>
                      <a:endParaRPr lang="en-US" sz="400" b="0" i="0" u="none" strike="noStrike">
                        <a:effectLst/>
                        <a:latin typeface="Arial"/>
                      </a:endParaRPr>
                    </a:p>
                  </a:txBody>
                  <a:tcPr marL="0" marR="0" marT="0" marB="0" anchor="ctr"/>
                </a:tc>
                <a:tc>
                  <a:txBody>
                    <a:bodyPr/>
                    <a:lstStyle/>
                    <a:p>
                      <a:pPr algn="ctr" fontAlgn="ctr"/>
                      <a:r>
                        <a:rPr lang="en-US" sz="400" u="none" strike="noStrike">
                          <a:effectLst/>
                        </a:rPr>
                        <a:t>1Z5R9A10341241218</a:t>
                      </a:r>
                      <a:endParaRPr lang="en-US" sz="400" b="0" i="0" u="none" strike="noStrike">
                        <a:effectLst/>
                        <a:latin typeface="Arial"/>
                      </a:endParaRPr>
                    </a:p>
                  </a:txBody>
                  <a:tcPr marL="0" marR="0" marT="0" marB="0" anchor="ctr"/>
                </a:tc>
                <a:tc>
                  <a:txBody>
                    <a:bodyPr/>
                    <a:lstStyle/>
                    <a:p>
                      <a:pPr algn="ctr" fontAlgn="ctr"/>
                      <a:r>
                        <a:rPr lang="en-US" sz="400" b="1" u="none" strike="noStrike" dirty="0">
                          <a:solidFill>
                            <a:srgbClr val="33CC33"/>
                          </a:solidFill>
                          <a:effectLst/>
                        </a:rPr>
                        <a:t>C</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u="none" strike="noStrike" dirty="0">
                          <a:effectLst/>
                        </a:rPr>
                        <a:t>AN</a:t>
                      </a:r>
                      <a:endParaRPr lang="en-US" sz="400" b="0" i="0" u="none" strike="noStrike" dirty="0">
                        <a:effectLst/>
                        <a:latin typeface="Arial"/>
                      </a:endParaRPr>
                    </a:p>
                  </a:txBody>
                  <a:tcPr marL="0" marR="0" marT="0" marB="0" anchor="ctr"/>
                </a:tc>
                <a:tc>
                  <a:txBody>
                    <a:bodyPr/>
                    <a:lstStyle/>
                    <a:p>
                      <a:pPr algn="ctr" fontAlgn="ctr"/>
                      <a:r>
                        <a:rPr lang="en-US" sz="400" u="none" strike="noStrike" dirty="0">
                          <a:effectLst/>
                        </a:rPr>
                        <a:t>1/45</a:t>
                      </a:r>
                      <a:endParaRPr lang="en-US" sz="400" b="0" i="0" u="none" strike="noStrike" dirty="0">
                        <a:effectLst/>
                        <a:latin typeface="Arial"/>
                      </a:endParaRPr>
                    </a:p>
                  </a:txBody>
                  <a:tcPr marL="0" marR="0" marT="0" marB="0" anchor="ctr"/>
                </a:tc>
                <a:tc>
                  <a:txBody>
                    <a:bodyPr/>
                    <a:lstStyle/>
                    <a:p>
                      <a:pPr algn="l" fontAlgn="ctr"/>
                      <a:r>
                        <a:rPr lang="en-US" sz="400" b="1" u="none" strike="noStrike" dirty="0">
                          <a:solidFill>
                            <a:srgbClr val="33CC33"/>
                          </a:solidFill>
                          <a:effectLst/>
                        </a:rPr>
                        <a:t>Required if Drop Ship Code is a "Y"</a:t>
                      </a:r>
                      <a:endParaRPr lang="en-US" sz="400" b="1" i="0" u="none" strike="noStrike" dirty="0">
                        <a:solidFill>
                          <a:srgbClr val="33CC33"/>
                        </a:solidFill>
                        <a:effectLst/>
                        <a:latin typeface="Arial"/>
                      </a:endParaRPr>
                    </a:p>
                  </a:txBody>
                  <a:tcPr marL="0" marR="0" marT="0" marB="0" anchor="ctr"/>
                </a:tc>
                <a:tc>
                  <a:txBody>
                    <a:bodyPr/>
                    <a:lstStyle/>
                    <a:p>
                      <a:pPr algn="ctr" fontAlgn="ctr"/>
                      <a:endParaRPr lang="en-US" sz="400" b="1" i="0" u="none" strike="noStrike">
                        <a:effectLst/>
                        <a:latin typeface="Arial"/>
                      </a:endParaRPr>
                    </a:p>
                  </a:txBody>
                  <a:tcPr marL="0" marR="0" marT="0" marB="0" anchor="ctr"/>
                </a:tc>
              </a:tr>
              <a:tr h="130751">
                <a:tc>
                  <a:txBody>
                    <a:bodyPr/>
                    <a:lstStyle/>
                    <a:p>
                      <a:pPr algn="ctr" fontAlgn="ctr"/>
                      <a:r>
                        <a:rPr lang="en-US" sz="400" u="none" strike="noStrike">
                          <a:effectLst/>
                        </a:rPr>
                        <a:t>3</a:t>
                      </a:r>
                      <a:endParaRPr lang="en-US" sz="400" b="0" i="0" u="none" strike="noStrike">
                        <a:effectLst/>
                        <a:latin typeface="Arial"/>
                      </a:endParaRPr>
                    </a:p>
                  </a:txBody>
                  <a:tcPr marL="0" marR="0" marT="0" marB="0" anchor="ctr"/>
                </a:tc>
                <a:tc>
                  <a:txBody>
                    <a:bodyPr/>
                    <a:lstStyle/>
                    <a:p>
                      <a:pPr algn="l" fontAlgn="ctr"/>
                      <a:r>
                        <a:rPr lang="en-US" sz="400" u="none" strike="noStrike">
                          <a:effectLst/>
                        </a:rPr>
                        <a:t>Manufacturer's Serial Case Number</a:t>
                      </a:r>
                      <a:endParaRPr lang="en-US" sz="400" b="1" i="0" u="none" strike="noStrike">
                        <a:effectLst/>
                        <a:latin typeface="Arial"/>
                      </a:endParaRPr>
                    </a:p>
                  </a:txBody>
                  <a:tcPr marL="0" marR="0" marT="0" marB="0" anchor="ctr"/>
                </a:tc>
                <a:tc>
                  <a:txBody>
                    <a:bodyPr/>
                    <a:lstStyle/>
                    <a:p>
                      <a:pPr algn="l" fontAlgn="ctr"/>
                      <a:r>
                        <a:rPr lang="en-US" sz="400" u="none" strike="noStrike">
                          <a:effectLst/>
                        </a:rPr>
                        <a:t>Manufacturer's Serial Case Number (printed on the case label SSCC-18)</a:t>
                      </a:r>
                      <a:endParaRPr lang="en-US" sz="400" b="0" i="0" u="none" strike="noStrike">
                        <a:effectLst/>
                        <a:latin typeface="Arial"/>
                      </a:endParaRPr>
                    </a:p>
                  </a:txBody>
                  <a:tcPr marL="0" marR="0" marT="0" marB="0" anchor="ctr"/>
                </a:tc>
                <a:tc>
                  <a:txBody>
                    <a:bodyPr/>
                    <a:lstStyle/>
                    <a:p>
                      <a:pPr algn="ctr" fontAlgn="ctr"/>
                      <a:r>
                        <a:rPr lang="en-US" sz="400" u="none" strike="noStrike">
                          <a:effectLst/>
                        </a:rPr>
                        <a:t>007077380000002800</a:t>
                      </a:r>
                      <a:endParaRPr lang="en-US" sz="400" b="0" i="0" u="none" strike="noStrike">
                        <a:effectLst/>
                        <a:latin typeface="Arial"/>
                      </a:endParaRPr>
                    </a:p>
                  </a:txBody>
                  <a:tcPr marL="0" marR="0" marT="0" marB="0" anchor="ctr"/>
                </a:tc>
                <a:tc>
                  <a:txBody>
                    <a:bodyPr/>
                    <a:lstStyle/>
                    <a:p>
                      <a:pPr algn="ctr" fontAlgn="ctr"/>
                      <a:r>
                        <a:rPr lang="en-US" sz="400" u="none" strike="noStrike">
                          <a:effectLst/>
                        </a:rPr>
                        <a:t>R</a:t>
                      </a:r>
                      <a:endParaRPr lang="en-US" sz="400" b="0" i="0" u="none" strike="noStrike">
                        <a:effectLst/>
                        <a:latin typeface="Arial"/>
                      </a:endParaRPr>
                    </a:p>
                  </a:txBody>
                  <a:tcPr marL="0" marR="0" marT="0" marB="0" anchor="ctr"/>
                </a:tc>
                <a:tc>
                  <a:txBody>
                    <a:bodyPr/>
                    <a:lstStyle/>
                    <a:p>
                      <a:pPr algn="ctr" fontAlgn="ctr"/>
                      <a:r>
                        <a:rPr lang="en-US" sz="400" u="none" strike="noStrike">
                          <a:effectLst/>
                        </a:rPr>
                        <a:t>AN</a:t>
                      </a:r>
                      <a:endParaRPr lang="en-US" sz="400" b="0" i="0" u="none" strike="noStrike">
                        <a:effectLst/>
                        <a:latin typeface="Arial"/>
                      </a:endParaRPr>
                    </a:p>
                  </a:txBody>
                  <a:tcPr marL="0" marR="0" marT="0" marB="0" anchor="ctr"/>
                </a:tc>
                <a:tc>
                  <a:txBody>
                    <a:bodyPr/>
                    <a:lstStyle/>
                    <a:p>
                      <a:pPr algn="ctr" fontAlgn="ctr"/>
                      <a:r>
                        <a:rPr lang="en-US" sz="400" u="none" strike="noStrike">
                          <a:effectLst/>
                        </a:rPr>
                        <a:t>1/18</a:t>
                      </a:r>
                      <a:endParaRPr lang="en-US" sz="400" b="0" i="0" u="none" strike="noStrike">
                        <a:effectLst/>
                        <a:latin typeface="Arial"/>
                      </a:endParaRPr>
                    </a:p>
                  </a:txBody>
                  <a:tcPr marL="0" marR="0" marT="0" marB="0" anchor="ctr"/>
                </a:tc>
                <a:tc>
                  <a:txBody>
                    <a:bodyPr/>
                    <a:lstStyle/>
                    <a:p>
                      <a:pPr algn="l" fontAlgn="ctr"/>
                      <a:r>
                        <a:rPr lang="en-US" sz="400" u="none" strike="noStrike">
                          <a:effectLst/>
                        </a:rPr>
                        <a:t>Also known as Case LPN (License Plate Number).  Made up of Packing Type Indicator, UCC Manufacturer's ID, Shipping Container Serial Number and mod 10 check digit.</a:t>
                      </a:r>
                      <a:endParaRPr lang="en-US" sz="400" b="0" i="0" u="none" strike="noStrike">
                        <a:effectLst/>
                        <a:latin typeface="Arial"/>
                      </a:endParaRPr>
                    </a:p>
                  </a:txBody>
                  <a:tcPr marL="0" marR="0" marT="0" marB="0" anchor="ctr"/>
                </a:tc>
                <a:tc>
                  <a:txBody>
                    <a:bodyPr/>
                    <a:lstStyle/>
                    <a:p>
                      <a:pPr algn="ctr" fontAlgn="ctr"/>
                      <a:endParaRPr lang="en-US" sz="400" b="1" i="0" u="none" strike="noStrike">
                        <a:effectLst/>
                        <a:latin typeface="Arial"/>
                      </a:endParaRPr>
                    </a:p>
                  </a:txBody>
                  <a:tcPr marL="0" marR="0" marT="0" marB="0" anchor="ctr"/>
                </a:tc>
              </a:tr>
              <a:tr h="130751">
                <a:tc>
                  <a:txBody>
                    <a:bodyPr/>
                    <a:lstStyle/>
                    <a:p>
                      <a:pPr algn="ctr" fontAlgn="ctr"/>
                      <a:r>
                        <a:rPr lang="en-US" sz="400" b="1" u="none" strike="noStrike" dirty="0">
                          <a:solidFill>
                            <a:srgbClr val="33CC33"/>
                          </a:solidFill>
                          <a:effectLst/>
                        </a:rPr>
                        <a:t>4</a:t>
                      </a:r>
                      <a:endParaRPr lang="en-US" sz="400" b="1" i="0" u="none" strike="noStrike" dirty="0">
                        <a:solidFill>
                          <a:srgbClr val="33CC33"/>
                        </a:solidFill>
                        <a:effectLst/>
                        <a:latin typeface="Arial"/>
                      </a:endParaRPr>
                    </a:p>
                  </a:txBody>
                  <a:tcPr marL="0" marR="0" marT="0" marB="0" anchor="ctr"/>
                </a:tc>
                <a:tc>
                  <a:txBody>
                    <a:bodyPr/>
                    <a:lstStyle/>
                    <a:p>
                      <a:pPr algn="l" fontAlgn="ctr"/>
                      <a:r>
                        <a:rPr lang="en-US" sz="400" b="1" u="none" strike="noStrike" dirty="0">
                          <a:solidFill>
                            <a:srgbClr val="33CC33"/>
                          </a:solidFill>
                          <a:effectLst/>
                        </a:rPr>
                        <a:t>Purchase Order Type Code</a:t>
                      </a:r>
                      <a:endParaRPr lang="en-US" sz="400" b="1" i="0" u="none" strike="noStrike" dirty="0">
                        <a:solidFill>
                          <a:srgbClr val="33CC33"/>
                        </a:solidFill>
                        <a:effectLst/>
                        <a:latin typeface="Arial"/>
                      </a:endParaRPr>
                    </a:p>
                  </a:txBody>
                  <a:tcPr marL="0" marR="0" marT="0" marB="0" anchor="ctr"/>
                </a:tc>
                <a:tc>
                  <a:txBody>
                    <a:bodyPr/>
                    <a:lstStyle/>
                    <a:p>
                      <a:pPr algn="l" fontAlgn="ctr"/>
                      <a:r>
                        <a:rPr lang="en-US" sz="400" b="1" u="none" strike="noStrike" dirty="0">
                          <a:solidFill>
                            <a:srgbClr val="33CC33"/>
                          </a:solidFill>
                          <a:effectLst/>
                        </a:rPr>
                        <a:t>Code specifying the type of Purchase Order</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b="1" u="none" strike="noStrike" dirty="0">
                          <a:solidFill>
                            <a:srgbClr val="33CC33"/>
                          </a:solidFill>
                          <a:effectLst/>
                        </a:rPr>
                        <a:t>SA</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b="1" u="none" strike="noStrike" dirty="0">
                          <a:solidFill>
                            <a:srgbClr val="33CC33"/>
                          </a:solidFill>
                          <a:effectLst/>
                        </a:rPr>
                        <a:t>O</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b="1" u="none" strike="noStrike" dirty="0">
                          <a:solidFill>
                            <a:srgbClr val="33CC33"/>
                          </a:solidFill>
                          <a:effectLst/>
                        </a:rPr>
                        <a:t>ID</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b="1" u="none" strike="noStrike" dirty="0">
                          <a:solidFill>
                            <a:srgbClr val="33CC33"/>
                          </a:solidFill>
                          <a:effectLst/>
                        </a:rPr>
                        <a:t>2/2</a:t>
                      </a:r>
                      <a:endParaRPr lang="en-US" sz="400" b="1" i="0" u="none" strike="noStrike" dirty="0">
                        <a:solidFill>
                          <a:srgbClr val="33CC33"/>
                        </a:solidFill>
                        <a:effectLst/>
                        <a:latin typeface="Arial"/>
                      </a:endParaRPr>
                    </a:p>
                  </a:txBody>
                  <a:tcPr marL="0" marR="0" marT="0" marB="0" anchor="ctr"/>
                </a:tc>
                <a:tc>
                  <a:txBody>
                    <a:bodyPr/>
                    <a:lstStyle/>
                    <a:p>
                      <a:pPr algn="l" fontAlgn="ctr"/>
                      <a:r>
                        <a:rPr lang="en-US" sz="400" b="1" u="none" strike="noStrike" dirty="0">
                          <a:solidFill>
                            <a:srgbClr val="33CC33"/>
                          </a:solidFill>
                          <a:effectLst/>
                        </a:rPr>
                        <a:t>Valid Codes:  Stand Alone Order = SA, Blanket Order (Quantity Firm) = BK, Release or Delivery Order (Used in conjunction with a Blanket Order) = RL.</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b="1" u="none" strike="noStrike" dirty="0">
                          <a:solidFill>
                            <a:srgbClr val="33CC33"/>
                          </a:solidFill>
                          <a:effectLst/>
                        </a:rPr>
                        <a:t>new row</a:t>
                      </a:r>
                      <a:endParaRPr lang="en-US" sz="400" b="1" i="0" u="none" strike="noStrike" dirty="0">
                        <a:solidFill>
                          <a:srgbClr val="33CC33"/>
                        </a:solidFill>
                        <a:effectLst/>
                        <a:latin typeface="Arial"/>
                      </a:endParaRPr>
                    </a:p>
                  </a:txBody>
                  <a:tcPr marL="0" marR="0" marT="0" marB="0" anchor="ctr"/>
                </a:tc>
              </a:tr>
              <a:tr h="65375">
                <a:tc>
                  <a:txBody>
                    <a:bodyPr/>
                    <a:lstStyle/>
                    <a:p>
                      <a:pPr algn="ctr" fontAlgn="ctr"/>
                      <a:r>
                        <a:rPr lang="en-US" sz="400" u="none" strike="noStrike" dirty="0">
                          <a:effectLst/>
                        </a:rPr>
                        <a:t>5</a:t>
                      </a:r>
                      <a:endParaRPr lang="en-US" sz="400" b="0" i="0" u="none" strike="noStrike" dirty="0">
                        <a:effectLst/>
                        <a:latin typeface="Arial"/>
                      </a:endParaRPr>
                    </a:p>
                  </a:txBody>
                  <a:tcPr marL="0" marR="0" marT="0" marB="0" anchor="ctr"/>
                </a:tc>
                <a:tc>
                  <a:txBody>
                    <a:bodyPr/>
                    <a:lstStyle/>
                    <a:p>
                      <a:pPr algn="l" fontAlgn="ctr"/>
                      <a:r>
                        <a:rPr lang="en-US" sz="400" u="none" strike="noStrike">
                          <a:effectLst/>
                        </a:rPr>
                        <a:t>Buyers Purchase Order Number</a:t>
                      </a:r>
                      <a:endParaRPr lang="en-US" sz="400" b="1" i="0" u="none" strike="noStrike">
                        <a:effectLst/>
                        <a:latin typeface="Arial"/>
                      </a:endParaRPr>
                    </a:p>
                  </a:txBody>
                  <a:tcPr marL="0" marR="0" marT="0" marB="0" anchor="ctr"/>
                </a:tc>
                <a:tc>
                  <a:txBody>
                    <a:bodyPr/>
                    <a:lstStyle/>
                    <a:p>
                      <a:pPr algn="l" fontAlgn="ctr"/>
                      <a:r>
                        <a:rPr lang="en-US" sz="400" u="none" strike="noStrike">
                          <a:effectLst/>
                        </a:rPr>
                        <a:t>Identifying number for Purchase Order assigned by the Wholesaler to this order</a:t>
                      </a:r>
                      <a:endParaRPr lang="en-US" sz="400" b="0" i="0" u="none" strike="noStrike">
                        <a:effectLst/>
                        <a:latin typeface="Arial"/>
                      </a:endParaRPr>
                    </a:p>
                  </a:txBody>
                  <a:tcPr marL="0" marR="0" marT="0" marB="0" anchor="ctr"/>
                </a:tc>
                <a:tc>
                  <a:txBody>
                    <a:bodyPr/>
                    <a:lstStyle/>
                    <a:p>
                      <a:pPr algn="ctr" fontAlgn="ctr"/>
                      <a:r>
                        <a:rPr lang="en-US" sz="400" u="none" strike="noStrike">
                          <a:effectLst/>
                        </a:rPr>
                        <a:t>W1044</a:t>
                      </a:r>
                      <a:endParaRPr lang="en-US" sz="400" b="0" i="0" u="none" strike="noStrike">
                        <a:effectLst/>
                        <a:latin typeface="Arial"/>
                      </a:endParaRPr>
                    </a:p>
                  </a:txBody>
                  <a:tcPr marL="0" marR="0" marT="0" marB="0" anchor="ctr"/>
                </a:tc>
                <a:tc>
                  <a:txBody>
                    <a:bodyPr/>
                    <a:lstStyle/>
                    <a:p>
                      <a:pPr algn="ctr" fontAlgn="ctr"/>
                      <a:r>
                        <a:rPr lang="en-US" sz="400" u="none" strike="noStrike">
                          <a:effectLst/>
                        </a:rPr>
                        <a:t>R</a:t>
                      </a:r>
                      <a:endParaRPr lang="en-US" sz="400" b="0" i="0" u="none" strike="noStrike">
                        <a:effectLst/>
                        <a:latin typeface="Arial"/>
                      </a:endParaRPr>
                    </a:p>
                  </a:txBody>
                  <a:tcPr marL="0" marR="0" marT="0" marB="0" anchor="ctr"/>
                </a:tc>
                <a:tc>
                  <a:txBody>
                    <a:bodyPr/>
                    <a:lstStyle/>
                    <a:p>
                      <a:pPr algn="ctr" fontAlgn="ctr"/>
                      <a:r>
                        <a:rPr lang="en-US" sz="400" u="none" strike="noStrike">
                          <a:effectLst/>
                        </a:rPr>
                        <a:t>AN</a:t>
                      </a:r>
                      <a:endParaRPr lang="en-US" sz="400" b="0" i="0" u="none" strike="noStrike">
                        <a:effectLst/>
                        <a:latin typeface="Arial"/>
                      </a:endParaRPr>
                    </a:p>
                  </a:txBody>
                  <a:tcPr marL="0" marR="0" marT="0" marB="0" anchor="ctr"/>
                </a:tc>
                <a:tc>
                  <a:txBody>
                    <a:bodyPr/>
                    <a:lstStyle/>
                    <a:p>
                      <a:pPr algn="ctr" fontAlgn="ctr"/>
                      <a:r>
                        <a:rPr lang="en-US" sz="400" u="none" strike="noStrike">
                          <a:effectLst/>
                        </a:rPr>
                        <a:t>1/30</a:t>
                      </a:r>
                      <a:endParaRPr lang="en-US" sz="400" b="0" i="0" u="none" strike="noStrike">
                        <a:effectLst/>
                        <a:latin typeface="Arial"/>
                      </a:endParaRPr>
                    </a:p>
                  </a:txBody>
                  <a:tcPr marL="0" marR="0" marT="0" marB="0" anchor="ctr"/>
                </a:tc>
                <a:tc>
                  <a:txBody>
                    <a:bodyPr/>
                    <a:lstStyle/>
                    <a:p>
                      <a:pPr algn="l" fontAlgn="t"/>
                      <a:r>
                        <a:rPr lang="en-US" sz="400" u="none" strike="noStrike">
                          <a:effectLst/>
                        </a:rPr>
                        <a:t> </a:t>
                      </a:r>
                      <a:endParaRPr lang="en-US" sz="400" b="0" i="0" u="none" strike="noStrike">
                        <a:effectLst/>
                        <a:latin typeface="Arial"/>
                      </a:endParaRPr>
                    </a:p>
                  </a:txBody>
                  <a:tcPr marL="0" marR="0" marT="0" marB="0"/>
                </a:tc>
                <a:tc>
                  <a:txBody>
                    <a:bodyPr/>
                    <a:lstStyle/>
                    <a:p>
                      <a:pPr algn="ctr" fontAlgn="ctr"/>
                      <a:endParaRPr lang="en-US" sz="400" b="1" i="0" u="none" strike="noStrike" dirty="0">
                        <a:effectLst/>
                        <a:latin typeface="Arial"/>
                      </a:endParaRPr>
                    </a:p>
                  </a:txBody>
                  <a:tcPr marL="0" marR="0" marT="0" marB="0" anchor="ctr"/>
                </a:tc>
              </a:tr>
              <a:tr h="65375">
                <a:tc>
                  <a:txBody>
                    <a:bodyPr/>
                    <a:lstStyle/>
                    <a:p>
                      <a:pPr algn="ctr" fontAlgn="ctr"/>
                      <a:r>
                        <a:rPr lang="en-US" sz="400" b="1" u="none" strike="noStrike" dirty="0">
                          <a:solidFill>
                            <a:srgbClr val="33CC33"/>
                          </a:solidFill>
                          <a:effectLst/>
                        </a:rPr>
                        <a:t>6</a:t>
                      </a:r>
                      <a:endParaRPr lang="en-US" sz="400" b="1" i="0" u="none" strike="noStrike" dirty="0">
                        <a:solidFill>
                          <a:srgbClr val="33CC33"/>
                        </a:solidFill>
                        <a:effectLst/>
                        <a:latin typeface="Arial"/>
                      </a:endParaRPr>
                    </a:p>
                  </a:txBody>
                  <a:tcPr marL="0" marR="0" marT="0" marB="0" anchor="ctr"/>
                </a:tc>
                <a:tc>
                  <a:txBody>
                    <a:bodyPr/>
                    <a:lstStyle/>
                    <a:p>
                      <a:pPr algn="l" fontAlgn="ctr"/>
                      <a:r>
                        <a:rPr lang="en-US" sz="400" b="1" u="none" strike="noStrike">
                          <a:solidFill>
                            <a:srgbClr val="33CC33"/>
                          </a:solidFill>
                          <a:effectLst/>
                        </a:rPr>
                        <a:t>PO Date</a:t>
                      </a:r>
                      <a:endParaRPr lang="en-US" sz="400" b="1" i="0" u="none" strike="noStrike">
                        <a:solidFill>
                          <a:srgbClr val="33CC33"/>
                        </a:solidFill>
                        <a:effectLst/>
                        <a:latin typeface="Arial"/>
                      </a:endParaRPr>
                    </a:p>
                  </a:txBody>
                  <a:tcPr marL="0" marR="0" marT="0" marB="0" anchor="ctr"/>
                </a:tc>
                <a:tc>
                  <a:txBody>
                    <a:bodyPr/>
                    <a:lstStyle/>
                    <a:p>
                      <a:pPr algn="l" fontAlgn="ctr"/>
                      <a:r>
                        <a:rPr lang="en-US" sz="400" b="1" u="none" strike="noStrike">
                          <a:solidFill>
                            <a:srgbClr val="33CC33"/>
                          </a:solidFill>
                          <a:effectLst/>
                        </a:rPr>
                        <a:t>Original purchase order date.  </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20060601</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R</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DT</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8/8</a:t>
                      </a:r>
                      <a:endParaRPr lang="en-US" sz="400" b="1" i="0" u="none" strike="noStrike">
                        <a:solidFill>
                          <a:srgbClr val="33CC33"/>
                        </a:solidFill>
                        <a:effectLst/>
                        <a:latin typeface="Arial"/>
                      </a:endParaRPr>
                    </a:p>
                  </a:txBody>
                  <a:tcPr marL="0" marR="0" marT="0" marB="0" anchor="ctr"/>
                </a:tc>
                <a:tc>
                  <a:txBody>
                    <a:bodyPr/>
                    <a:lstStyle/>
                    <a:p>
                      <a:pPr algn="l" fontAlgn="ctr"/>
                      <a:r>
                        <a:rPr lang="en-US" sz="400" b="1" u="none" strike="noStrike">
                          <a:solidFill>
                            <a:srgbClr val="33CC33"/>
                          </a:solidFill>
                          <a:effectLst/>
                        </a:rPr>
                        <a:t>CCYYMMDD.  This is not necessarily the date the PO is transmitted.</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dirty="0">
                          <a:solidFill>
                            <a:srgbClr val="33CC33"/>
                          </a:solidFill>
                          <a:effectLst/>
                        </a:rPr>
                        <a:t>new row</a:t>
                      </a:r>
                      <a:endParaRPr lang="en-US" sz="400" b="1" i="0" u="none" strike="noStrike" dirty="0">
                        <a:solidFill>
                          <a:srgbClr val="33CC33"/>
                        </a:solidFill>
                        <a:effectLst/>
                        <a:latin typeface="Arial"/>
                      </a:endParaRPr>
                    </a:p>
                  </a:txBody>
                  <a:tcPr marL="0" marR="0" marT="0" marB="0" anchor="ctr"/>
                </a:tc>
              </a:tr>
              <a:tr h="65375">
                <a:tc>
                  <a:txBody>
                    <a:bodyPr/>
                    <a:lstStyle/>
                    <a:p>
                      <a:pPr algn="ctr" fontAlgn="ctr"/>
                      <a:r>
                        <a:rPr lang="en-US" sz="400" b="1" u="none" strike="noStrike" dirty="0">
                          <a:solidFill>
                            <a:srgbClr val="33CC33"/>
                          </a:solidFill>
                          <a:effectLst/>
                        </a:rPr>
                        <a:t>7</a:t>
                      </a:r>
                      <a:endParaRPr lang="en-US" sz="400" b="1" i="0" u="none" strike="noStrike" dirty="0">
                        <a:solidFill>
                          <a:srgbClr val="33CC33"/>
                        </a:solidFill>
                        <a:effectLst/>
                        <a:latin typeface="Arial"/>
                      </a:endParaRPr>
                    </a:p>
                  </a:txBody>
                  <a:tcPr marL="0" marR="0" marT="0" marB="0" anchor="ctr"/>
                </a:tc>
                <a:tc>
                  <a:txBody>
                    <a:bodyPr/>
                    <a:lstStyle/>
                    <a:p>
                      <a:pPr algn="l" fontAlgn="ctr"/>
                      <a:r>
                        <a:rPr lang="en-US" sz="400" b="1" u="none" strike="noStrike">
                          <a:solidFill>
                            <a:srgbClr val="33CC33"/>
                          </a:solidFill>
                          <a:effectLst/>
                        </a:rPr>
                        <a:t>PO Time</a:t>
                      </a:r>
                      <a:endParaRPr lang="en-US" sz="400" b="1" i="0" u="none" strike="noStrike">
                        <a:solidFill>
                          <a:srgbClr val="33CC33"/>
                        </a:solidFill>
                        <a:effectLst/>
                        <a:latin typeface="Arial"/>
                      </a:endParaRPr>
                    </a:p>
                  </a:txBody>
                  <a:tcPr marL="0" marR="0" marT="0" marB="0" anchor="ctr"/>
                </a:tc>
                <a:tc>
                  <a:txBody>
                    <a:bodyPr/>
                    <a:lstStyle/>
                    <a:p>
                      <a:pPr algn="l" fontAlgn="ctr"/>
                      <a:r>
                        <a:rPr lang="en-US" sz="400" b="1" u="none" strike="noStrike">
                          <a:solidFill>
                            <a:srgbClr val="33CC33"/>
                          </a:solidFill>
                          <a:effectLst/>
                        </a:rPr>
                        <a:t>HHMMSS, assumes a 24 hour clock</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122325</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O</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TM</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6/6</a:t>
                      </a:r>
                      <a:endParaRPr lang="en-US" sz="400" b="1" i="0" u="none" strike="noStrike">
                        <a:solidFill>
                          <a:srgbClr val="33CC33"/>
                        </a:solidFill>
                        <a:effectLst/>
                        <a:latin typeface="Arial"/>
                      </a:endParaRPr>
                    </a:p>
                  </a:txBody>
                  <a:tcPr marL="0" marR="0" marT="0" marB="0" anchor="ctr"/>
                </a:tc>
                <a:tc>
                  <a:txBody>
                    <a:bodyPr/>
                    <a:lstStyle/>
                    <a:p>
                      <a:pPr algn="l" fontAlgn="ctr"/>
                      <a:r>
                        <a:rPr lang="en-US" sz="400" b="1" u="none" strike="noStrike">
                          <a:solidFill>
                            <a:srgbClr val="33CC33"/>
                          </a:solidFill>
                          <a:effectLst/>
                        </a:rPr>
                        <a:t>HHMMSS (24 hour clock)</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dirty="0">
                          <a:solidFill>
                            <a:srgbClr val="33CC33"/>
                          </a:solidFill>
                          <a:effectLst/>
                        </a:rPr>
                        <a:t>new row</a:t>
                      </a:r>
                      <a:endParaRPr lang="en-US" sz="400" b="1" i="0" u="none" strike="noStrike" dirty="0">
                        <a:solidFill>
                          <a:srgbClr val="33CC33"/>
                        </a:solidFill>
                        <a:effectLst/>
                        <a:latin typeface="Arial"/>
                      </a:endParaRPr>
                    </a:p>
                  </a:txBody>
                  <a:tcPr marL="0" marR="0" marT="0" marB="0" anchor="ctr"/>
                </a:tc>
              </a:tr>
              <a:tr h="65375">
                <a:tc>
                  <a:txBody>
                    <a:bodyPr/>
                    <a:lstStyle/>
                    <a:p>
                      <a:pPr algn="ctr" fontAlgn="ctr"/>
                      <a:r>
                        <a:rPr lang="en-US" sz="400" b="1" u="none" strike="noStrike" dirty="0">
                          <a:solidFill>
                            <a:srgbClr val="33CC33"/>
                          </a:solidFill>
                          <a:effectLst/>
                        </a:rPr>
                        <a:t>8</a:t>
                      </a:r>
                      <a:endParaRPr lang="en-US" sz="400" b="1" i="0" u="none" strike="noStrike" dirty="0">
                        <a:solidFill>
                          <a:srgbClr val="33CC33"/>
                        </a:solidFill>
                        <a:effectLst/>
                        <a:latin typeface="Arial"/>
                      </a:endParaRPr>
                    </a:p>
                  </a:txBody>
                  <a:tcPr marL="0" marR="0" marT="0" marB="0" anchor="ctr"/>
                </a:tc>
                <a:tc>
                  <a:txBody>
                    <a:bodyPr/>
                    <a:lstStyle/>
                    <a:p>
                      <a:pPr algn="l" fontAlgn="ctr"/>
                      <a:r>
                        <a:rPr lang="en-US" sz="400" b="1" u="none" strike="noStrike" dirty="0">
                          <a:solidFill>
                            <a:srgbClr val="33CC33"/>
                          </a:solidFill>
                          <a:effectLst/>
                        </a:rPr>
                        <a:t>Tracking ID</a:t>
                      </a:r>
                      <a:endParaRPr lang="en-US" sz="400" b="1" i="0" u="none" strike="noStrike" dirty="0">
                        <a:solidFill>
                          <a:srgbClr val="33CC33"/>
                        </a:solidFill>
                        <a:effectLst/>
                        <a:latin typeface="Arial"/>
                      </a:endParaRPr>
                    </a:p>
                  </a:txBody>
                  <a:tcPr marL="0" marR="0" marT="0" marB="0" anchor="ctr"/>
                </a:tc>
                <a:tc>
                  <a:txBody>
                    <a:bodyPr/>
                    <a:lstStyle/>
                    <a:p>
                      <a:pPr algn="l" fontAlgn="ctr"/>
                      <a:r>
                        <a:rPr lang="en-US" sz="400" b="1" u="none" strike="noStrike" dirty="0">
                          <a:solidFill>
                            <a:srgbClr val="33CC33"/>
                          </a:solidFill>
                          <a:effectLst/>
                        </a:rPr>
                        <a:t>Tracking ID created by wholesaler for this order.</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b="1" u="none" strike="noStrike" dirty="0">
                          <a:solidFill>
                            <a:srgbClr val="33CC33"/>
                          </a:solidFill>
                          <a:effectLst/>
                        </a:rPr>
                        <a:t>7845-081604</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b="1" u="none" strike="noStrike" dirty="0">
                          <a:solidFill>
                            <a:srgbClr val="33CC33"/>
                          </a:solidFill>
                          <a:effectLst/>
                        </a:rPr>
                        <a:t>O</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b="1" u="none" strike="noStrike" dirty="0">
                          <a:solidFill>
                            <a:srgbClr val="33CC33"/>
                          </a:solidFill>
                          <a:effectLst/>
                        </a:rPr>
                        <a:t>AN</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b="1" u="none" strike="noStrike" dirty="0">
                          <a:solidFill>
                            <a:srgbClr val="33CC33"/>
                          </a:solidFill>
                          <a:effectLst/>
                        </a:rPr>
                        <a:t>1/45</a:t>
                      </a:r>
                      <a:endParaRPr lang="en-US" sz="400" b="1" i="0" u="none" strike="noStrike" dirty="0">
                        <a:solidFill>
                          <a:srgbClr val="33CC33"/>
                        </a:solidFill>
                        <a:effectLst/>
                        <a:latin typeface="Arial"/>
                      </a:endParaRPr>
                    </a:p>
                  </a:txBody>
                  <a:tcPr marL="0" marR="0" marT="0" marB="0" anchor="ctr"/>
                </a:tc>
                <a:tc>
                  <a:txBody>
                    <a:bodyPr/>
                    <a:lstStyle/>
                    <a:p>
                      <a:pPr algn="l" fontAlgn="ctr"/>
                      <a:r>
                        <a:rPr lang="en-US" sz="400" b="1" u="none" strike="noStrike" dirty="0">
                          <a:solidFill>
                            <a:srgbClr val="33CC33"/>
                          </a:solidFill>
                          <a:effectLst/>
                        </a:rPr>
                        <a:t>Display the tracking ID on the confirmation email.</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b="1" u="none" strike="noStrike" dirty="0">
                          <a:solidFill>
                            <a:srgbClr val="33CC33"/>
                          </a:solidFill>
                          <a:effectLst/>
                        </a:rPr>
                        <a:t>new row</a:t>
                      </a:r>
                      <a:endParaRPr lang="en-US" sz="400" b="1" i="0" u="none" strike="noStrike" dirty="0">
                        <a:solidFill>
                          <a:srgbClr val="33CC33"/>
                        </a:solidFill>
                        <a:effectLst/>
                        <a:latin typeface="Arial"/>
                      </a:endParaRPr>
                    </a:p>
                  </a:txBody>
                  <a:tcPr marL="0" marR="0" marT="0" marB="0" anchor="ctr"/>
                </a:tc>
              </a:tr>
              <a:tr h="65375">
                <a:tc>
                  <a:txBody>
                    <a:bodyPr/>
                    <a:lstStyle/>
                    <a:p>
                      <a:pPr algn="ctr" fontAlgn="ctr"/>
                      <a:r>
                        <a:rPr lang="en-US" sz="400" u="none" strike="noStrike" dirty="0">
                          <a:effectLst/>
                        </a:rPr>
                        <a:t>9</a:t>
                      </a:r>
                      <a:endParaRPr lang="en-US" sz="400" b="0" i="0" u="none" strike="noStrike" dirty="0">
                        <a:effectLst/>
                        <a:latin typeface="Arial"/>
                      </a:endParaRPr>
                    </a:p>
                  </a:txBody>
                  <a:tcPr marL="0" marR="0" marT="0" marB="0" anchor="ctr"/>
                </a:tc>
                <a:tc>
                  <a:txBody>
                    <a:bodyPr/>
                    <a:lstStyle/>
                    <a:p>
                      <a:pPr algn="l" fontAlgn="ctr"/>
                      <a:r>
                        <a:rPr lang="en-US" sz="400" u="none" strike="noStrike">
                          <a:effectLst/>
                        </a:rPr>
                        <a:t>Manufacturer's Order Number</a:t>
                      </a:r>
                      <a:endParaRPr lang="en-US" sz="400" b="1" i="0" u="none" strike="noStrike">
                        <a:effectLst/>
                        <a:latin typeface="Arial"/>
                      </a:endParaRPr>
                    </a:p>
                  </a:txBody>
                  <a:tcPr marL="0" marR="0" marT="0" marB="0" anchor="ctr"/>
                </a:tc>
                <a:tc>
                  <a:txBody>
                    <a:bodyPr/>
                    <a:lstStyle/>
                    <a:p>
                      <a:pPr algn="l" fontAlgn="ctr"/>
                      <a:r>
                        <a:rPr lang="en-US" sz="400" u="none" strike="noStrike">
                          <a:effectLst/>
                        </a:rPr>
                        <a:t>Manufacturer's Order Number</a:t>
                      </a:r>
                      <a:endParaRPr lang="en-US" sz="400" b="0" i="0" u="none" strike="noStrike">
                        <a:effectLst/>
                        <a:latin typeface="Arial"/>
                      </a:endParaRPr>
                    </a:p>
                  </a:txBody>
                  <a:tcPr marL="0" marR="0" marT="0" marB="0" anchor="ctr"/>
                </a:tc>
                <a:tc>
                  <a:txBody>
                    <a:bodyPr/>
                    <a:lstStyle/>
                    <a:p>
                      <a:pPr algn="ctr" fontAlgn="ctr"/>
                      <a:r>
                        <a:rPr lang="en-US" sz="400" u="none" strike="noStrike">
                          <a:effectLst/>
                        </a:rPr>
                        <a:t>1808819</a:t>
                      </a:r>
                      <a:endParaRPr lang="en-US" sz="400" b="0" i="0" u="none" strike="noStrike">
                        <a:effectLst/>
                        <a:latin typeface="Arial"/>
                      </a:endParaRPr>
                    </a:p>
                  </a:txBody>
                  <a:tcPr marL="0" marR="0" marT="0" marB="0" anchor="ctr"/>
                </a:tc>
                <a:tc>
                  <a:txBody>
                    <a:bodyPr/>
                    <a:lstStyle/>
                    <a:p>
                      <a:pPr algn="ctr" fontAlgn="ctr"/>
                      <a:r>
                        <a:rPr lang="en-US" sz="400" u="none" strike="noStrike">
                          <a:effectLst/>
                        </a:rPr>
                        <a:t>O</a:t>
                      </a:r>
                      <a:endParaRPr lang="en-US" sz="400" b="0" i="0" u="none" strike="noStrike">
                        <a:effectLst/>
                        <a:latin typeface="Arial"/>
                      </a:endParaRPr>
                    </a:p>
                  </a:txBody>
                  <a:tcPr marL="0" marR="0" marT="0" marB="0" anchor="ctr"/>
                </a:tc>
                <a:tc>
                  <a:txBody>
                    <a:bodyPr/>
                    <a:lstStyle/>
                    <a:p>
                      <a:pPr algn="ctr" fontAlgn="ctr"/>
                      <a:r>
                        <a:rPr lang="en-US" sz="400" u="none" strike="noStrike">
                          <a:effectLst/>
                        </a:rPr>
                        <a:t>AN</a:t>
                      </a:r>
                      <a:endParaRPr lang="en-US" sz="400" b="0" i="0" u="none" strike="noStrike">
                        <a:effectLst/>
                        <a:latin typeface="Arial"/>
                      </a:endParaRPr>
                    </a:p>
                  </a:txBody>
                  <a:tcPr marL="0" marR="0" marT="0" marB="0" anchor="ctr"/>
                </a:tc>
                <a:tc>
                  <a:txBody>
                    <a:bodyPr/>
                    <a:lstStyle/>
                    <a:p>
                      <a:pPr algn="ctr" fontAlgn="ctr"/>
                      <a:r>
                        <a:rPr lang="en-US" sz="400" u="none" strike="noStrike">
                          <a:effectLst/>
                        </a:rPr>
                        <a:t>1/12</a:t>
                      </a:r>
                      <a:endParaRPr lang="en-US" sz="400" b="0" i="0" u="none" strike="noStrike">
                        <a:effectLst/>
                        <a:latin typeface="Arial"/>
                      </a:endParaRPr>
                    </a:p>
                  </a:txBody>
                  <a:tcPr marL="0" marR="0" marT="0" marB="0" anchor="ctr"/>
                </a:tc>
                <a:tc>
                  <a:txBody>
                    <a:bodyPr/>
                    <a:lstStyle/>
                    <a:p>
                      <a:pPr algn="l" fontAlgn="t"/>
                      <a:r>
                        <a:rPr lang="en-US" sz="400" u="none" strike="noStrike">
                          <a:effectLst/>
                        </a:rPr>
                        <a:t> </a:t>
                      </a:r>
                      <a:endParaRPr lang="en-US" sz="400" b="0" i="0" u="none" strike="noStrike">
                        <a:effectLst/>
                        <a:latin typeface="Arial"/>
                      </a:endParaRPr>
                    </a:p>
                  </a:txBody>
                  <a:tcPr marL="0" marR="0" marT="0" marB="0"/>
                </a:tc>
                <a:tc>
                  <a:txBody>
                    <a:bodyPr/>
                    <a:lstStyle/>
                    <a:p>
                      <a:pPr algn="ctr" fontAlgn="ctr"/>
                      <a:endParaRPr lang="en-US" sz="400" b="1" i="0" u="none" strike="noStrike" dirty="0">
                        <a:effectLst/>
                        <a:latin typeface="Arial"/>
                      </a:endParaRPr>
                    </a:p>
                  </a:txBody>
                  <a:tcPr marL="0" marR="0" marT="0" marB="0" anchor="ctr"/>
                </a:tc>
              </a:tr>
              <a:tr h="65375">
                <a:tc>
                  <a:txBody>
                    <a:bodyPr/>
                    <a:lstStyle/>
                    <a:p>
                      <a:pPr algn="ctr" fontAlgn="ctr"/>
                      <a:r>
                        <a:rPr lang="en-US" sz="400" b="1" u="none" strike="noStrike" dirty="0">
                          <a:solidFill>
                            <a:srgbClr val="33CC33"/>
                          </a:solidFill>
                          <a:effectLst/>
                        </a:rPr>
                        <a:t>10</a:t>
                      </a:r>
                      <a:endParaRPr lang="en-US" sz="400" b="1" i="0" u="none" strike="noStrike" dirty="0">
                        <a:solidFill>
                          <a:srgbClr val="33CC33"/>
                        </a:solidFill>
                        <a:effectLst/>
                        <a:latin typeface="Arial"/>
                      </a:endParaRPr>
                    </a:p>
                  </a:txBody>
                  <a:tcPr marL="0" marR="0" marT="0" marB="0" anchor="ctr"/>
                </a:tc>
                <a:tc>
                  <a:txBody>
                    <a:bodyPr/>
                    <a:lstStyle/>
                    <a:p>
                      <a:pPr algn="l" fontAlgn="ctr"/>
                      <a:r>
                        <a:rPr lang="en-US" sz="400" b="1" u="none" strike="noStrike" dirty="0">
                          <a:solidFill>
                            <a:srgbClr val="33CC33"/>
                          </a:solidFill>
                          <a:effectLst/>
                        </a:rPr>
                        <a:t>Case Weight</a:t>
                      </a:r>
                      <a:endParaRPr lang="en-US" sz="400" b="1" i="0" u="none" strike="noStrike" dirty="0">
                        <a:solidFill>
                          <a:srgbClr val="33CC33"/>
                        </a:solidFill>
                        <a:effectLst/>
                        <a:latin typeface="Arial"/>
                      </a:endParaRPr>
                    </a:p>
                  </a:txBody>
                  <a:tcPr marL="0" marR="0" marT="0" marB="0" anchor="ctr"/>
                </a:tc>
                <a:tc>
                  <a:txBody>
                    <a:bodyPr/>
                    <a:lstStyle/>
                    <a:p>
                      <a:pPr algn="l" fontAlgn="ctr"/>
                      <a:r>
                        <a:rPr lang="en-US" sz="400" b="1" u="none" strike="noStrike" dirty="0">
                          <a:solidFill>
                            <a:srgbClr val="33CC33"/>
                          </a:solidFill>
                          <a:effectLst/>
                        </a:rPr>
                        <a:t>Case Weight in pounds</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b="1" u="none" strike="noStrike" dirty="0">
                          <a:solidFill>
                            <a:srgbClr val="33CC33"/>
                          </a:solidFill>
                          <a:effectLst/>
                        </a:rPr>
                        <a:t>3.80</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b="1" u="none" strike="noStrike" dirty="0">
                          <a:solidFill>
                            <a:srgbClr val="33CC33"/>
                          </a:solidFill>
                          <a:effectLst/>
                        </a:rPr>
                        <a:t>R</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b="1" u="none" strike="noStrike" dirty="0">
                          <a:solidFill>
                            <a:srgbClr val="33CC33"/>
                          </a:solidFill>
                          <a:effectLst/>
                        </a:rPr>
                        <a:t>N</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b="1" u="none" strike="noStrike" dirty="0">
                          <a:solidFill>
                            <a:srgbClr val="33CC33"/>
                          </a:solidFill>
                          <a:effectLst/>
                        </a:rPr>
                        <a:t>4/10</a:t>
                      </a:r>
                      <a:endParaRPr lang="en-US" sz="400" b="1" i="0" u="none" strike="noStrike" dirty="0">
                        <a:solidFill>
                          <a:srgbClr val="33CC33"/>
                        </a:solidFill>
                        <a:effectLst/>
                        <a:latin typeface="Arial"/>
                      </a:endParaRPr>
                    </a:p>
                  </a:txBody>
                  <a:tcPr marL="0" marR="0" marT="0" marB="0" anchor="ctr"/>
                </a:tc>
                <a:tc>
                  <a:txBody>
                    <a:bodyPr/>
                    <a:lstStyle/>
                    <a:p>
                      <a:pPr algn="l" fontAlgn="ctr"/>
                      <a:r>
                        <a:rPr lang="en-US" sz="400" b="1" u="none" strike="noStrike" dirty="0">
                          <a:solidFill>
                            <a:srgbClr val="33CC33"/>
                          </a:solidFill>
                          <a:effectLst/>
                        </a:rPr>
                        <a:t>Weight includes weight of carton and packing material in pounds.</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b="1" u="none" strike="noStrike" dirty="0">
                          <a:solidFill>
                            <a:srgbClr val="33CC33"/>
                          </a:solidFill>
                          <a:effectLst/>
                        </a:rPr>
                        <a:t>new row</a:t>
                      </a:r>
                      <a:endParaRPr lang="en-US" sz="400" b="1" i="0" u="none" strike="noStrike" dirty="0">
                        <a:solidFill>
                          <a:srgbClr val="33CC33"/>
                        </a:solidFill>
                        <a:effectLst/>
                        <a:latin typeface="Arial"/>
                      </a:endParaRPr>
                    </a:p>
                  </a:txBody>
                  <a:tcPr marL="0" marR="0" marT="0" marB="0" anchor="ctr"/>
                </a:tc>
              </a:tr>
              <a:tr h="65375">
                <a:tc>
                  <a:txBody>
                    <a:bodyPr/>
                    <a:lstStyle/>
                    <a:p>
                      <a:pPr algn="ctr" fontAlgn="ctr"/>
                      <a:r>
                        <a:rPr lang="en-US" sz="400" b="1" u="none" strike="noStrike" dirty="0">
                          <a:solidFill>
                            <a:srgbClr val="33CC33"/>
                          </a:solidFill>
                          <a:effectLst/>
                        </a:rPr>
                        <a:t>11</a:t>
                      </a:r>
                      <a:endParaRPr lang="en-US" sz="400" b="1" i="0" u="none" strike="noStrike" dirty="0">
                        <a:solidFill>
                          <a:srgbClr val="33CC33"/>
                        </a:solidFill>
                        <a:effectLst/>
                        <a:latin typeface="Arial"/>
                      </a:endParaRPr>
                    </a:p>
                  </a:txBody>
                  <a:tcPr marL="0" marR="0" marT="0" marB="0" anchor="ctr"/>
                </a:tc>
                <a:tc>
                  <a:txBody>
                    <a:bodyPr/>
                    <a:lstStyle/>
                    <a:p>
                      <a:pPr algn="l" fontAlgn="ctr"/>
                      <a:r>
                        <a:rPr lang="en-US" sz="400" b="1" u="none" strike="noStrike" dirty="0">
                          <a:solidFill>
                            <a:srgbClr val="33CC33"/>
                          </a:solidFill>
                          <a:effectLst/>
                        </a:rPr>
                        <a:t>Freight Charge</a:t>
                      </a:r>
                      <a:endParaRPr lang="en-US" sz="400" b="1" i="0" u="none" strike="noStrike" dirty="0">
                        <a:solidFill>
                          <a:srgbClr val="33CC33"/>
                        </a:solidFill>
                        <a:effectLst/>
                        <a:latin typeface="Arial"/>
                      </a:endParaRPr>
                    </a:p>
                  </a:txBody>
                  <a:tcPr marL="0" marR="0" marT="0" marB="0" anchor="ctr"/>
                </a:tc>
                <a:tc>
                  <a:txBody>
                    <a:bodyPr/>
                    <a:lstStyle/>
                    <a:p>
                      <a:pPr algn="l" fontAlgn="ctr"/>
                      <a:r>
                        <a:rPr lang="en-US" sz="400" b="1" u="none" strike="noStrike" dirty="0">
                          <a:solidFill>
                            <a:srgbClr val="33CC33"/>
                          </a:solidFill>
                          <a:effectLst/>
                        </a:rPr>
                        <a:t>Freight Charge in US Dollars.</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b="1" u="none" strike="noStrike" dirty="0">
                          <a:solidFill>
                            <a:srgbClr val="33CC33"/>
                          </a:solidFill>
                          <a:effectLst/>
                        </a:rPr>
                        <a:t>4.07</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b="1" u="none" strike="noStrike" dirty="0">
                          <a:solidFill>
                            <a:srgbClr val="33CC33"/>
                          </a:solidFill>
                          <a:effectLst/>
                        </a:rPr>
                        <a:t>C</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b="1" u="none" strike="noStrike" dirty="0">
                          <a:solidFill>
                            <a:srgbClr val="33CC33"/>
                          </a:solidFill>
                          <a:effectLst/>
                        </a:rPr>
                        <a:t>N</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b="1" u="none" strike="noStrike" dirty="0">
                          <a:solidFill>
                            <a:srgbClr val="33CC33"/>
                          </a:solidFill>
                          <a:effectLst/>
                        </a:rPr>
                        <a:t>4/10</a:t>
                      </a:r>
                      <a:endParaRPr lang="en-US" sz="400" b="1" i="0" u="none" strike="noStrike" dirty="0">
                        <a:solidFill>
                          <a:srgbClr val="33CC33"/>
                        </a:solidFill>
                        <a:effectLst/>
                        <a:latin typeface="Arial"/>
                      </a:endParaRPr>
                    </a:p>
                  </a:txBody>
                  <a:tcPr marL="0" marR="0" marT="0" marB="0" anchor="ctr"/>
                </a:tc>
                <a:tc>
                  <a:txBody>
                    <a:bodyPr/>
                    <a:lstStyle/>
                    <a:p>
                      <a:pPr algn="l" fontAlgn="ctr"/>
                      <a:r>
                        <a:rPr lang="en-US" sz="400" b="1" u="none" strike="noStrike" dirty="0">
                          <a:solidFill>
                            <a:srgbClr val="33CC33"/>
                          </a:solidFill>
                          <a:effectLst/>
                        </a:rPr>
                        <a:t>Required if Drop Ship Code is a "Y"</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b="1" u="none" strike="noStrike" dirty="0">
                          <a:solidFill>
                            <a:srgbClr val="33CC33"/>
                          </a:solidFill>
                          <a:effectLst/>
                        </a:rPr>
                        <a:t>new row</a:t>
                      </a:r>
                      <a:endParaRPr lang="en-US" sz="400" b="1" i="0" u="none" strike="noStrike" dirty="0">
                        <a:solidFill>
                          <a:srgbClr val="33CC33"/>
                        </a:solidFill>
                        <a:effectLst/>
                        <a:latin typeface="Arial"/>
                      </a:endParaRPr>
                    </a:p>
                  </a:txBody>
                  <a:tcPr marL="0" marR="0" marT="0" marB="0" anchor="ctr"/>
                </a:tc>
              </a:tr>
              <a:tr h="65375">
                <a:tc>
                  <a:txBody>
                    <a:bodyPr/>
                    <a:lstStyle/>
                    <a:p>
                      <a:pPr algn="ctr" fontAlgn="ctr"/>
                      <a:r>
                        <a:rPr lang="en-US" sz="400" u="none" strike="noStrike">
                          <a:effectLst/>
                        </a:rPr>
                        <a:t>XXX</a:t>
                      </a:r>
                      <a:endParaRPr lang="en-US" sz="400" b="1" i="0" u="none" strike="noStrike">
                        <a:effectLst/>
                        <a:latin typeface="Arial"/>
                      </a:endParaRPr>
                    </a:p>
                  </a:txBody>
                  <a:tcPr marL="0" marR="0" marT="0" marB="0" anchor="ctr"/>
                </a:tc>
                <a:tc>
                  <a:txBody>
                    <a:bodyPr/>
                    <a:lstStyle/>
                    <a:p>
                      <a:pPr algn="l" fontAlgn="ctr"/>
                      <a:r>
                        <a:rPr lang="en-US" sz="400" u="none" strike="noStrike">
                          <a:effectLst/>
                        </a:rPr>
                        <a:t>Carriage return and line feed</a:t>
                      </a:r>
                      <a:endParaRPr lang="en-US" sz="400" b="1" i="0" u="none" strike="noStrike">
                        <a:effectLst/>
                        <a:latin typeface="Arial"/>
                      </a:endParaRPr>
                    </a:p>
                  </a:txBody>
                  <a:tcPr marL="0" marR="0" marT="0" marB="0" anchor="ctr"/>
                </a:tc>
                <a:tc>
                  <a:txBody>
                    <a:bodyPr/>
                    <a:lstStyle/>
                    <a:p>
                      <a:pPr algn="l" fontAlgn="ctr"/>
                      <a:r>
                        <a:rPr lang="en-US" sz="400" u="none" strike="noStrike">
                          <a:effectLst/>
                        </a:rPr>
                        <a:t>At the end of each loop A detail record.</a:t>
                      </a:r>
                      <a:endParaRPr lang="en-US" sz="400" b="1" i="0" u="none" strike="noStrike">
                        <a:effectLst/>
                        <a:latin typeface="Arial"/>
                      </a:endParaRPr>
                    </a:p>
                  </a:txBody>
                  <a:tcPr marL="0" marR="0" marT="0" marB="0" anchor="ctr"/>
                </a:tc>
                <a:tc>
                  <a:txBody>
                    <a:bodyPr/>
                    <a:lstStyle/>
                    <a:p>
                      <a:pPr algn="ctr" fontAlgn="ctr"/>
                      <a:r>
                        <a:rPr lang="en-US" sz="400" u="none" strike="noStrike">
                          <a:effectLst/>
                        </a:rPr>
                        <a:t> </a:t>
                      </a:r>
                      <a:endParaRPr lang="en-US" sz="400" b="1" i="0" u="none" strike="noStrike">
                        <a:effectLst/>
                        <a:latin typeface="Arial"/>
                      </a:endParaRPr>
                    </a:p>
                  </a:txBody>
                  <a:tcPr marL="0" marR="0" marT="0" marB="0" anchor="ctr"/>
                </a:tc>
                <a:tc>
                  <a:txBody>
                    <a:bodyPr/>
                    <a:lstStyle/>
                    <a:p>
                      <a:pPr algn="ctr" fontAlgn="ctr"/>
                      <a:r>
                        <a:rPr lang="en-US" sz="400" u="none" strike="noStrike">
                          <a:effectLst/>
                        </a:rPr>
                        <a:t>R</a:t>
                      </a:r>
                      <a:endParaRPr lang="en-US" sz="400" b="1" i="0" u="none" strike="noStrike">
                        <a:effectLst/>
                        <a:latin typeface="Arial"/>
                      </a:endParaRPr>
                    </a:p>
                  </a:txBody>
                  <a:tcPr marL="0" marR="0" marT="0" marB="0" anchor="ctr"/>
                </a:tc>
                <a:tc>
                  <a:txBody>
                    <a:bodyPr/>
                    <a:lstStyle/>
                    <a:p>
                      <a:pPr algn="ctr" fontAlgn="ctr"/>
                      <a:r>
                        <a:rPr lang="en-US" sz="400" u="none" strike="noStrike">
                          <a:effectLst/>
                        </a:rPr>
                        <a:t> </a:t>
                      </a:r>
                      <a:endParaRPr lang="en-US" sz="400" b="1" i="0" u="none" strike="noStrike">
                        <a:effectLst/>
                        <a:latin typeface="Arial"/>
                      </a:endParaRPr>
                    </a:p>
                  </a:txBody>
                  <a:tcPr marL="0" marR="0" marT="0" marB="0" anchor="ctr"/>
                </a:tc>
                <a:tc>
                  <a:txBody>
                    <a:bodyPr/>
                    <a:lstStyle/>
                    <a:p>
                      <a:pPr algn="ctr" fontAlgn="ctr"/>
                      <a:r>
                        <a:rPr lang="en-US" sz="400" u="none" strike="noStrike">
                          <a:effectLst/>
                        </a:rPr>
                        <a:t> </a:t>
                      </a:r>
                      <a:endParaRPr lang="en-US" sz="400" b="1" i="0" u="none" strike="noStrike">
                        <a:effectLst/>
                        <a:latin typeface="Arial"/>
                      </a:endParaRPr>
                    </a:p>
                  </a:txBody>
                  <a:tcPr marL="0" marR="0" marT="0" marB="0" anchor="ctr"/>
                </a:tc>
                <a:tc>
                  <a:txBody>
                    <a:bodyPr/>
                    <a:lstStyle/>
                    <a:p>
                      <a:pPr algn="l" fontAlgn="t"/>
                      <a:r>
                        <a:rPr lang="en-US" sz="400" u="none" strike="noStrike">
                          <a:effectLst/>
                        </a:rPr>
                        <a:t> </a:t>
                      </a:r>
                      <a:endParaRPr lang="en-US" sz="400" b="0" i="0" u="none" strike="noStrike">
                        <a:effectLst/>
                        <a:latin typeface="Arial"/>
                      </a:endParaRPr>
                    </a:p>
                  </a:txBody>
                  <a:tcPr marL="0" marR="0" marT="0" marB="0"/>
                </a:tc>
                <a:tc>
                  <a:txBody>
                    <a:bodyPr/>
                    <a:lstStyle/>
                    <a:p>
                      <a:pPr algn="ctr" fontAlgn="ctr"/>
                      <a:endParaRPr lang="en-US" sz="400" b="1" i="0" u="none" strike="noStrike" dirty="0">
                        <a:effectLst/>
                        <a:latin typeface="Arial"/>
                      </a:endParaRPr>
                    </a:p>
                  </a:txBody>
                  <a:tcPr marL="0" marR="0" marT="0" marB="0" anchor="ctr"/>
                </a:tc>
              </a:tr>
            </a:tbl>
          </a:graphicData>
        </a:graphic>
      </p:graphicFrame>
    </p:spTree>
    <p:extLst>
      <p:ext uri="{BB962C8B-B14F-4D97-AF65-F5344CB8AC3E}">
        <p14:creationId xmlns:p14="http://schemas.microsoft.com/office/powerpoint/2010/main" val="17268097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960498032"/>
              </p:ext>
            </p:extLst>
          </p:nvPr>
        </p:nvGraphicFramePr>
        <p:xfrm>
          <a:off x="457200" y="1178608"/>
          <a:ext cx="8229600" cy="1869387"/>
        </p:xfrm>
        <a:graphic>
          <a:graphicData uri="http://schemas.openxmlformats.org/drawingml/2006/table">
            <a:tbl>
              <a:tblPr>
                <a:tableStyleId>{5C22544A-7EE6-4342-B048-85BDC9FD1C3A}</a:tableStyleId>
              </a:tblPr>
              <a:tblGrid>
                <a:gridCol w="389628"/>
                <a:gridCol w="1026617"/>
                <a:gridCol w="2199345"/>
                <a:gridCol w="563934"/>
                <a:gridCol w="543428"/>
                <a:gridCol w="220447"/>
                <a:gridCol w="287094"/>
                <a:gridCol w="2317259"/>
                <a:gridCol w="681848"/>
              </a:tblGrid>
              <a:tr h="130751">
                <a:tc>
                  <a:txBody>
                    <a:bodyPr/>
                    <a:lstStyle/>
                    <a:p>
                      <a:pPr algn="ctr" fontAlgn="ctr"/>
                      <a:r>
                        <a:rPr lang="en-US" sz="400" b="1" u="none" strike="noStrike" dirty="0">
                          <a:solidFill>
                            <a:srgbClr val="33CC33"/>
                          </a:solidFill>
                          <a:effectLst/>
                        </a:rPr>
                        <a:t>XXX</a:t>
                      </a:r>
                      <a:endParaRPr lang="en-US" sz="400" b="1" i="0" u="none" strike="noStrike" dirty="0">
                        <a:solidFill>
                          <a:srgbClr val="33CC33"/>
                        </a:solidFill>
                        <a:effectLst/>
                        <a:latin typeface="Arial"/>
                      </a:endParaRPr>
                    </a:p>
                  </a:txBody>
                  <a:tcPr marL="0" marR="0" marT="0" marB="0" anchor="ctr"/>
                </a:tc>
                <a:tc>
                  <a:txBody>
                    <a:bodyPr/>
                    <a:lstStyle/>
                    <a:p>
                      <a:pPr algn="l" fontAlgn="ctr"/>
                      <a:r>
                        <a:rPr lang="en-US" sz="400" b="1" u="none" strike="noStrike" dirty="0">
                          <a:solidFill>
                            <a:srgbClr val="33CC33"/>
                          </a:solidFill>
                          <a:effectLst/>
                        </a:rPr>
                        <a:t>Begin Loop B</a:t>
                      </a:r>
                      <a:endParaRPr lang="en-US" sz="400" b="1" i="0" u="none" strike="noStrike" dirty="0">
                        <a:solidFill>
                          <a:srgbClr val="33CC33"/>
                        </a:solidFill>
                        <a:effectLst/>
                        <a:latin typeface="Arial"/>
                      </a:endParaRPr>
                    </a:p>
                  </a:txBody>
                  <a:tcPr marL="0" marR="0" marT="0" marB="0" anchor="ctr"/>
                </a:tc>
                <a:tc>
                  <a:txBody>
                    <a:bodyPr/>
                    <a:lstStyle/>
                    <a:p>
                      <a:pPr algn="l" fontAlgn="ctr"/>
                      <a:r>
                        <a:rPr lang="en-US" sz="400" b="1" u="none" strike="noStrike" dirty="0">
                          <a:solidFill>
                            <a:srgbClr val="33CC33"/>
                          </a:solidFill>
                          <a:effectLst/>
                        </a:rPr>
                        <a:t>Use  Code "B" to indicate the start of the loop B.  Use loop B to report the contents on each shipped carton</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b="1" u="none" strike="noStrike" dirty="0">
                          <a:solidFill>
                            <a:srgbClr val="33CC33"/>
                          </a:solidFill>
                          <a:effectLst/>
                        </a:rPr>
                        <a:t>03</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b="1" u="none" strike="noStrike" dirty="0">
                          <a:solidFill>
                            <a:srgbClr val="33CC33"/>
                          </a:solidFill>
                          <a:effectLst/>
                        </a:rPr>
                        <a:t>C</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b="1" u="none" strike="noStrike" dirty="0">
                          <a:solidFill>
                            <a:srgbClr val="33CC33"/>
                          </a:solidFill>
                          <a:effectLst/>
                        </a:rPr>
                        <a:t>ID</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b="1" u="none" strike="noStrike" dirty="0">
                          <a:solidFill>
                            <a:srgbClr val="33CC33"/>
                          </a:solidFill>
                          <a:effectLst/>
                        </a:rPr>
                        <a:t>1/1</a:t>
                      </a:r>
                      <a:endParaRPr lang="en-US" sz="400" b="1" i="0" u="none" strike="noStrike" dirty="0">
                        <a:solidFill>
                          <a:srgbClr val="33CC33"/>
                        </a:solidFill>
                        <a:effectLst/>
                        <a:latin typeface="Arial"/>
                      </a:endParaRPr>
                    </a:p>
                  </a:txBody>
                  <a:tcPr marL="0" marR="0" marT="0" marB="0" anchor="ctr"/>
                </a:tc>
                <a:tc>
                  <a:txBody>
                    <a:bodyPr/>
                    <a:lstStyle/>
                    <a:p>
                      <a:pPr algn="l" fontAlgn="ctr"/>
                      <a:r>
                        <a:rPr lang="en-US" sz="400" b="1" u="none" strike="noStrike" dirty="0">
                          <a:solidFill>
                            <a:srgbClr val="33CC33"/>
                          </a:solidFill>
                          <a:effectLst/>
                        </a:rPr>
                        <a:t>Loop B is Conditional.  Use if the mill reports the items and quantity shipped in each carton, otherwise skip loop B. Not all the mills will be able to report the specific contents of each carton.</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b="1" u="none" strike="noStrike" dirty="0">
                          <a:solidFill>
                            <a:srgbClr val="33CC33"/>
                          </a:solidFill>
                          <a:effectLst/>
                        </a:rPr>
                        <a:t>New loop B added</a:t>
                      </a:r>
                      <a:endParaRPr lang="en-US" sz="400" b="1" i="0" u="none" strike="noStrike" dirty="0">
                        <a:solidFill>
                          <a:srgbClr val="33CC33"/>
                        </a:solidFill>
                        <a:effectLst/>
                        <a:latin typeface="Arial"/>
                      </a:endParaRPr>
                    </a:p>
                  </a:txBody>
                  <a:tcPr marL="0" marR="0" marT="0" marB="0" anchor="ctr"/>
                </a:tc>
              </a:tr>
              <a:tr h="196126">
                <a:tc>
                  <a:txBody>
                    <a:bodyPr/>
                    <a:lstStyle/>
                    <a:p>
                      <a:pPr algn="ctr" fontAlgn="ctr"/>
                      <a:r>
                        <a:rPr lang="en-US" sz="400" b="1" u="none" strike="noStrike">
                          <a:solidFill>
                            <a:srgbClr val="33CC33"/>
                          </a:solidFill>
                          <a:effectLst/>
                        </a:rPr>
                        <a:t>1</a:t>
                      </a:r>
                      <a:endParaRPr lang="en-US" sz="400" b="1" i="0" u="none" strike="noStrike">
                        <a:solidFill>
                          <a:srgbClr val="33CC33"/>
                        </a:solidFill>
                        <a:effectLst/>
                        <a:latin typeface="Arial"/>
                      </a:endParaRPr>
                    </a:p>
                  </a:txBody>
                  <a:tcPr marL="0" marR="0" marT="0" marB="0" anchor="ctr"/>
                </a:tc>
                <a:tc>
                  <a:txBody>
                    <a:bodyPr/>
                    <a:lstStyle/>
                    <a:p>
                      <a:pPr algn="l" fontAlgn="ctr"/>
                      <a:r>
                        <a:rPr lang="en-US" sz="400" b="1" u="none" strike="noStrike">
                          <a:solidFill>
                            <a:srgbClr val="33CC33"/>
                          </a:solidFill>
                          <a:effectLst/>
                        </a:rPr>
                        <a:t>Line Item Number</a:t>
                      </a:r>
                      <a:endParaRPr lang="en-US" sz="400" b="1" i="0" u="none" strike="noStrike">
                        <a:solidFill>
                          <a:srgbClr val="33CC33"/>
                        </a:solidFill>
                        <a:effectLst/>
                        <a:latin typeface="Arial"/>
                      </a:endParaRPr>
                    </a:p>
                  </a:txBody>
                  <a:tcPr marL="0" marR="0" marT="0" marB="0" anchor="ctr"/>
                </a:tc>
                <a:tc>
                  <a:txBody>
                    <a:bodyPr/>
                    <a:lstStyle/>
                    <a:p>
                      <a:pPr algn="l" fontAlgn="ctr"/>
                      <a:r>
                        <a:rPr lang="en-US" sz="400" b="1" u="none" strike="noStrike" dirty="0">
                          <a:solidFill>
                            <a:srgbClr val="33CC33"/>
                          </a:solidFill>
                          <a:effectLst/>
                        </a:rPr>
                        <a:t>Sequential line item number assigned to the Item by the Wholesaler (Buyer) on the 850 PO.</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1</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C</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N</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1/7</a:t>
                      </a:r>
                      <a:endParaRPr lang="en-US" sz="400" b="1" i="0" u="none" strike="noStrike">
                        <a:solidFill>
                          <a:srgbClr val="33CC33"/>
                        </a:solidFill>
                        <a:effectLst/>
                        <a:latin typeface="Arial"/>
                      </a:endParaRPr>
                    </a:p>
                  </a:txBody>
                  <a:tcPr marL="0" marR="0" marT="0" marB="0" anchor="ctr"/>
                </a:tc>
                <a:tc>
                  <a:txBody>
                    <a:bodyPr/>
                    <a:lstStyle/>
                    <a:p>
                      <a:pPr algn="l" fontAlgn="ctr"/>
                      <a:r>
                        <a:rPr lang="en-US" sz="400" b="1" u="none" strike="noStrike">
                          <a:solidFill>
                            <a:srgbClr val="33CC33"/>
                          </a:solidFill>
                          <a:effectLst/>
                        </a:rPr>
                        <a:t>Line Item Number should match line item number on 850 PO Document.  If 850 was not received for item line being shipped use Mill's sequential line item number. The maximum size of the field needs to handle more than 35,000 line items.</a:t>
                      </a:r>
                      <a:endParaRPr lang="en-US" sz="400" b="1" i="0" u="none" strike="noStrike">
                        <a:solidFill>
                          <a:srgbClr val="33CC33"/>
                        </a:solidFill>
                        <a:effectLst/>
                        <a:latin typeface="Arial"/>
                      </a:endParaRPr>
                    </a:p>
                  </a:txBody>
                  <a:tcPr marL="0" marR="0" marT="0" marB="0" anchor="ctr"/>
                </a:tc>
                <a:tc>
                  <a:txBody>
                    <a:bodyPr/>
                    <a:lstStyle/>
                    <a:p>
                      <a:pPr algn="ctr" fontAlgn="ctr"/>
                      <a:endParaRPr lang="en-US" sz="400" b="1" i="0" u="none" strike="noStrike" dirty="0">
                        <a:solidFill>
                          <a:srgbClr val="33CC33"/>
                        </a:solidFill>
                        <a:effectLst/>
                        <a:latin typeface="Arial"/>
                      </a:endParaRPr>
                    </a:p>
                  </a:txBody>
                  <a:tcPr marL="0" marR="0" marT="0" marB="0" anchor="ctr"/>
                </a:tc>
              </a:tr>
              <a:tr h="65375">
                <a:tc>
                  <a:txBody>
                    <a:bodyPr/>
                    <a:lstStyle/>
                    <a:p>
                      <a:pPr algn="ctr" fontAlgn="ctr"/>
                      <a:r>
                        <a:rPr lang="en-US" sz="400" b="1" u="none" strike="noStrike">
                          <a:solidFill>
                            <a:srgbClr val="33CC33"/>
                          </a:solidFill>
                          <a:effectLst/>
                        </a:rPr>
                        <a:t>2</a:t>
                      </a:r>
                      <a:endParaRPr lang="en-US" sz="400" b="1" i="0" u="none" strike="noStrike">
                        <a:solidFill>
                          <a:srgbClr val="33CC33"/>
                        </a:solidFill>
                        <a:effectLst/>
                        <a:latin typeface="Arial"/>
                      </a:endParaRPr>
                    </a:p>
                  </a:txBody>
                  <a:tcPr marL="0" marR="0" marT="0" marB="0" anchor="ctr"/>
                </a:tc>
                <a:tc>
                  <a:txBody>
                    <a:bodyPr/>
                    <a:lstStyle/>
                    <a:p>
                      <a:pPr algn="l" fontAlgn="ctr"/>
                      <a:r>
                        <a:rPr lang="en-US" sz="400" b="1" u="none" strike="noStrike">
                          <a:solidFill>
                            <a:srgbClr val="33CC33"/>
                          </a:solidFill>
                          <a:effectLst/>
                        </a:rPr>
                        <a:t>Item Identification - GTIN</a:t>
                      </a:r>
                      <a:endParaRPr lang="en-US" sz="400" b="1" i="0" u="none" strike="noStrike">
                        <a:solidFill>
                          <a:srgbClr val="33CC33"/>
                        </a:solidFill>
                        <a:effectLst/>
                        <a:latin typeface="Arial"/>
                      </a:endParaRPr>
                    </a:p>
                  </a:txBody>
                  <a:tcPr marL="0" marR="0" marT="0" marB="0" anchor="ctr"/>
                </a:tc>
                <a:tc>
                  <a:txBody>
                    <a:bodyPr/>
                    <a:lstStyle/>
                    <a:p>
                      <a:pPr algn="l" fontAlgn="ctr"/>
                      <a:r>
                        <a:rPr lang="en-US" sz="400" b="1" u="none" strike="noStrike">
                          <a:solidFill>
                            <a:srgbClr val="33CC33"/>
                          </a:solidFill>
                          <a:effectLst/>
                        </a:rPr>
                        <a:t>GTIN product ID assigned by the manufacturer to this product</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00707738003265</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R</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N</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14/14</a:t>
                      </a:r>
                      <a:endParaRPr lang="en-US" sz="400" b="1" i="0" u="none" strike="noStrike">
                        <a:solidFill>
                          <a:srgbClr val="33CC33"/>
                        </a:solidFill>
                        <a:effectLst/>
                        <a:latin typeface="Arial"/>
                      </a:endParaRPr>
                    </a:p>
                  </a:txBody>
                  <a:tcPr marL="0" marR="0" marT="0" marB="0" anchor="ctr"/>
                </a:tc>
                <a:tc>
                  <a:txBody>
                    <a:bodyPr/>
                    <a:lstStyle/>
                    <a:p>
                      <a:pPr algn="l" fontAlgn="t"/>
                      <a:r>
                        <a:rPr lang="en-US" sz="400" b="1" u="none" strike="noStrike">
                          <a:solidFill>
                            <a:srgbClr val="33CC33"/>
                          </a:solidFill>
                          <a:effectLst/>
                        </a:rPr>
                        <a:t> </a:t>
                      </a:r>
                      <a:endParaRPr lang="en-US" sz="400" b="1" i="0" u="none" strike="noStrike">
                        <a:solidFill>
                          <a:srgbClr val="33CC33"/>
                        </a:solidFill>
                        <a:effectLst/>
                        <a:latin typeface="Arial"/>
                      </a:endParaRPr>
                    </a:p>
                  </a:txBody>
                  <a:tcPr marL="0" marR="0" marT="0" marB="0"/>
                </a:tc>
                <a:tc>
                  <a:txBody>
                    <a:bodyPr/>
                    <a:lstStyle/>
                    <a:p>
                      <a:pPr algn="ctr" fontAlgn="ctr"/>
                      <a:endParaRPr lang="en-US" sz="400" b="1" i="0" u="none" strike="noStrike" dirty="0">
                        <a:solidFill>
                          <a:srgbClr val="33CC33"/>
                        </a:solidFill>
                        <a:effectLst/>
                        <a:latin typeface="Arial"/>
                      </a:endParaRPr>
                    </a:p>
                  </a:txBody>
                  <a:tcPr marL="0" marR="0" marT="0" marB="0" anchor="ctr"/>
                </a:tc>
              </a:tr>
              <a:tr h="65375">
                <a:tc>
                  <a:txBody>
                    <a:bodyPr/>
                    <a:lstStyle/>
                    <a:p>
                      <a:pPr algn="ctr" fontAlgn="ctr"/>
                      <a:r>
                        <a:rPr lang="en-US" sz="400" b="1" u="none" strike="noStrike">
                          <a:solidFill>
                            <a:srgbClr val="33CC33"/>
                          </a:solidFill>
                          <a:effectLst/>
                        </a:rPr>
                        <a:t>3</a:t>
                      </a:r>
                      <a:endParaRPr lang="en-US" sz="400" b="1" i="0" u="none" strike="noStrike">
                        <a:solidFill>
                          <a:srgbClr val="33CC33"/>
                        </a:solidFill>
                        <a:effectLst/>
                        <a:latin typeface="Arial"/>
                      </a:endParaRPr>
                    </a:p>
                  </a:txBody>
                  <a:tcPr marL="0" marR="0" marT="0" marB="0" anchor="ctr"/>
                </a:tc>
                <a:tc>
                  <a:txBody>
                    <a:bodyPr/>
                    <a:lstStyle/>
                    <a:p>
                      <a:pPr algn="l" fontAlgn="ctr"/>
                      <a:r>
                        <a:rPr lang="en-US" sz="400" b="1" u="none" strike="noStrike">
                          <a:solidFill>
                            <a:srgbClr val="33CC33"/>
                          </a:solidFill>
                          <a:effectLst/>
                        </a:rPr>
                        <a:t>Master Style</a:t>
                      </a:r>
                      <a:endParaRPr lang="en-US" sz="400" b="1" i="0" u="none" strike="noStrike">
                        <a:solidFill>
                          <a:srgbClr val="33CC33"/>
                        </a:solidFill>
                        <a:effectLst/>
                        <a:latin typeface="Arial"/>
                      </a:endParaRPr>
                    </a:p>
                  </a:txBody>
                  <a:tcPr marL="0" marR="0" marT="0" marB="0" anchor="ctr"/>
                </a:tc>
                <a:tc>
                  <a:txBody>
                    <a:bodyPr/>
                    <a:lstStyle/>
                    <a:p>
                      <a:pPr algn="l" fontAlgn="ctr"/>
                      <a:r>
                        <a:rPr lang="en-US" sz="400" b="1" u="none" strike="noStrike">
                          <a:solidFill>
                            <a:srgbClr val="33CC33"/>
                          </a:solidFill>
                          <a:effectLst/>
                        </a:rPr>
                        <a:t>Master Style for this GTIN from the PDD, for reference only</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2002</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R</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AN</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1/10</a:t>
                      </a:r>
                      <a:endParaRPr lang="en-US" sz="400" b="1" i="0" u="none" strike="noStrike">
                        <a:solidFill>
                          <a:srgbClr val="33CC33"/>
                        </a:solidFill>
                        <a:effectLst/>
                        <a:latin typeface="Arial"/>
                      </a:endParaRPr>
                    </a:p>
                  </a:txBody>
                  <a:tcPr marL="0" marR="0" marT="0" marB="0" anchor="ctr"/>
                </a:tc>
                <a:tc>
                  <a:txBody>
                    <a:bodyPr/>
                    <a:lstStyle/>
                    <a:p>
                      <a:pPr algn="l" fontAlgn="t"/>
                      <a:r>
                        <a:rPr lang="en-US" sz="400" b="1" u="none" strike="noStrike">
                          <a:solidFill>
                            <a:srgbClr val="33CC33"/>
                          </a:solidFill>
                          <a:effectLst/>
                        </a:rPr>
                        <a:t> </a:t>
                      </a:r>
                      <a:endParaRPr lang="en-US" sz="400" b="1" i="0" u="none" strike="noStrike">
                        <a:solidFill>
                          <a:srgbClr val="33CC33"/>
                        </a:solidFill>
                        <a:effectLst/>
                        <a:latin typeface="Arial"/>
                      </a:endParaRPr>
                    </a:p>
                  </a:txBody>
                  <a:tcPr marL="0" marR="0" marT="0" marB="0"/>
                </a:tc>
                <a:tc>
                  <a:txBody>
                    <a:bodyPr/>
                    <a:lstStyle/>
                    <a:p>
                      <a:pPr algn="ctr" fontAlgn="ctr"/>
                      <a:endParaRPr lang="en-US" sz="400" b="1" i="0" u="none" strike="noStrike" dirty="0">
                        <a:solidFill>
                          <a:srgbClr val="33CC33"/>
                        </a:solidFill>
                        <a:effectLst/>
                        <a:latin typeface="Arial"/>
                      </a:endParaRPr>
                    </a:p>
                  </a:txBody>
                  <a:tcPr marL="0" marR="0" marT="0" marB="0" anchor="ctr"/>
                </a:tc>
              </a:tr>
              <a:tr h="65375">
                <a:tc>
                  <a:txBody>
                    <a:bodyPr/>
                    <a:lstStyle/>
                    <a:p>
                      <a:pPr algn="ctr" fontAlgn="ctr"/>
                      <a:r>
                        <a:rPr lang="en-US" sz="400" b="1" u="none" strike="noStrike">
                          <a:solidFill>
                            <a:srgbClr val="33CC33"/>
                          </a:solidFill>
                          <a:effectLst/>
                        </a:rPr>
                        <a:t>4</a:t>
                      </a:r>
                      <a:endParaRPr lang="en-US" sz="400" b="1" i="0" u="none" strike="noStrike">
                        <a:solidFill>
                          <a:srgbClr val="33CC33"/>
                        </a:solidFill>
                        <a:effectLst/>
                        <a:latin typeface="Arial"/>
                      </a:endParaRPr>
                    </a:p>
                  </a:txBody>
                  <a:tcPr marL="0" marR="0" marT="0" marB="0" anchor="ctr"/>
                </a:tc>
                <a:tc>
                  <a:txBody>
                    <a:bodyPr/>
                    <a:lstStyle/>
                    <a:p>
                      <a:pPr algn="l" fontAlgn="ctr"/>
                      <a:r>
                        <a:rPr lang="en-US" sz="400" b="1" u="none" strike="noStrike">
                          <a:solidFill>
                            <a:srgbClr val="33CC33"/>
                          </a:solidFill>
                          <a:effectLst/>
                        </a:rPr>
                        <a:t>Detail Style</a:t>
                      </a:r>
                      <a:endParaRPr lang="en-US" sz="400" b="1" i="0" u="none" strike="noStrike">
                        <a:solidFill>
                          <a:srgbClr val="33CC33"/>
                        </a:solidFill>
                        <a:effectLst/>
                        <a:latin typeface="Arial"/>
                      </a:endParaRPr>
                    </a:p>
                  </a:txBody>
                  <a:tcPr marL="0" marR="0" marT="0" marB="0" anchor="ctr"/>
                </a:tc>
                <a:tc>
                  <a:txBody>
                    <a:bodyPr/>
                    <a:lstStyle/>
                    <a:p>
                      <a:pPr algn="l" fontAlgn="ctr"/>
                      <a:r>
                        <a:rPr lang="en-US" sz="400" b="1" u="none" strike="noStrike">
                          <a:solidFill>
                            <a:srgbClr val="33CC33"/>
                          </a:solidFill>
                          <a:effectLst/>
                        </a:rPr>
                        <a:t>Manufacturers Detail Style ID</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2002D</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O</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AN</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1/10</a:t>
                      </a:r>
                      <a:endParaRPr lang="en-US" sz="400" b="1" i="0" u="none" strike="noStrike">
                        <a:solidFill>
                          <a:srgbClr val="33CC33"/>
                        </a:solidFill>
                        <a:effectLst/>
                        <a:latin typeface="Arial"/>
                      </a:endParaRPr>
                    </a:p>
                  </a:txBody>
                  <a:tcPr marL="0" marR="0" marT="0" marB="0" anchor="ctr"/>
                </a:tc>
                <a:tc>
                  <a:txBody>
                    <a:bodyPr/>
                    <a:lstStyle/>
                    <a:p>
                      <a:pPr algn="l" fontAlgn="t"/>
                      <a:r>
                        <a:rPr lang="en-US" sz="400" b="1" u="none" strike="noStrike">
                          <a:solidFill>
                            <a:srgbClr val="33CC33"/>
                          </a:solidFill>
                          <a:effectLst/>
                        </a:rPr>
                        <a:t> </a:t>
                      </a:r>
                      <a:endParaRPr lang="en-US" sz="400" b="1" i="0" u="none" strike="noStrike">
                        <a:solidFill>
                          <a:srgbClr val="33CC33"/>
                        </a:solidFill>
                        <a:effectLst/>
                        <a:latin typeface="Arial"/>
                      </a:endParaRPr>
                    </a:p>
                  </a:txBody>
                  <a:tcPr marL="0" marR="0" marT="0" marB="0"/>
                </a:tc>
                <a:tc>
                  <a:txBody>
                    <a:bodyPr/>
                    <a:lstStyle/>
                    <a:p>
                      <a:pPr algn="ctr" fontAlgn="ctr"/>
                      <a:endParaRPr lang="en-US" sz="400" b="1" i="0" u="none" strike="noStrike" dirty="0">
                        <a:solidFill>
                          <a:srgbClr val="33CC33"/>
                        </a:solidFill>
                        <a:effectLst/>
                        <a:latin typeface="Arial"/>
                      </a:endParaRPr>
                    </a:p>
                  </a:txBody>
                  <a:tcPr marL="0" marR="0" marT="0" marB="0" anchor="ctr"/>
                </a:tc>
              </a:tr>
              <a:tr h="65375">
                <a:tc>
                  <a:txBody>
                    <a:bodyPr/>
                    <a:lstStyle/>
                    <a:p>
                      <a:pPr algn="ctr" fontAlgn="ctr"/>
                      <a:r>
                        <a:rPr lang="en-US" sz="400" b="1" u="none" strike="noStrike">
                          <a:solidFill>
                            <a:srgbClr val="33CC33"/>
                          </a:solidFill>
                          <a:effectLst/>
                        </a:rPr>
                        <a:t>5</a:t>
                      </a:r>
                      <a:endParaRPr lang="en-US" sz="400" b="1" i="0" u="none" strike="noStrike">
                        <a:solidFill>
                          <a:srgbClr val="33CC33"/>
                        </a:solidFill>
                        <a:effectLst/>
                        <a:latin typeface="Arial"/>
                      </a:endParaRPr>
                    </a:p>
                  </a:txBody>
                  <a:tcPr marL="0" marR="0" marT="0" marB="0" anchor="ctr"/>
                </a:tc>
                <a:tc>
                  <a:txBody>
                    <a:bodyPr/>
                    <a:lstStyle/>
                    <a:p>
                      <a:pPr algn="l" fontAlgn="ctr"/>
                      <a:r>
                        <a:rPr lang="en-US" sz="400" b="1" u="none" strike="noStrike">
                          <a:solidFill>
                            <a:srgbClr val="33CC33"/>
                          </a:solidFill>
                          <a:effectLst/>
                        </a:rPr>
                        <a:t>Color Code</a:t>
                      </a:r>
                      <a:endParaRPr lang="en-US" sz="400" b="1" i="0" u="none" strike="noStrike">
                        <a:solidFill>
                          <a:srgbClr val="33CC33"/>
                        </a:solidFill>
                        <a:effectLst/>
                        <a:latin typeface="Arial"/>
                      </a:endParaRPr>
                    </a:p>
                  </a:txBody>
                  <a:tcPr marL="0" marR="0" marT="0" marB="0" anchor="ctr"/>
                </a:tc>
                <a:tc>
                  <a:txBody>
                    <a:bodyPr/>
                    <a:lstStyle/>
                    <a:p>
                      <a:pPr algn="l" fontAlgn="ctr"/>
                      <a:r>
                        <a:rPr lang="en-US" sz="400" b="1" u="none" strike="noStrike">
                          <a:solidFill>
                            <a:srgbClr val="33CC33"/>
                          </a:solidFill>
                          <a:effectLst/>
                        </a:rPr>
                        <a:t>Color Code for this GTIN from the PDD, for reference only </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NAV</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R</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AN</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1/7</a:t>
                      </a:r>
                      <a:endParaRPr lang="en-US" sz="400" b="1" i="0" u="none" strike="noStrike">
                        <a:solidFill>
                          <a:srgbClr val="33CC33"/>
                        </a:solidFill>
                        <a:effectLst/>
                        <a:latin typeface="Arial"/>
                      </a:endParaRPr>
                    </a:p>
                  </a:txBody>
                  <a:tcPr marL="0" marR="0" marT="0" marB="0" anchor="ctr"/>
                </a:tc>
                <a:tc>
                  <a:txBody>
                    <a:bodyPr/>
                    <a:lstStyle/>
                    <a:p>
                      <a:pPr algn="l" fontAlgn="t"/>
                      <a:r>
                        <a:rPr lang="en-US" sz="400" b="1" u="none" strike="noStrike">
                          <a:solidFill>
                            <a:srgbClr val="33CC33"/>
                          </a:solidFill>
                          <a:effectLst/>
                        </a:rPr>
                        <a:t> </a:t>
                      </a:r>
                      <a:endParaRPr lang="en-US" sz="400" b="1" i="0" u="none" strike="noStrike">
                        <a:solidFill>
                          <a:srgbClr val="33CC33"/>
                        </a:solidFill>
                        <a:effectLst/>
                        <a:latin typeface="Arial"/>
                      </a:endParaRPr>
                    </a:p>
                  </a:txBody>
                  <a:tcPr marL="0" marR="0" marT="0" marB="0"/>
                </a:tc>
                <a:tc>
                  <a:txBody>
                    <a:bodyPr/>
                    <a:lstStyle/>
                    <a:p>
                      <a:pPr algn="ctr" fontAlgn="ctr"/>
                      <a:endParaRPr lang="en-US" sz="400" b="1" i="0" u="none" strike="noStrike" dirty="0">
                        <a:solidFill>
                          <a:srgbClr val="33CC33"/>
                        </a:solidFill>
                        <a:effectLst/>
                        <a:latin typeface="Arial"/>
                      </a:endParaRPr>
                    </a:p>
                  </a:txBody>
                  <a:tcPr marL="0" marR="0" marT="0" marB="0" anchor="ctr"/>
                </a:tc>
              </a:tr>
              <a:tr h="65375">
                <a:tc>
                  <a:txBody>
                    <a:bodyPr/>
                    <a:lstStyle/>
                    <a:p>
                      <a:pPr algn="ctr" fontAlgn="ctr"/>
                      <a:r>
                        <a:rPr lang="en-US" sz="400" b="1" u="none" strike="noStrike">
                          <a:solidFill>
                            <a:srgbClr val="33CC33"/>
                          </a:solidFill>
                          <a:effectLst/>
                        </a:rPr>
                        <a:t>6</a:t>
                      </a:r>
                      <a:endParaRPr lang="en-US" sz="400" b="1" i="0" u="none" strike="noStrike">
                        <a:solidFill>
                          <a:srgbClr val="33CC33"/>
                        </a:solidFill>
                        <a:effectLst/>
                        <a:latin typeface="Arial"/>
                      </a:endParaRPr>
                    </a:p>
                  </a:txBody>
                  <a:tcPr marL="0" marR="0" marT="0" marB="0" anchor="ctr"/>
                </a:tc>
                <a:tc>
                  <a:txBody>
                    <a:bodyPr/>
                    <a:lstStyle/>
                    <a:p>
                      <a:pPr algn="l" fontAlgn="ctr"/>
                      <a:r>
                        <a:rPr lang="en-US" sz="400" b="1" u="none" strike="noStrike">
                          <a:solidFill>
                            <a:srgbClr val="33CC33"/>
                          </a:solidFill>
                          <a:effectLst/>
                        </a:rPr>
                        <a:t>Size Code</a:t>
                      </a:r>
                      <a:endParaRPr lang="en-US" sz="400" b="1" i="0" u="none" strike="noStrike">
                        <a:solidFill>
                          <a:srgbClr val="33CC33"/>
                        </a:solidFill>
                        <a:effectLst/>
                        <a:latin typeface="Arial"/>
                      </a:endParaRPr>
                    </a:p>
                  </a:txBody>
                  <a:tcPr marL="0" marR="0" marT="0" marB="0" anchor="ctr"/>
                </a:tc>
                <a:tc>
                  <a:txBody>
                    <a:bodyPr/>
                    <a:lstStyle/>
                    <a:p>
                      <a:pPr algn="l" fontAlgn="ctr"/>
                      <a:r>
                        <a:rPr lang="en-US" sz="400" b="1" u="none" strike="noStrike">
                          <a:solidFill>
                            <a:srgbClr val="33CC33"/>
                          </a:solidFill>
                          <a:effectLst/>
                        </a:rPr>
                        <a:t>Size Code for the GTIN from the PDD, for reference only</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S</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R</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AN</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1/7</a:t>
                      </a:r>
                      <a:endParaRPr lang="en-US" sz="400" b="1" i="0" u="none" strike="noStrike">
                        <a:solidFill>
                          <a:srgbClr val="33CC33"/>
                        </a:solidFill>
                        <a:effectLst/>
                        <a:latin typeface="Arial"/>
                      </a:endParaRPr>
                    </a:p>
                  </a:txBody>
                  <a:tcPr marL="0" marR="0" marT="0" marB="0" anchor="ctr"/>
                </a:tc>
                <a:tc>
                  <a:txBody>
                    <a:bodyPr/>
                    <a:lstStyle/>
                    <a:p>
                      <a:pPr algn="l" fontAlgn="t"/>
                      <a:r>
                        <a:rPr lang="en-US" sz="400" b="1" u="none" strike="noStrike">
                          <a:solidFill>
                            <a:srgbClr val="33CC33"/>
                          </a:solidFill>
                          <a:effectLst/>
                        </a:rPr>
                        <a:t> </a:t>
                      </a:r>
                      <a:endParaRPr lang="en-US" sz="400" b="1" i="0" u="none" strike="noStrike">
                        <a:solidFill>
                          <a:srgbClr val="33CC33"/>
                        </a:solidFill>
                        <a:effectLst/>
                        <a:latin typeface="Arial"/>
                      </a:endParaRPr>
                    </a:p>
                  </a:txBody>
                  <a:tcPr marL="0" marR="0" marT="0" marB="0"/>
                </a:tc>
                <a:tc>
                  <a:txBody>
                    <a:bodyPr/>
                    <a:lstStyle/>
                    <a:p>
                      <a:pPr algn="ctr" fontAlgn="ctr"/>
                      <a:endParaRPr lang="en-US" sz="400" b="1" i="0" u="none" strike="noStrike" dirty="0">
                        <a:solidFill>
                          <a:srgbClr val="33CC33"/>
                        </a:solidFill>
                        <a:effectLst/>
                        <a:latin typeface="Arial"/>
                      </a:endParaRPr>
                    </a:p>
                  </a:txBody>
                  <a:tcPr marL="0" marR="0" marT="0" marB="0" anchor="ctr"/>
                </a:tc>
              </a:tr>
              <a:tr h="65375">
                <a:tc>
                  <a:txBody>
                    <a:bodyPr/>
                    <a:lstStyle/>
                    <a:p>
                      <a:pPr algn="ctr" fontAlgn="ctr"/>
                      <a:r>
                        <a:rPr lang="en-US" sz="400" b="1" u="none" strike="noStrike">
                          <a:solidFill>
                            <a:srgbClr val="33CC33"/>
                          </a:solidFill>
                          <a:effectLst/>
                        </a:rPr>
                        <a:t>7</a:t>
                      </a:r>
                      <a:endParaRPr lang="en-US" sz="400" b="1" i="0" u="none" strike="noStrike">
                        <a:solidFill>
                          <a:srgbClr val="33CC33"/>
                        </a:solidFill>
                        <a:effectLst/>
                        <a:latin typeface="Arial"/>
                      </a:endParaRPr>
                    </a:p>
                  </a:txBody>
                  <a:tcPr marL="0" marR="0" marT="0" marB="0" anchor="ctr"/>
                </a:tc>
                <a:tc>
                  <a:txBody>
                    <a:bodyPr/>
                    <a:lstStyle/>
                    <a:p>
                      <a:pPr algn="l" fontAlgn="ctr"/>
                      <a:r>
                        <a:rPr lang="en-US" sz="400" b="1" u="none" strike="noStrike">
                          <a:solidFill>
                            <a:srgbClr val="33CC33"/>
                          </a:solidFill>
                          <a:effectLst/>
                        </a:rPr>
                        <a:t>Revision Code</a:t>
                      </a:r>
                      <a:endParaRPr lang="en-US" sz="400" b="1" i="0" u="none" strike="noStrike">
                        <a:solidFill>
                          <a:srgbClr val="33CC33"/>
                        </a:solidFill>
                        <a:effectLst/>
                        <a:latin typeface="Arial"/>
                      </a:endParaRPr>
                    </a:p>
                  </a:txBody>
                  <a:tcPr marL="0" marR="0" marT="0" marB="0" anchor="ctr"/>
                </a:tc>
                <a:tc>
                  <a:txBody>
                    <a:bodyPr/>
                    <a:lstStyle/>
                    <a:p>
                      <a:pPr algn="l" fontAlgn="ctr"/>
                      <a:r>
                        <a:rPr lang="en-US" sz="400" b="1" u="none" strike="noStrike">
                          <a:solidFill>
                            <a:srgbClr val="33CC33"/>
                          </a:solidFill>
                          <a:effectLst/>
                        </a:rPr>
                        <a:t>Revision Code</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000</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O</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AN</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1/3</a:t>
                      </a:r>
                      <a:endParaRPr lang="en-US" sz="400" b="1" i="0" u="none" strike="noStrike">
                        <a:solidFill>
                          <a:srgbClr val="33CC33"/>
                        </a:solidFill>
                        <a:effectLst/>
                        <a:latin typeface="Arial"/>
                      </a:endParaRPr>
                    </a:p>
                  </a:txBody>
                  <a:tcPr marL="0" marR="0" marT="0" marB="0" anchor="ctr"/>
                </a:tc>
                <a:tc>
                  <a:txBody>
                    <a:bodyPr/>
                    <a:lstStyle/>
                    <a:p>
                      <a:pPr algn="l" fontAlgn="t"/>
                      <a:r>
                        <a:rPr lang="en-US" sz="400" b="1" u="none" strike="noStrike">
                          <a:solidFill>
                            <a:srgbClr val="33CC33"/>
                          </a:solidFill>
                          <a:effectLst/>
                        </a:rPr>
                        <a:t> </a:t>
                      </a:r>
                      <a:endParaRPr lang="en-US" sz="400" b="1" i="0" u="none" strike="noStrike">
                        <a:solidFill>
                          <a:srgbClr val="33CC33"/>
                        </a:solidFill>
                        <a:effectLst/>
                        <a:latin typeface="Arial"/>
                      </a:endParaRPr>
                    </a:p>
                  </a:txBody>
                  <a:tcPr marL="0" marR="0" marT="0" marB="0"/>
                </a:tc>
                <a:tc>
                  <a:txBody>
                    <a:bodyPr/>
                    <a:lstStyle/>
                    <a:p>
                      <a:pPr algn="ctr" fontAlgn="ctr"/>
                      <a:endParaRPr lang="en-US" sz="400" b="1" i="0" u="none" strike="noStrike" dirty="0">
                        <a:solidFill>
                          <a:srgbClr val="33CC33"/>
                        </a:solidFill>
                        <a:effectLst/>
                        <a:latin typeface="Arial"/>
                      </a:endParaRPr>
                    </a:p>
                  </a:txBody>
                  <a:tcPr marL="0" marR="0" marT="0" marB="0" anchor="ctr"/>
                </a:tc>
              </a:tr>
              <a:tr h="65375">
                <a:tc>
                  <a:txBody>
                    <a:bodyPr/>
                    <a:lstStyle/>
                    <a:p>
                      <a:pPr algn="ctr" fontAlgn="ctr"/>
                      <a:r>
                        <a:rPr lang="en-US" sz="400" b="1" u="none" strike="noStrike">
                          <a:solidFill>
                            <a:srgbClr val="33CC33"/>
                          </a:solidFill>
                          <a:effectLst/>
                        </a:rPr>
                        <a:t>8</a:t>
                      </a:r>
                      <a:endParaRPr lang="en-US" sz="400" b="1" i="0" u="none" strike="noStrike">
                        <a:solidFill>
                          <a:srgbClr val="33CC33"/>
                        </a:solidFill>
                        <a:effectLst/>
                        <a:latin typeface="Arial"/>
                      </a:endParaRPr>
                    </a:p>
                  </a:txBody>
                  <a:tcPr marL="0" marR="0" marT="0" marB="0" anchor="ctr"/>
                </a:tc>
                <a:tc>
                  <a:txBody>
                    <a:bodyPr/>
                    <a:lstStyle/>
                    <a:p>
                      <a:pPr algn="l" fontAlgn="ctr"/>
                      <a:r>
                        <a:rPr lang="en-US" sz="400" b="1" u="none" strike="noStrike">
                          <a:solidFill>
                            <a:srgbClr val="33CC33"/>
                          </a:solidFill>
                          <a:effectLst/>
                        </a:rPr>
                        <a:t>Unit or Basis for Measurement Code</a:t>
                      </a:r>
                      <a:endParaRPr lang="en-US" sz="400" b="1" i="0" u="none" strike="noStrike">
                        <a:solidFill>
                          <a:srgbClr val="33CC33"/>
                        </a:solidFill>
                        <a:effectLst/>
                        <a:latin typeface="Arial"/>
                      </a:endParaRPr>
                    </a:p>
                  </a:txBody>
                  <a:tcPr marL="0" marR="0" marT="0" marB="0" anchor="ctr"/>
                </a:tc>
                <a:tc>
                  <a:txBody>
                    <a:bodyPr/>
                    <a:lstStyle/>
                    <a:p>
                      <a:pPr algn="l" fontAlgn="ctr"/>
                      <a:r>
                        <a:rPr lang="en-US" sz="400" b="1" u="none" strike="noStrike">
                          <a:solidFill>
                            <a:srgbClr val="33CC33"/>
                          </a:solidFill>
                          <a:effectLst/>
                        </a:rPr>
                        <a:t>Code specifying the units in which the quantity shipped value is expressed.</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EA</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R</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ID</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2/2</a:t>
                      </a:r>
                      <a:endParaRPr lang="en-US" sz="400" b="1" i="0" u="none" strike="noStrike">
                        <a:solidFill>
                          <a:srgbClr val="33CC33"/>
                        </a:solidFill>
                        <a:effectLst/>
                        <a:latin typeface="Arial"/>
                      </a:endParaRPr>
                    </a:p>
                  </a:txBody>
                  <a:tcPr marL="0" marR="0" marT="0" marB="0" anchor="ctr"/>
                </a:tc>
                <a:tc>
                  <a:txBody>
                    <a:bodyPr/>
                    <a:lstStyle/>
                    <a:p>
                      <a:pPr algn="l" fontAlgn="t"/>
                      <a:r>
                        <a:rPr lang="en-US" sz="400" b="1" u="none" strike="noStrike">
                          <a:solidFill>
                            <a:srgbClr val="33CC33"/>
                          </a:solidFill>
                          <a:effectLst/>
                        </a:rPr>
                        <a:t>The unit of measure must be in "EA" for EACHes.</a:t>
                      </a:r>
                      <a:endParaRPr lang="en-US" sz="400" b="1" i="0" u="none" strike="noStrike">
                        <a:solidFill>
                          <a:srgbClr val="33CC33"/>
                        </a:solidFill>
                        <a:effectLst/>
                        <a:latin typeface="Arial"/>
                      </a:endParaRPr>
                    </a:p>
                  </a:txBody>
                  <a:tcPr marL="0" marR="0" marT="0" marB="0"/>
                </a:tc>
                <a:tc>
                  <a:txBody>
                    <a:bodyPr/>
                    <a:lstStyle/>
                    <a:p>
                      <a:pPr algn="ctr" fontAlgn="ctr"/>
                      <a:endParaRPr lang="en-US" sz="400" b="1" i="0" u="none" strike="noStrike" dirty="0">
                        <a:solidFill>
                          <a:srgbClr val="33CC33"/>
                        </a:solidFill>
                        <a:effectLst/>
                        <a:latin typeface="Arial"/>
                      </a:endParaRPr>
                    </a:p>
                  </a:txBody>
                  <a:tcPr marL="0" marR="0" marT="0" marB="0" anchor="ctr"/>
                </a:tc>
              </a:tr>
              <a:tr h="65375">
                <a:tc>
                  <a:txBody>
                    <a:bodyPr/>
                    <a:lstStyle/>
                    <a:p>
                      <a:pPr algn="ctr" fontAlgn="ctr"/>
                      <a:r>
                        <a:rPr lang="en-US" sz="400" b="1" u="none" strike="noStrike">
                          <a:solidFill>
                            <a:srgbClr val="33CC33"/>
                          </a:solidFill>
                          <a:effectLst/>
                        </a:rPr>
                        <a:t>9</a:t>
                      </a:r>
                      <a:endParaRPr lang="en-US" sz="400" b="1" i="0" u="none" strike="noStrike">
                        <a:solidFill>
                          <a:srgbClr val="33CC33"/>
                        </a:solidFill>
                        <a:effectLst/>
                        <a:latin typeface="Arial"/>
                      </a:endParaRPr>
                    </a:p>
                  </a:txBody>
                  <a:tcPr marL="0" marR="0" marT="0" marB="0" anchor="ctr"/>
                </a:tc>
                <a:tc>
                  <a:txBody>
                    <a:bodyPr/>
                    <a:lstStyle/>
                    <a:p>
                      <a:pPr algn="l" fontAlgn="ctr"/>
                      <a:r>
                        <a:rPr lang="en-US" sz="400" b="1" u="none" strike="noStrike">
                          <a:solidFill>
                            <a:srgbClr val="33CC33"/>
                          </a:solidFill>
                          <a:effectLst/>
                        </a:rPr>
                        <a:t>Quantity Shipped</a:t>
                      </a:r>
                      <a:endParaRPr lang="en-US" sz="400" b="1" i="0" u="none" strike="noStrike">
                        <a:solidFill>
                          <a:srgbClr val="33CC33"/>
                        </a:solidFill>
                        <a:effectLst/>
                        <a:latin typeface="Arial"/>
                      </a:endParaRPr>
                    </a:p>
                  </a:txBody>
                  <a:tcPr marL="0" marR="0" marT="0" marB="0" anchor="ctr"/>
                </a:tc>
                <a:tc>
                  <a:txBody>
                    <a:bodyPr/>
                    <a:lstStyle/>
                    <a:p>
                      <a:pPr algn="l" fontAlgn="ctr"/>
                      <a:r>
                        <a:rPr lang="en-US" sz="400" b="1" u="none" strike="noStrike" dirty="0">
                          <a:solidFill>
                            <a:srgbClr val="33CC33"/>
                          </a:solidFill>
                          <a:effectLst/>
                        </a:rPr>
                        <a:t>Quantity Shipped in </a:t>
                      </a:r>
                      <a:r>
                        <a:rPr lang="en-US" sz="400" b="1" u="none" strike="noStrike" dirty="0" err="1">
                          <a:solidFill>
                            <a:srgbClr val="33CC33"/>
                          </a:solidFill>
                          <a:effectLst/>
                        </a:rPr>
                        <a:t>Eaches</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36</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R</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R</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1/10</a:t>
                      </a:r>
                      <a:endParaRPr lang="en-US" sz="400" b="1" i="0" u="none" strike="noStrike">
                        <a:solidFill>
                          <a:srgbClr val="33CC33"/>
                        </a:solidFill>
                        <a:effectLst/>
                        <a:latin typeface="Arial"/>
                      </a:endParaRPr>
                    </a:p>
                  </a:txBody>
                  <a:tcPr marL="0" marR="0" marT="0" marB="0" anchor="ctr"/>
                </a:tc>
                <a:tc>
                  <a:txBody>
                    <a:bodyPr/>
                    <a:lstStyle/>
                    <a:p>
                      <a:pPr algn="l" fontAlgn="t"/>
                      <a:r>
                        <a:rPr lang="en-US" sz="400" b="1" u="none" strike="noStrike">
                          <a:solidFill>
                            <a:srgbClr val="33CC33"/>
                          </a:solidFill>
                          <a:effectLst/>
                        </a:rPr>
                        <a:t> </a:t>
                      </a:r>
                      <a:endParaRPr lang="en-US" sz="400" b="1" i="0" u="none" strike="noStrike">
                        <a:solidFill>
                          <a:srgbClr val="33CC33"/>
                        </a:solidFill>
                        <a:effectLst/>
                        <a:latin typeface="Arial"/>
                      </a:endParaRPr>
                    </a:p>
                  </a:txBody>
                  <a:tcPr marL="0" marR="0" marT="0" marB="0"/>
                </a:tc>
                <a:tc>
                  <a:txBody>
                    <a:bodyPr/>
                    <a:lstStyle/>
                    <a:p>
                      <a:pPr algn="ctr" fontAlgn="ctr"/>
                      <a:endParaRPr lang="en-US" sz="400" b="1" i="0" u="none" strike="noStrike" dirty="0">
                        <a:solidFill>
                          <a:srgbClr val="33CC33"/>
                        </a:solidFill>
                        <a:effectLst/>
                        <a:latin typeface="Arial"/>
                      </a:endParaRPr>
                    </a:p>
                  </a:txBody>
                  <a:tcPr marL="0" marR="0" marT="0" marB="0" anchor="ctr"/>
                </a:tc>
              </a:tr>
              <a:tr h="65375">
                <a:tc>
                  <a:txBody>
                    <a:bodyPr/>
                    <a:lstStyle/>
                    <a:p>
                      <a:pPr algn="ctr" fontAlgn="ctr"/>
                      <a:r>
                        <a:rPr lang="en-US" sz="400" b="1" u="none" strike="noStrike">
                          <a:solidFill>
                            <a:srgbClr val="33CC33"/>
                          </a:solidFill>
                          <a:effectLst/>
                        </a:rPr>
                        <a:t>10</a:t>
                      </a:r>
                      <a:endParaRPr lang="en-US" sz="400" b="1" i="0" u="none" strike="noStrike">
                        <a:solidFill>
                          <a:srgbClr val="33CC33"/>
                        </a:solidFill>
                        <a:effectLst/>
                        <a:latin typeface="Arial"/>
                      </a:endParaRPr>
                    </a:p>
                  </a:txBody>
                  <a:tcPr marL="0" marR="0" marT="0" marB="0" anchor="ctr"/>
                </a:tc>
                <a:tc>
                  <a:txBody>
                    <a:bodyPr/>
                    <a:lstStyle/>
                    <a:p>
                      <a:pPr algn="l" fontAlgn="ctr"/>
                      <a:r>
                        <a:rPr lang="en-US" sz="400" b="1" u="none" strike="noStrike">
                          <a:solidFill>
                            <a:srgbClr val="33CC33"/>
                          </a:solidFill>
                          <a:effectLst/>
                        </a:rPr>
                        <a:t>Country of Origin</a:t>
                      </a:r>
                      <a:endParaRPr lang="en-US" sz="400" b="1" i="0" u="none" strike="noStrike">
                        <a:solidFill>
                          <a:srgbClr val="33CC33"/>
                        </a:solidFill>
                        <a:effectLst/>
                        <a:latin typeface="Arial"/>
                      </a:endParaRPr>
                    </a:p>
                  </a:txBody>
                  <a:tcPr marL="0" marR="0" marT="0" marB="0" anchor="ctr"/>
                </a:tc>
                <a:tc>
                  <a:txBody>
                    <a:bodyPr/>
                    <a:lstStyle/>
                    <a:p>
                      <a:pPr algn="l" fontAlgn="ctr"/>
                      <a:r>
                        <a:rPr lang="en-US" sz="400" b="1" u="none" strike="noStrike">
                          <a:solidFill>
                            <a:srgbClr val="33CC33"/>
                          </a:solidFill>
                          <a:effectLst/>
                        </a:rPr>
                        <a:t>Country of Origin Country Code</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HN</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R</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ID</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2/2</a:t>
                      </a:r>
                      <a:endParaRPr lang="en-US" sz="400" b="1" i="0" u="none" strike="noStrike">
                        <a:solidFill>
                          <a:srgbClr val="33CC33"/>
                        </a:solidFill>
                        <a:effectLst/>
                        <a:latin typeface="Arial"/>
                      </a:endParaRPr>
                    </a:p>
                  </a:txBody>
                  <a:tcPr marL="0" marR="0" marT="0" marB="0" anchor="ctr"/>
                </a:tc>
                <a:tc>
                  <a:txBody>
                    <a:bodyPr/>
                    <a:lstStyle/>
                    <a:p>
                      <a:pPr algn="l" fontAlgn="t"/>
                      <a:r>
                        <a:rPr lang="en-US" sz="400" b="1" u="none" strike="noStrike">
                          <a:solidFill>
                            <a:srgbClr val="33CC33"/>
                          </a:solidFill>
                          <a:effectLst/>
                        </a:rPr>
                        <a:t> </a:t>
                      </a:r>
                      <a:endParaRPr lang="en-US" sz="400" b="1" i="0" u="none" strike="noStrike">
                        <a:solidFill>
                          <a:srgbClr val="33CC33"/>
                        </a:solidFill>
                        <a:effectLst/>
                        <a:latin typeface="Arial"/>
                      </a:endParaRPr>
                    </a:p>
                  </a:txBody>
                  <a:tcPr marL="0" marR="0" marT="0" marB="0"/>
                </a:tc>
                <a:tc>
                  <a:txBody>
                    <a:bodyPr/>
                    <a:lstStyle/>
                    <a:p>
                      <a:pPr algn="ctr" fontAlgn="ctr"/>
                      <a:endParaRPr lang="en-US" sz="400" b="1" i="0" u="none" strike="noStrike" dirty="0">
                        <a:solidFill>
                          <a:srgbClr val="33CC33"/>
                        </a:solidFill>
                        <a:effectLst/>
                        <a:latin typeface="Arial"/>
                      </a:endParaRPr>
                    </a:p>
                  </a:txBody>
                  <a:tcPr marL="0" marR="0" marT="0" marB="0" anchor="ctr"/>
                </a:tc>
              </a:tr>
              <a:tr h="65375">
                <a:tc>
                  <a:txBody>
                    <a:bodyPr/>
                    <a:lstStyle/>
                    <a:p>
                      <a:pPr algn="ctr" fontAlgn="ctr"/>
                      <a:r>
                        <a:rPr lang="en-US" sz="400" b="1" u="none" strike="noStrike">
                          <a:solidFill>
                            <a:srgbClr val="33CC33"/>
                          </a:solidFill>
                          <a:effectLst/>
                        </a:rPr>
                        <a:t>11</a:t>
                      </a:r>
                      <a:endParaRPr lang="en-US" sz="400" b="1" i="0" u="none" strike="noStrike">
                        <a:solidFill>
                          <a:srgbClr val="33CC33"/>
                        </a:solidFill>
                        <a:effectLst/>
                        <a:latin typeface="Arial"/>
                      </a:endParaRPr>
                    </a:p>
                  </a:txBody>
                  <a:tcPr marL="0" marR="0" marT="0" marB="0" anchor="ctr"/>
                </a:tc>
                <a:tc>
                  <a:txBody>
                    <a:bodyPr/>
                    <a:lstStyle/>
                    <a:p>
                      <a:pPr algn="l" fontAlgn="ctr"/>
                      <a:r>
                        <a:rPr lang="en-US" sz="400" b="1" u="none" strike="noStrike">
                          <a:solidFill>
                            <a:srgbClr val="33CC33"/>
                          </a:solidFill>
                          <a:effectLst/>
                        </a:rPr>
                        <a:t>Manufacturer's Lot ID</a:t>
                      </a:r>
                      <a:endParaRPr lang="en-US" sz="400" b="1" i="0" u="none" strike="noStrike">
                        <a:solidFill>
                          <a:srgbClr val="33CC33"/>
                        </a:solidFill>
                        <a:effectLst/>
                        <a:latin typeface="Arial"/>
                      </a:endParaRPr>
                    </a:p>
                  </a:txBody>
                  <a:tcPr marL="0" marR="0" marT="0" marB="0" anchor="ctr"/>
                </a:tc>
                <a:tc>
                  <a:txBody>
                    <a:bodyPr/>
                    <a:lstStyle/>
                    <a:p>
                      <a:pPr algn="l" fontAlgn="ctr"/>
                      <a:r>
                        <a:rPr lang="en-US" sz="400" b="1" u="none" strike="noStrike">
                          <a:solidFill>
                            <a:srgbClr val="33CC33"/>
                          </a:solidFill>
                          <a:effectLst/>
                        </a:rPr>
                        <a:t>Manufacturers Lot ID</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346550</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O</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AN</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1/12</a:t>
                      </a:r>
                      <a:endParaRPr lang="en-US" sz="400" b="1" i="0" u="none" strike="noStrike">
                        <a:solidFill>
                          <a:srgbClr val="33CC33"/>
                        </a:solidFill>
                        <a:effectLst/>
                        <a:latin typeface="Arial"/>
                      </a:endParaRPr>
                    </a:p>
                  </a:txBody>
                  <a:tcPr marL="0" marR="0" marT="0" marB="0" anchor="ctr"/>
                </a:tc>
                <a:tc>
                  <a:txBody>
                    <a:bodyPr/>
                    <a:lstStyle/>
                    <a:p>
                      <a:pPr algn="l" fontAlgn="t"/>
                      <a:r>
                        <a:rPr lang="en-US" sz="400" b="1" u="none" strike="noStrike">
                          <a:solidFill>
                            <a:srgbClr val="33CC33"/>
                          </a:solidFill>
                          <a:effectLst/>
                        </a:rPr>
                        <a:t> </a:t>
                      </a:r>
                      <a:endParaRPr lang="en-US" sz="400" b="1" i="0" u="none" strike="noStrike">
                        <a:solidFill>
                          <a:srgbClr val="33CC33"/>
                        </a:solidFill>
                        <a:effectLst/>
                        <a:latin typeface="Arial"/>
                      </a:endParaRPr>
                    </a:p>
                  </a:txBody>
                  <a:tcPr marL="0" marR="0" marT="0" marB="0"/>
                </a:tc>
                <a:tc>
                  <a:txBody>
                    <a:bodyPr/>
                    <a:lstStyle/>
                    <a:p>
                      <a:pPr algn="ctr" fontAlgn="ctr"/>
                      <a:endParaRPr lang="en-US" sz="400" b="1" i="0" u="none" strike="noStrike" dirty="0">
                        <a:solidFill>
                          <a:srgbClr val="33CC33"/>
                        </a:solidFill>
                        <a:effectLst/>
                        <a:latin typeface="Arial"/>
                      </a:endParaRPr>
                    </a:p>
                  </a:txBody>
                  <a:tcPr marL="0" marR="0" marT="0" marB="0" anchor="ctr"/>
                </a:tc>
              </a:tr>
              <a:tr h="65375">
                <a:tc>
                  <a:txBody>
                    <a:bodyPr/>
                    <a:lstStyle/>
                    <a:p>
                      <a:pPr algn="ctr" fontAlgn="ctr"/>
                      <a:r>
                        <a:rPr lang="en-US" sz="400" b="1" u="none" strike="noStrike">
                          <a:solidFill>
                            <a:srgbClr val="33CC33"/>
                          </a:solidFill>
                          <a:effectLst/>
                        </a:rPr>
                        <a:t>XXX</a:t>
                      </a:r>
                      <a:endParaRPr lang="en-US" sz="400" b="1" i="0" u="none" strike="noStrike">
                        <a:solidFill>
                          <a:srgbClr val="33CC33"/>
                        </a:solidFill>
                        <a:effectLst/>
                        <a:latin typeface="Arial"/>
                      </a:endParaRPr>
                    </a:p>
                  </a:txBody>
                  <a:tcPr marL="0" marR="0" marT="0" marB="0" anchor="ctr"/>
                </a:tc>
                <a:tc>
                  <a:txBody>
                    <a:bodyPr/>
                    <a:lstStyle/>
                    <a:p>
                      <a:pPr algn="l" fontAlgn="ctr"/>
                      <a:r>
                        <a:rPr lang="en-US" sz="400" b="1" u="none" strike="noStrike">
                          <a:solidFill>
                            <a:srgbClr val="33CC33"/>
                          </a:solidFill>
                          <a:effectLst/>
                        </a:rPr>
                        <a:t>Carriage return and line feed</a:t>
                      </a:r>
                      <a:endParaRPr lang="en-US" sz="400" b="1" i="0" u="none" strike="noStrike">
                        <a:solidFill>
                          <a:srgbClr val="33CC33"/>
                        </a:solidFill>
                        <a:effectLst/>
                        <a:latin typeface="Arial"/>
                      </a:endParaRPr>
                    </a:p>
                  </a:txBody>
                  <a:tcPr marL="0" marR="0" marT="0" marB="0" anchor="ctr"/>
                </a:tc>
                <a:tc>
                  <a:txBody>
                    <a:bodyPr/>
                    <a:lstStyle/>
                    <a:p>
                      <a:pPr algn="l" fontAlgn="ctr"/>
                      <a:r>
                        <a:rPr lang="en-US" sz="400" b="1" u="none" strike="noStrike">
                          <a:solidFill>
                            <a:srgbClr val="33CC33"/>
                          </a:solidFill>
                          <a:effectLst/>
                        </a:rPr>
                        <a:t>At the end of each loop B detail record.</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 </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C</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 </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a:solidFill>
                            <a:srgbClr val="33CC33"/>
                          </a:solidFill>
                          <a:effectLst/>
                        </a:rPr>
                        <a:t> </a:t>
                      </a:r>
                      <a:endParaRPr lang="en-US" sz="400" b="1" i="0" u="none" strike="noStrike">
                        <a:solidFill>
                          <a:srgbClr val="33CC33"/>
                        </a:solidFill>
                        <a:effectLst/>
                        <a:latin typeface="Arial"/>
                      </a:endParaRPr>
                    </a:p>
                  </a:txBody>
                  <a:tcPr marL="0" marR="0" marT="0" marB="0" anchor="ctr"/>
                </a:tc>
                <a:tc>
                  <a:txBody>
                    <a:bodyPr/>
                    <a:lstStyle/>
                    <a:p>
                      <a:pPr algn="l" fontAlgn="ctr"/>
                      <a:r>
                        <a:rPr lang="en-US" sz="400" b="1" u="none" strike="noStrike">
                          <a:solidFill>
                            <a:srgbClr val="33CC33"/>
                          </a:solidFill>
                          <a:effectLst/>
                        </a:rPr>
                        <a:t> </a:t>
                      </a:r>
                      <a:endParaRPr lang="en-US" sz="400" b="1" i="0" u="none" strike="noStrike">
                        <a:solidFill>
                          <a:srgbClr val="33CC33"/>
                        </a:solidFill>
                        <a:effectLst/>
                        <a:latin typeface="Arial"/>
                      </a:endParaRPr>
                    </a:p>
                  </a:txBody>
                  <a:tcPr marL="0" marR="0" marT="0" marB="0" anchor="ctr"/>
                </a:tc>
                <a:tc>
                  <a:txBody>
                    <a:bodyPr/>
                    <a:lstStyle/>
                    <a:p>
                      <a:pPr algn="ctr" fontAlgn="ctr"/>
                      <a:r>
                        <a:rPr lang="en-US" sz="400" b="1" u="none" strike="noStrike" dirty="0">
                          <a:solidFill>
                            <a:srgbClr val="33CC33"/>
                          </a:solidFill>
                          <a:effectLst/>
                        </a:rPr>
                        <a:t>New loop B added</a:t>
                      </a:r>
                      <a:endParaRPr lang="en-US" sz="400" b="1" i="0" u="none" strike="noStrike" dirty="0">
                        <a:solidFill>
                          <a:srgbClr val="33CC33"/>
                        </a:solidFill>
                        <a:effectLst/>
                        <a:latin typeface="Arial"/>
                      </a:endParaRPr>
                    </a:p>
                  </a:txBody>
                  <a:tcPr marL="0" marR="0" marT="0" marB="0" anchor="ctr"/>
                </a:tc>
              </a:tr>
              <a:tr h="65375">
                <a:tc>
                  <a:txBody>
                    <a:bodyPr/>
                    <a:lstStyle/>
                    <a:p>
                      <a:pPr algn="ctr" fontAlgn="ctr"/>
                      <a:r>
                        <a:rPr lang="en-US" sz="400" u="none" strike="noStrike">
                          <a:effectLst/>
                        </a:rPr>
                        <a:t>1</a:t>
                      </a:r>
                      <a:endParaRPr lang="en-US" sz="400" b="0" i="0" u="none" strike="noStrike">
                        <a:effectLst/>
                        <a:latin typeface="Arial"/>
                      </a:endParaRPr>
                    </a:p>
                  </a:txBody>
                  <a:tcPr marL="0" marR="0" marT="0" marB="0" anchor="ctr"/>
                </a:tc>
                <a:tc>
                  <a:txBody>
                    <a:bodyPr/>
                    <a:lstStyle/>
                    <a:p>
                      <a:pPr algn="l" fontAlgn="ctr"/>
                      <a:r>
                        <a:rPr lang="en-US" sz="400" u="none" strike="noStrike">
                          <a:effectLst/>
                        </a:rPr>
                        <a:t>Trailer Record</a:t>
                      </a:r>
                      <a:endParaRPr lang="en-US" sz="400" b="1" i="0" u="none" strike="noStrike">
                        <a:effectLst/>
                        <a:latin typeface="Arial"/>
                      </a:endParaRPr>
                    </a:p>
                  </a:txBody>
                  <a:tcPr marL="0" marR="0" marT="0" marB="0" anchor="ctr"/>
                </a:tc>
                <a:tc>
                  <a:txBody>
                    <a:bodyPr/>
                    <a:lstStyle/>
                    <a:p>
                      <a:pPr algn="l" fontAlgn="ctr"/>
                      <a:r>
                        <a:rPr lang="en-US" sz="400" u="none" strike="noStrike">
                          <a:effectLst/>
                        </a:rPr>
                        <a:t>"09" Code used to indicate start of the Trailer Record of the ASN Document.  </a:t>
                      </a:r>
                      <a:endParaRPr lang="en-US" sz="400" b="0" i="0" u="none" strike="noStrike">
                        <a:effectLst/>
                        <a:latin typeface="Arial"/>
                      </a:endParaRPr>
                    </a:p>
                  </a:txBody>
                  <a:tcPr marL="0" marR="0" marT="0" marB="0" anchor="ctr"/>
                </a:tc>
                <a:tc>
                  <a:txBody>
                    <a:bodyPr/>
                    <a:lstStyle/>
                    <a:p>
                      <a:pPr algn="ctr" fontAlgn="ctr"/>
                      <a:r>
                        <a:rPr lang="en-US" sz="400" u="none" strike="noStrike" dirty="0">
                          <a:effectLst/>
                        </a:rPr>
                        <a:t>09</a:t>
                      </a:r>
                      <a:endParaRPr lang="en-US" sz="400" b="0" i="0" u="none" strike="noStrike" dirty="0">
                        <a:effectLst/>
                        <a:latin typeface="Arial"/>
                      </a:endParaRPr>
                    </a:p>
                  </a:txBody>
                  <a:tcPr marL="0" marR="0" marT="0" marB="0" anchor="ctr"/>
                </a:tc>
                <a:tc>
                  <a:txBody>
                    <a:bodyPr/>
                    <a:lstStyle/>
                    <a:p>
                      <a:pPr algn="ctr" fontAlgn="ctr"/>
                      <a:r>
                        <a:rPr lang="en-US" sz="400" u="none" strike="noStrike">
                          <a:effectLst/>
                        </a:rPr>
                        <a:t>R</a:t>
                      </a:r>
                      <a:endParaRPr lang="en-US" sz="400" b="0" i="0" u="none" strike="noStrike">
                        <a:effectLst/>
                        <a:latin typeface="Arial"/>
                      </a:endParaRPr>
                    </a:p>
                  </a:txBody>
                  <a:tcPr marL="0" marR="0" marT="0" marB="0" anchor="ctr"/>
                </a:tc>
                <a:tc>
                  <a:txBody>
                    <a:bodyPr/>
                    <a:lstStyle/>
                    <a:p>
                      <a:pPr algn="ctr" fontAlgn="ctr"/>
                      <a:r>
                        <a:rPr lang="en-US" sz="400" u="none" strike="noStrike">
                          <a:effectLst/>
                        </a:rPr>
                        <a:t>ID</a:t>
                      </a:r>
                      <a:endParaRPr lang="en-US" sz="400" b="0" i="0" u="none" strike="noStrike">
                        <a:effectLst/>
                        <a:latin typeface="Arial"/>
                      </a:endParaRPr>
                    </a:p>
                  </a:txBody>
                  <a:tcPr marL="0" marR="0" marT="0" marB="0" anchor="ctr"/>
                </a:tc>
                <a:tc>
                  <a:txBody>
                    <a:bodyPr/>
                    <a:lstStyle/>
                    <a:p>
                      <a:pPr algn="ctr" fontAlgn="ctr"/>
                      <a:r>
                        <a:rPr lang="en-US" sz="400" u="none" strike="noStrike">
                          <a:effectLst/>
                        </a:rPr>
                        <a:t>2/2</a:t>
                      </a:r>
                      <a:endParaRPr lang="en-US" sz="400" b="0" i="0" u="none" strike="noStrike">
                        <a:effectLst/>
                        <a:latin typeface="Arial"/>
                      </a:endParaRPr>
                    </a:p>
                  </a:txBody>
                  <a:tcPr marL="0" marR="0" marT="0" marB="0" anchor="ctr"/>
                </a:tc>
                <a:tc>
                  <a:txBody>
                    <a:bodyPr/>
                    <a:lstStyle/>
                    <a:p>
                      <a:pPr algn="l" fontAlgn="t"/>
                      <a:r>
                        <a:rPr lang="en-US" sz="400" u="none" strike="noStrike">
                          <a:effectLst/>
                        </a:rPr>
                        <a:t>There is only one Summary Trailer record per ASN.</a:t>
                      </a:r>
                      <a:endParaRPr lang="en-US" sz="400" b="0" i="0" u="none" strike="noStrike">
                        <a:effectLst/>
                        <a:latin typeface="Arial"/>
                      </a:endParaRPr>
                    </a:p>
                  </a:txBody>
                  <a:tcPr marL="0" marR="0" marT="0" marB="0"/>
                </a:tc>
                <a:tc>
                  <a:txBody>
                    <a:bodyPr/>
                    <a:lstStyle/>
                    <a:p>
                      <a:pPr algn="ctr" fontAlgn="ctr"/>
                      <a:endParaRPr lang="en-US" sz="400" b="1" i="0" u="none" strike="noStrike">
                        <a:effectLst/>
                        <a:latin typeface="Arial"/>
                      </a:endParaRPr>
                    </a:p>
                  </a:txBody>
                  <a:tcPr marL="0" marR="0" marT="0" marB="0" anchor="ctr"/>
                </a:tc>
              </a:tr>
              <a:tr h="65375">
                <a:tc>
                  <a:txBody>
                    <a:bodyPr/>
                    <a:lstStyle/>
                    <a:p>
                      <a:pPr algn="ctr" fontAlgn="ctr"/>
                      <a:r>
                        <a:rPr lang="en-US" sz="400" u="none" strike="noStrike">
                          <a:effectLst/>
                        </a:rPr>
                        <a:t>2</a:t>
                      </a:r>
                      <a:endParaRPr lang="en-US" sz="400" b="0" i="0" u="none" strike="noStrike">
                        <a:effectLst/>
                        <a:latin typeface="Arial"/>
                      </a:endParaRPr>
                    </a:p>
                  </a:txBody>
                  <a:tcPr marL="0" marR="0" marT="0" marB="0" anchor="ctr"/>
                </a:tc>
                <a:tc>
                  <a:txBody>
                    <a:bodyPr/>
                    <a:lstStyle/>
                    <a:p>
                      <a:pPr algn="l" fontAlgn="ctr"/>
                      <a:r>
                        <a:rPr lang="en-US" sz="400" u="none" strike="noStrike">
                          <a:effectLst/>
                        </a:rPr>
                        <a:t>Total Case Count</a:t>
                      </a:r>
                      <a:endParaRPr lang="en-US" sz="400" b="1" i="0" u="none" strike="noStrike">
                        <a:effectLst/>
                        <a:latin typeface="Arial"/>
                      </a:endParaRPr>
                    </a:p>
                  </a:txBody>
                  <a:tcPr marL="0" marR="0" marT="0" marB="0" anchor="ctr"/>
                </a:tc>
                <a:tc>
                  <a:txBody>
                    <a:bodyPr/>
                    <a:lstStyle/>
                    <a:p>
                      <a:pPr algn="l" fontAlgn="ctr"/>
                      <a:r>
                        <a:rPr lang="en-US" sz="400" u="none" strike="noStrike">
                          <a:effectLst/>
                        </a:rPr>
                        <a:t>Total Case Count on Shipment</a:t>
                      </a:r>
                      <a:endParaRPr lang="en-US" sz="400" b="0" i="0" u="none" strike="noStrike">
                        <a:effectLst/>
                        <a:latin typeface="Arial"/>
                      </a:endParaRPr>
                    </a:p>
                  </a:txBody>
                  <a:tcPr marL="0" marR="0" marT="0" marB="0" anchor="ctr"/>
                </a:tc>
                <a:tc>
                  <a:txBody>
                    <a:bodyPr/>
                    <a:lstStyle/>
                    <a:p>
                      <a:pPr algn="ctr" fontAlgn="ctr"/>
                      <a:r>
                        <a:rPr lang="en-US" sz="400" u="none" strike="noStrike">
                          <a:effectLst/>
                        </a:rPr>
                        <a:t>11</a:t>
                      </a:r>
                      <a:endParaRPr lang="en-US" sz="400" b="0" i="0" u="none" strike="noStrike">
                        <a:effectLst/>
                        <a:latin typeface="Arial"/>
                      </a:endParaRPr>
                    </a:p>
                  </a:txBody>
                  <a:tcPr marL="0" marR="0" marT="0" marB="0" anchor="ctr"/>
                </a:tc>
                <a:tc>
                  <a:txBody>
                    <a:bodyPr/>
                    <a:lstStyle/>
                    <a:p>
                      <a:pPr algn="ctr" fontAlgn="ctr"/>
                      <a:r>
                        <a:rPr lang="en-US" sz="400" u="none" strike="noStrike">
                          <a:effectLst/>
                        </a:rPr>
                        <a:t>R</a:t>
                      </a:r>
                      <a:endParaRPr lang="en-US" sz="400" b="0" i="0" u="none" strike="noStrike">
                        <a:effectLst/>
                        <a:latin typeface="Arial"/>
                      </a:endParaRPr>
                    </a:p>
                  </a:txBody>
                  <a:tcPr marL="0" marR="0" marT="0" marB="0" anchor="ctr"/>
                </a:tc>
                <a:tc>
                  <a:txBody>
                    <a:bodyPr/>
                    <a:lstStyle/>
                    <a:p>
                      <a:pPr algn="ctr" fontAlgn="ctr"/>
                      <a:r>
                        <a:rPr lang="en-US" sz="400" u="none" strike="noStrike">
                          <a:effectLst/>
                        </a:rPr>
                        <a:t>N</a:t>
                      </a:r>
                      <a:endParaRPr lang="en-US" sz="400" b="0" i="0" u="none" strike="noStrike">
                        <a:effectLst/>
                        <a:latin typeface="Arial"/>
                      </a:endParaRPr>
                    </a:p>
                  </a:txBody>
                  <a:tcPr marL="0" marR="0" marT="0" marB="0" anchor="ctr"/>
                </a:tc>
                <a:tc>
                  <a:txBody>
                    <a:bodyPr/>
                    <a:lstStyle/>
                    <a:p>
                      <a:pPr algn="ctr" fontAlgn="ctr"/>
                      <a:r>
                        <a:rPr lang="en-US" sz="400" u="none" strike="noStrike">
                          <a:effectLst/>
                        </a:rPr>
                        <a:t>1/7</a:t>
                      </a:r>
                      <a:endParaRPr lang="en-US" sz="400" b="0" i="0" u="none" strike="noStrike">
                        <a:effectLst/>
                        <a:latin typeface="Arial"/>
                      </a:endParaRPr>
                    </a:p>
                  </a:txBody>
                  <a:tcPr marL="0" marR="0" marT="0" marB="0" anchor="ctr"/>
                </a:tc>
                <a:tc>
                  <a:txBody>
                    <a:bodyPr/>
                    <a:lstStyle/>
                    <a:p>
                      <a:pPr algn="l" fontAlgn="t"/>
                      <a:r>
                        <a:rPr lang="en-US" sz="400" u="none" strike="noStrike">
                          <a:effectLst/>
                        </a:rPr>
                        <a:t>Total of all Detail lines excluding Pallet Record Lines.</a:t>
                      </a:r>
                      <a:endParaRPr lang="en-US" sz="400" b="0" i="0" u="none" strike="noStrike">
                        <a:effectLst/>
                        <a:latin typeface="Arial"/>
                      </a:endParaRPr>
                    </a:p>
                  </a:txBody>
                  <a:tcPr marL="0" marR="0" marT="0" marB="0"/>
                </a:tc>
                <a:tc>
                  <a:txBody>
                    <a:bodyPr/>
                    <a:lstStyle/>
                    <a:p>
                      <a:pPr algn="ctr" fontAlgn="ctr"/>
                      <a:endParaRPr lang="en-US" sz="400" b="1" i="0" u="none" strike="noStrike">
                        <a:effectLst/>
                        <a:latin typeface="Arial"/>
                      </a:endParaRPr>
                    </a:p>
                  </a:txBody>
                  <a:tcPr marL="0" marR="0" marT="0" marB="0" anchor="ctr"/>
                </a:tc>
              </a:tr>
              <a:tr h="65375">
                <a:tc>
                  <a:txBody>
                    <a:bodyPr/>
                    <a:lstStyle/>
                    <a:p>
                      <a:pPr algn="ctr" fontAlgn="ctr"/>
                      <a:r>
                        <a:rPr lang="en-US" sz="400" u="none" strike="noStrike">
                          <a:effectLst/>
                        </a:rPr>
                        <a:t>3</a:t>
                      </a:r>
                      <a:endParaRPr lang="en-US" sz="400" b="0" i="0" u="none" strike="noStrike">
                        <a:effectLst/>
                        <a:latin typeface="Arial"/>
                      </a:endParaRPr>
                    </a:p>
                  </a:txBody>
                  <a:tcPr marL="0" marR="0" marT="0" marB="0" anchor="ctr"/>
                </a:tc>
                <a:tc>
                  <a:txBody>
                    <a:bodyPr/>
                    <a:lstStyle/>
                    <a:p>
                      <a:pPr algn="l" fontAlgn="ctr"/>
                      <a:r>
                        <a:rPr lang="en-US" sz="400" u="none" strike="noStrike">
                          <a:effectLst/>
                        </a:rPr>
                        <a:t>Total Qty Shipped</a:t>
                      </a:r>
                      <a:endParaRPr lang="en-US" sz="400" b="1" i="0" u="none" strike="noStrike">
                        <a:effectLst/>
                        <a:latin typeface="Arial"/>
                      </a:endParaRPr>
                    </a:p>
                  </a:txBody>
                  <a:tcPr marL="0" marR="0" marT="0" marB="0" anchor="ctr"/>
                </a:tc>
                <a:tc>
                  <a:txBody>
                    <a:bodyPr/>
                    <a:lstStyle/>
                    <a:p>
                      <a:pPr algn="l" fontAlgn="ctr"/>
                      <a:r>
                        <a:rPr lang="en-US" sz="400" u="none" strike="noStrike" dirty="0">
                          <a:effectLst/>
                        </a:rPr>
                        <a:t>Total Shipped </a:t>
                      </a:r>
                      <a:r>
                        <a:rPr lang="en-US" sz="400" u="none" strike="noStrike" dirty="0" err="1">
                          <a:effectLst/>
                        </a:rPr>
                        <a:t>Qty</a:t>
                      </a:r>
                      <a:r>
                        <a:rPr lang="en-US" sz="400" u="none" strike="noStrike" dirty="0">
                          <a:effectLst/>
                        </a:rPr>
                        <a:t> in </a:t>
                      </a:r>
                      <a:r>
                        <a:rPr lang="en-US" sz="400" u="none" strike="noStrike" dirty="0" err="1">
                          <a:effectLst/>
                        </a:rPr>
                        <a:t>Eaches</a:t>
                      </a:r>
                      <a:r>
                        <a:rPr lang="en-US" sz="400" u="none" strike="noStrike" dirty="0">
                          <a:effectLst/>
                        </a:rPr>
                        <a:t>.</a:t>
                      </a:r>
                      <a:endParaRPr lang="en-US" sz="400" b="0" i="0" u="none" strike="noStrike" dirty="0">
                        <a:effectLst/>
                        <a:latin typeface="Arial"/>
                      </a:endParaRPr>
                    </a:p>
                  </a:txBody>
                  <a:tcPr marL="0" marR="0" marT="0" marB="0" anchor="ctr"/>
                </a:tc>
                <a:tc>
                  <a:txBody>
                    <a:bodyPr/>
                    <a:lstStyle/>
                    <a:p>
                      <a:pPr algn="ctr" fontAlgn="ctr"/>
                      <a:r>
                        <a:rPr lang="en-US" sz="400" b="1" u="none" strike="noStrike" dirty="0">
                          <a:solidFill>
                            <a:srgbClr val="33CC33"/>
                          </a:solidFill>
                          <a:effectLst/>
                        </a:rPr>
                        <a:t>125</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b="1" u="none" strike="noStrike" dirty="0">
                          <a:solidFill>
                            <a:srgbClr val="33CC33"/>
                          </a:solidFill>
                          <a:effectLst/>
                        </a:rPr>
                        <a:t>R</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b="1" u="none" strike="noStrike" dirty="0">
                          <a:solidFill>
                            <a:srgbClr val="33CC33"/>
                          </a:solidFill>
                          <a:effectLst/>
                        </a:rPr>
                        <a:t>N</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b="1" u="none" strike="noStrike" dirty="0">
                          <a:solidFill>
                            <a:srgbClr val="33CC33"/>
                          </a:solidFill>
                          <a:effectLst/>
                        </a:rPr>
                        <a:t>1/7</a:t>
                      </a:r>
                      <a:endParaRPr lang="en-US" sz="400" b="1" i="0" u="none" strike="noStrike" dirty="0">
                        <a:solidFill>
                          <a:srgbClr val="33CC33"/>
                        </a:solidFill>
                        <a:effectLst/>
                        <a:latin typeface="Arial"/>
                      </a:endParaRPr>
                    </a:p>
                  </a:txBody>
                  <a:tcPr marL="0" marR="0" marT="0" marB="0" anchor="ctr"/>
                </a:tc>
                <a:tc>
                  <a:txBody>
                    <a:bodyPr/>
                    <a:lstStyle/>
                    <a:p>
                      <a:pPr algn="l" fontAlgn="t"/>
                      <a:r>
                        <a:rPr lang="en-US" sz="400" b="1" u="none" strike="noStrike" dirty="0">
                          <a:solidFill>
                            <a:srgbClr val="33CC33"/>
                          </a:solidFill>
                          <a:effectLst/>
                        </a:rPr>
                        <a:t>Sum of all Quantity Shipped Detail lines.</a:t>
                      </a:r>
                      <a:endParaRPr lang="en-US" sz="400" b="1" i="0" u="none" strike="noStrike" dirty="0">
                        <a:solidFill>
                          <a:srgbClr val="33CC33"/>
                        </a:solidFill>
                        <a:effectLst/>
                        <a:latin typeface="Arial"/>
                      </a:endParaRPr>
                    </a:p>
                  </a:txBody>
                  <a:tcPr marL="0" marR="0" marT="0" marB="0"/>
                </a:tc>
                <a:tc>
                  <a:txBody>
                    <a:bodyPr/>
                    <a:lstStyle/>
                    <a:p>
                      <a:pPr algn="ctr" fontAlgn="ctr"/>
                      <a:r>
                        <a:rPr lang="en-US" sz="400" u="none" strike="noStrike">
                          <a:effectLst/>
                        </a:rPr>
                        <a:t> </a:t>
                      </a:r>
                      <a:endParaRPr lang="en-US" sz="400" b="1" i="0" u="none" strike="noStrike">
                        <a:effectLst/>
                        <a:latin typeface="Arial"/>
                      </a:endParaRPr>
                    </a:p>
                  </a:txBody>
                  <a:tcPr marL="0" marR="0" marT="0" marB="0" anchor="ctr"/>
                </a:tc>
              </a:tr>
              <a:tr h="65375">
                <a:tc>
                  <a:txBody>
                    <a:bodyPr/>
                    <a:lstStyle/>
                    <a:p>
                      <a:pPr algn="ctr" fontAlgn="ctr"/>
                      <a:r>
                        <a:rPr lang="en-US" sz="400" u="none" strike="noStrike">
                          <a:effectLst/>
                        </a:rPr>
                        <a:t>4</a:t>
                      </a:r>
                      <a:endParaRPr lang="en-US" sz="400" b="0" i="0" u="none" strike="noStrike">
                        <a:effectLst/>
                        <a:latin typeface="Arial"/>
                      </a:endParaRPr>
                    </a:p>
                  </a:txBody>
                  <a:tcPr marL="0" marR="0" marT="0" marB="0" anchor="ctr"/>
                </a:tc>
                <a:tc>
                  <a:txBody>
                    <a:bodyPr/>
                    <a:lstStyle/>
                    <a:p>
                      <a:pPr algn="l" fontAlgn="ctr"/>
                      <a:r>
                        <a:rPr lang="en-US" sz="400" u="none" strike="noStrike">
                          <a:effectLst/>
                        </a:rPr>
                        <a:t>Total Gross Weight</a:t>
                      </a:r>
                      <a:endParaRPr lang="en-US" sz="400" b="1" i="0" u="none" strike="noStrike">
                        <a:effectLst/>
                        <a:latin typeface="Arial"/>
                      </a:endParaRPr>
                    </a:p>
                  </a:txBody>
                  <a:tcPr marL="0" marR="0" marT="0" marB="0" anchor="ctr"/>
                </a:tc>
                <a:tc>
                  <a:txBody>
                    <a:bodyPr/>
                    <a:lstStyle/>
                    <a:p>
                      <a:pPr algn="l" fontAlgn="ctr"/>
                      <a:r>
                        <a:rPr lang="en-US" sz="400" u="none" strike="noStrike" dirty="0">
                          <a:effectLst/>
                        </a:rPr>
                        <a:t>The total gross weight of the shipment.</a:t>
                      </a:r>
                      <a:endParaRPr lang="en-US" sz="400" b="0" i="0" u="none" strike="noStrike" dirty="0">
                        <a:effectLst/>
                        <a:latin typeface="Arial"/>
                      </a:endParaRPr>
                    </a:p>
                  </a:txBody>
                  <a:tcPr marL="0" marR="0" marT="0" marB="0" anchor="ctr"/>
                </a:tc>
                <a:tc>
                  <a:txBody>
                    <a:bodyPr/>
                    <a:lstStyle/>
                    <a:p>
                      <a:pPr algn="ctr" fontAlgn="ctr"/>
                      <a:r>
                        <a:rPr lang="en-US" sz="400" u="none" strike="noStrike">
                          <a:effectLst/>
                        </a:rPr>
                        <a:t>256</a:t>
                      </a:r>
                      <a:endParaRPr lang="en-US" sz="400" b="0" i="0" u="none" strike="noStrike">
                        <a:effectLst/>
                        <a:latin typeface="Arial"/>
                      </a:endParaRPr>
                    </a:p>
                  </a:txBody>
                  <a:tcPr marL="0" marR="0" marT="0" marB="0" anchor="ctr"/>
                </a:tc>
                <a:tc>
                  <a:txBody>
                    <a:bodyPr/>
                    <a:lstStyle/>
                    <a:p>
                      <a:pPr algn="ctr" fontAlgn="ctr"/>
                      <a:r>
                        <a:rPr lang="en-US" sz="400" u="none" strike="noStrike">
                          <a:effectLst/>
                        </a:rPr>
                        <a:t>R</a:t>
                      </a:r>
                      <a:endParaRPr lang="en-US" sz="400" b="0" i="0" u="none" strike="noStrike">
                        <a:effectLst/>
                        <a:latin typeface="Arial"/>
                      </a:endParaRPr>
                    </a:p>
                  </a:txBody>
                  <a:tcPr marL="0" marR="0" marT="0" marB="0" anchor="ctr"/>
                </a:tc>
                <a:tc>
                  <a:txBody>
                    <a:bodyPr/>
                    <a:lstStyle/>
                    <a:p>
                      <a:pPr algn="ctr" fontAlgn="ctr"/>
                      <a:r>
                        <a:rPr lang="en-US" sz="400" u="none" strike="noStrike">
                          <a:effectLst/>
                        </a:rPr>
                        <a:t>N</a:t>
                      </a:r>
                      <a:endParaRPr lang="en-US" sz="400" b="0" i="0" u="none" strike="noStrike">
                        <a:effectLst/>
                        <a:latin typeface="Arial"/>
                      </a:endParaRPr>
                    </a:p>
                  </a:txBody>
                  <a:tcPr marL="0" marR="0" marT="0" marB="0" anchor="ctr"/>
                </a:tc>
                <a:tc>
                  <a:txBody>
                    <a:bodyPr/>
                    <a:lstStyle/>
                    <a:p>
                      <a:pPr algn="ctr" fontAlgn="ctr"/>
                      <a:r>
                        <a:rPr lang="en-US" sz="400" u="none" strike="noStrike">
                          <a:effectLst/>
                        </a:rPr>
                        <a:t>1/7</a:t>
                      </a:r>
                      <a:endParaRPr lang="en-US" sz="400" b="0" i="0" u="none" strike="noStrike">
                        <a:effectLst/>
                        <a:latin typeface="Arial"/>
                      </a:endParaRPr>
                    </a:p>
                  </a:txBody>
                  <a:tcPr marL="0" marR="0" marT="0" marB="0" anchor="ctr"/>
                </a:tc>
                <a:tc>
                  <a:txBody>
                    <a:bodyPr/>
                    <a:lstStyle/>
                    <a:p>
                      <a:pPr algn="l" fontAlgn="ctr"/>
                      <a:r>
                        <a:rPr lang="en-US" sz="400" u="none" strike="noStrike">
                          <a:effectLst/>
                        </a:rPr>
                        <a:t>The total weight of all the cartons included in this shipment.  Show weight in pounds</a:t>
                      </a:r>
                      <a:endParaRPr lang="en-US" sz="400" b="0" i="0" u="none" strike="noStrike">
                        <a:effectLst/>
                        <a:latin typeface="Arial"/>
                      </a:endParaRPr>
                    </a:p>
                  </a:txBody>
                  <a:tcPr marL="0" marR="0" marT="0" marB="0" anchor="ctr"/>
                </a:tc>
                <a:tc>
                  <a:txBody>
                    <a:bodyPr/>
                    <a:lstStyle/>
                    <a:p>
                      <a:pPr algn="ctr" fontAlgn="ctr"/>
                      <a:endParaRPr lang="en-US" sz="400" b="1" i="0" u="none" strike="noStrike">
                        <a:effectLst/>
                        <a:latin typeface="Arial"/>
                      </a:endParaRPr>
                    </a:p>
                  </a:txBody>
                  <a:tcPr marL="0" marR="0" marT="0" marB="0" anchor="ctr"/>
                </a:tc>
              </a:tr>
              <a:tr h="130751">
                <a:tc>
                  <a:txBody>
                    <a:bodyPr/>
                    <a:lstStyle/>
                    <a:p>
                      <a:pPr algn="ctr" fontAlgn="ctr"/>
                      <a:r>
                        <a:rPr lang="en-US" sz="400" b="1" u="none" strike="noStrike" dirty="0">
                          <a:solidFill>
                            <a:srgbClr val="33CC33"/>
                          </a:solidFill>
                          <a:effectLst/>
                        </a:rPr>
                        <a:t>5</a:t>
                      </a:r>
                      <a:endParaRPr lang="en-US" sz="400" b="1" i="0" u="none" strike="noStrike" dirty="0">
                        <a:solidFill>
                          <a:srgbClr val="33CC33"/>
                        </a:solidFill>
                        <a:effectLst/>
                        <a:latin typeface="Arial"/>
                      </a:endParaRPr>
                    </a:p>
                  </a:txBody>
                  <a:tcPr marL="0" marR="0" marT="0" marB="0" anchor="ctr"/>
                </a:tc>
                <a:tc>
                  <a:txBody>
                    <a:bodyPr/>
                    <a:lstStyle/>
                    <a:p>
                      <a:pPr algn="l" fontAlgn="ctr"/>
                      <a:r>
                        <a:rPr lang="en-US" sz="400" b="1" u="none" strike="noStrike" dirty="0">
                          <a:solidFill>
                            <a:srgbClr val="33CC33"/>
                          </a:solidFill>
                          <a:effectLst/>
                        </a:rPr>
                        <a:t>Total Freight Charges</a:t>
                      </a:r>
                      <a:endParaRPr lang="en-US" sz="400" b="1" i="0" u="none" strike="noStrike" dirty="0">
                        <a:solidFill>
                          <a:srgbClr val="33CC33"/>
                        </a:solidFill>
                        <a:effectLst/>
                        <a:latin typeface="Arial"/>
                      </a:endParaRPr>
                    </a:p>
                  </a:txBody>
                  <a:tcPr marL="0" marR="0" marT="0" marB="0" anchor="ctr"/>
                </a:tc>
                <a:tc>
                  <a:txBody>
                    <a:bodyPr/>
                    <a:lstStyle/>
                    <a:p>
                      <a:pPr algn="l" fontAlgn="ctr"/>
                      <a:r>
                        <a:rPr lang="en-US" sz="400" b="1" u="none" strike="noStrike" dirty="0">
                          <a:solidFill>
                            <a:srgbClr val="33CC33"/>
                          </a:solidFill>
                          <a:effectLst/>
                        </a:rPr>
                        <a:t>The total freight charges for this shipment.</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b="1" u="none" strike="noStrike" dirty="0">
                          <a:solidFill>
                            <a:srgbClr val="33CC33"/>
                          </a:solidFill>
                          <a:effectLst/>
                        </a:rPr>
                        <a:t>75.23</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b="1" u="none" strike="noStrike" dirty="0">
                          <a:solidFill>
                            <a:srgbClr val="33CC33"/>
                          </a:solidFill>
                          <a:effectLst/>
                        </a:rPr>
                        <a:t>R</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b="1" u="none" strike="noStrike" dirty="0">
                          <a:solidFill>
                            <a:srgbClr val="33CC33"/>
                          </a:solidFill>
                          <a:effectLst/>
                        </a:rPr>
                        <a:t>N</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b="1" u="none" strike="noStrike" dirty="0">
                          <a:solidFill>
                            <a:srgbClr val="33CC33"/>
                          </a:solidFill>
                          <a:effectLst/>
                        </a:rPr>
                        <a:t>4/10</a:t>
                      </a:r>
                      <a:endParaRPr lang="en-US" sz="400" b="1" i="0" u="none" strike="noStrike" dirty="0">
                        <a:solidFill>
                          <a:srgbClr val="33CC33"/>
                        </a:solidFill>
                        <a:effectLst/>
                        <a:latin typeface="Arial"/>
                      </a:endParaRPr>
                    </a:p>
                  </a:txBody>
                  <a:tcPr marL="0" marR="0" marT="0" marB="0" anchor="ctr"/>
                </a:tc>
                <a:tc>
                  <a:txBody>
                    <a:bodyPr/>
                    <a:lstStyle/>
                    <a:p>
                      <a:pPr algn="l" fontAlgn="ctr"/>
                      <a:r>
                        <a:rPr lang="en-US" sz="400" b="1" u="none" strike="noStrike" dirty="0">
                          <a:solidFill>
                            <a:srgbClr val="33CC33"/>
                          </a:solidFill>
                          <a:effectLst/>
                        </a:rPr>
                        <a:t>The total freight charges is the total freight charges for all the cartons included in this shipment.  Sum total of all Detail Segment - Loop A Field 17.  Show the freight charges in US dollars.</a:t>
                      </a:r>
                      <a:endParaRPr lang="en-US" sz="400" b="1" i="0" u="none" strike="noStrike" dirty="0">
                        <a:solidFill>
                          <a:srgbClr val="33CC33"/>
                        </a:solidFill>
                        <a:effectLst/>
                        <a:latin typeface="Arial"/>
                      </a:endParaRPr>
                    </a:p>
                  </a:txBody>
                  <a:tcPr marL="0" marR="0" marT="0" marB="0" anchor="ctr"/>
                </a:tc>
                <a:tc>
                  <a:txBody>
                    <a:bodyPr/>
                    <a:lstStyle/>
                    <a:p>
                      <a:pPr algn="ctr" fontAlgn="ctr"/>
                      <a:r>
                        <a:rPr lang="en-US" sz="400" b="1" u="none" strike="noStrike" dirty="0">
                          <a:solidFill>
                            <a:srgbClr val="33CC33"/>
                          </a:solidFill>
                          <a:effectLst/>
                        </a:rPr>
                        <a:t>new row</a:t>
                      </a:r>
                      <a:endParaRPr lang="en-US" sz="400" b="1" i="0" u="none" strike="noStrike" dirty="0">
                        <a:solidFill>
                          <a:srgbClr val="33CC33"/>
                        </a:solidFill>
                        <a:effectLst/>
                        <a:latin typeface="Arial"/>
                      </a:endParaRPr>
                    </a:p>
                  </a:txBody>
                  <a:tcPr marL="0" marR="0" marT="0" marB="0" anchor="ctr"/>
                </a:tc>
              </a:tr>
              <a:tr h="196126">
                <a:tc>
                  <a:txBody>
                    <a:bodyPr/>
                    <a:lstStyle/>
                    <a:p>
                      <a:pPr algn="ctr" fontAlgn="ctr"/>
                      <a:r>
                        <a:rPr lang="en-US" sz="400" u="none" strike="noStrike">
                          <a:effectLst/>
                        </a:rPr>
                        <a:t>6</a:t>
                      </a:r>
                      <a:endParaRPr lang="en-US" sz="400" b="0" i="0" u="none" strike="noStrike">
                        <a:effectLst/>
                        <a:latin typeface="Arial"/>
                      </a:endParaRPr>
                    </a:p>
                  </a:txBody>
                  <a:tcPr marL="0" marR="0" marT="0" marB="0" anchor="ctr"/>
                </a:tc>
                <a:tc>
                  <a:txBody>
                    <a:bodyPr/>
                    <a:lstStyle/>
                    <a:p>
                      <a:pPr algn="l" fontAlgn="ctr"/>
                      <a:r>
                        <a:rPr lang="en-US" sz="400" u="none" strike="noStrike">
                          <a:effectLst/>
                        </a:rPr>
                        <a:t>Record Count</a:t>
                      </a:r>
                      <a:endParaRPr lang="en-US" sz="400" b="1" i="0" u="none" strike="noStrike">
                        <a:effectLst/>
                        <a:latin typeface="Arial"/>
                      </a:endParaRPr>
                    </a:p>
                  </a:txBody>
                  <a:tcPr marL="0" marR="0" marT="0" marB="0" anchor="ctr"/>
                </a:tc>
                <a:tc>
                  <a:txBody>
                    <a:bodyPr/>
                    <a:lstStyle/>
                    <a:p>
                      <a:pPr algn="l" fontAlgn="ctr"/>
                      <a:r>
                        <a:rPr lang="en-US" sz="400" u="none" strike="noStrike" dirty="0">
                          <a:effectLst/>
                        </a:rPr>
                        <a:t>The total of all records transmitted.</a:t>
                      </a:r>
                      <a:endParaRPr lang="en-US" sz="400" b="0" i="0" u="none" strike="noStrike" dirty="0">
                        <a:effectLst/>
                        <a:latin typeface="Arial"/>
                      </a:endParaRPr>
                    </a:p>
                  </a:txBody>
                  <a:tcPr marL="0" marR="0" marT="0" marB="0" anchor="ctr"/>
                </a:tc>
                <a:tc>
                  <a:txBody>
                    <a:bodyPr/>
                    <a:lstStyle/>
                    <a:p>
                      <a:pPr algn="ctr" fontAlgn="ctr"/>
                      <a:r>
                        <a:rPr lang="en-US" sz="400" u="none" strike="noStrike">
                          <a:effectLst/>
                        </a:rPr>
                        <a:t>14</a:t>
                      </a:r>
                      <a:endParaRPr lang="en-US" sz="400" b="0" i="0" u="none" strike="noStrike">
                        <a:effectLst/>
                        <a:latin typeface="Arial"/>
                      </a:endParaRPr>
                    </a:p>
                  </a:txBody>
                  <a:tcPr marL="0" marR="0" marT="0" marB="0" anchor="ctr"/>
                </a:tc>
                <a:tc>
                  <a:txBody>
                    <a:bodyPr/>
                    <a:lstStyle/>
                    <a:p>
                      <a:pPr algn="ctr" fontAlgn="ctr"/>
                      <a:r>
                        <a:rPr lang="en-US" sz="400" u="none" strike="noStrike">
                          <a:effectLst/>
                        </a:rPr>
                        <a:t>R</a:t>
                      </a:r>
                      <a:endParaRPr lang="en-US" sz="400" b="0" i="0" u="none" strike="noStrike">
                        <a:effectLst/>
                        <a:latin typeface="Arial"/>
                      </a:endParaRPr>
                    </a:p>
                  </a:txBody>
                  <a:tcPr marL="0" marR="0" marT="0" marB="0" anchor="ctr"/>
                </a:tc>
                <a:tc>
                  <a:txBody>
                    <a:bodyPr/>
                    <a:lstStyle/>
                    <a:p>
                      <a:pPr algn="ctr" fontAlgn="ctr"/>
                      <a:r>
                        <a:rPr lang="en-US" sz="400" u="none" strike="noStrike">
                          <a:effectLst/>
                        </a:rPr>
                        <a:t>N</a:t>
                      </a:r>
                      <a:endParaRPr lang="en-US" sz="400" b="0" i="0" u="none" strike="noStrike">
                        <a:effectLst/>
                        <a:latin typeface="Arial"/>
                      </a:endParaRPr>
                    </a:p>
                  </a:txBody>
                  <a:tcPr marL="0" marR="0" marT="0" marB="0" anchor="ctr"/>
                </a:tc>
                <a:tc>
                  <a:txBody>
                    <a:bodyPr/>
                    <a:lstStyle/>
                    <a:p>
                      <a:pPr algn="ctr" fontAlgn="ctr"/>
                      <a:r>
                        <a:rPr lang="en-US" sz="400" u="none" strike="noStrike">
                          <a:effectLst/>
                        </a:rPr>
                        <a:t>1/7</a:t>
                      </a:r>
                      <a:endParaRPr lang="en-US" sz="400" b="0" i="0" u="none" strike="noStrike">
                        <a:effectLst/>
                        <a:latin typeface="Arial"/>
                      </a:endParaRPr>
                    </a:p>
                  </a:txBody>
                  <a:tcPr marL="0" marR="0" marT="0" marB="0" anchor="ctr"/>
                </a:tc>
                <a:tc>
                  <a:txBody>
                    <a:bodyPr/>
                    <a:lstStyle/>
                    <a:p>
                      <a:pPr algn="l" fontAlgn="ctr"/>
                      <a:r>
                        <a:rPr lang="en-US" sz="400" u="none" strike="noStrike">
                          <a:effectLst/>
                        </a:rPr>
                        <a:t>The record count is computed as the number of line items in the detail section of the ASN (inlcuding any pallet record lines) plus two for the header and the trailer records.  This field will be used as a reasonableness check to make sure the receiver has all the records.  </a:t>
                      </a:r>
                      <a:endParaRPr lang="en-US" sz="400" b="0" i="0" u="none" strike="noStrike">
                        <a:effectLst/>
                        <a:latin typeface="Arial"/>
                      </a:endParaRPr>
                    </a:p>
                  </a:txBody>
                  <a:tcPr marL="0" marR="0" marT="0" marB="0" anchor="ctr"/>
                </a:tc>
                <a:tc>
                  <a:txBody>
                    <a:bodyPr/>
                    <a:lstStyle/>
                    <a:p>
                      <a:pPr algn="ctr" fontAlgn="ctr"/>
                      <a:endParaRPr lang="en-US" sz="400" b="1" i="0" u="none" strike="noStrike">
                        <a:effectLst/>
                        <a:latin typeface="Arial"/>
                      </a:endParaRPr>
                    </a:p>
                  </a:txBody>
                  <a:tcPr marL="0" marR="0" marT="0" marB="0" anchor="ctr"/>
                </a:tc>
              </a:tr>
              <a:tr h="65375">
                <a:tc>
                  <a:txBody>
                    <a:bodyPr/>
                    <a:lstStyle/>
                    <a:p>
                      <a:pPr algn="ctr" fontAlgn="ctr"/>
                      <a:r>
                        <a:rPr lang="en-US" sz="400" u="none" strike="noStrike">
                          <a:effectLst/>
                        </a:rPr>
                        <a:t>6</a:t>
                      </a:r>
                      <a:endParaRPr lang="en-US" sz="400" b="0" i="0" u="none" strike="noStrike">
                        <a:effectLst/>
                        <a:latin typeface="Arial"/>
                      </a:endParaRPr>
                    </a:p>
                  </a:txBody>
                  <a:tcPr marL="0" marR="0" marT="0" marB="0" anchor="ctr"/>
                </a:tc>
                <a:tc>
                  <a:txBody>
                    <a:bodyPr/>
                    <a:lstStyle/>
                    <a:p>
                      <a:pPr algn="l" fontAlgn="ctr"/>
                      <a:r>
                        <a:rPr lang="en-US" sz="400" u="none" strike="noStrike">
                          <a:effectLst/>
                        </a:rPr>
                        <a:t>Total Pallet Count</a:t>
                      </a:r>
                      <a:endParaRPr lang="en-US" sz="400" b="1" i="0" u="none" strike="noStrike">
                        <a:effectLst/>
                        <a:latin typeface="Arial"/>
                      </a:endParaRPr>
                    </a:p>
                  </a:txBody>
                  <a:tcPr marL="0" marR="0" marT="0" marB="0" anchor="ctr"/>
                </a:tc>
                <a:tc>
                  <a:txBody>
                    <a:bodyPr/>
                    <a:lstStyle/>
                    <a:p>
                      <a:pPr algn="l" fontAlgn="ctr"/>
                      <a:r>
                        <a:rPr lang="en-US" sz="400" u="none" strike="noStrike" dirty="0">
                          <a:effectLst/>
                        </a:rPr>
                        <a:t>Total number of pallets</a:t>
                      </a:r>
                      <a:endParaRPr lang="en-US" sz="400" b="0" i="0" u="none" strike="noStrike" dirty="0">
                        <a:effectLst/>
                        <a:latin typeface="Arial"/>
                      </a:endParaRPr>
                    </a:p>
                  </a:txBody>
                  <a:tcPr marL="0" marR="0" marT="0" marB="0" anchor="ctr"/>
                </a:tc>
                <a:tc>
                  <a:txBody>
                    <a:bodyPr/>
                    <a:lstStyle/>
                    <a:p>
                      <a:pPr algn="ctr" fontAlgn="ctr"/>
                      <a:r>
                        <a:rPr lang="en-US" sz="400" u="none" strike="noStrike">
                          <a:effectLst/>
                        </a:rPr>
                        <a:t>1</a:t>
                      </a:r>
                      <a:endParaRPr lang="en-US" sz="400" b="0" i="0" u="none" strike="noStrike">
                        <a:effectLst/>
                        <a:latin typeface="Arial"/>
                      </a:endParaRPr>
                    </a:p>
                  </a:txBody>
                  <a:tcPr marL="0" marR="0" marT="0" marB="0" anchor="ctr"/>
                </a:tc>
                <a:tc>
                  <a:txBody>
                    <a:bodyPr/>
                    <a:lstStyle/>
                    <a:p>
                      <a:pPr algn="ctr" fontAlgn="ctr"/>
                      <a:r>
                        <a:rPr lang="en-US" sz="400" u="none" strike="noStrike">
                          <a:effectLst/>
                        </a:rPr>
                        <a:t>R</a:t>
                      </a:r>
                      <a:endParaRPr lang="en-US" sz="400" b="0" i="0" u="none" strike="noStrike">
                        <a:effectLst/>
                        <a:latin typeface="Arial"/>
                      </a:endParaRPr>
                    </a:p>
                  </a:txBody>
                  <a:tcPr marL="0" marR="0" marT="0" marB="0" anchor="ctr"/>
                </a:tc>
                <a:tc>
                  <a:txBody>
                    <a:bodyPr/>
                    <a:lstStyle/>
                    <a:p>
                      <a:pPr algn="ctr" fontAlgn="ctr"/>
                      <a:r>
                        <a:rPr lang="en-US" sz="400" u="none" strike="noStrike">
                          <a:effectLst/>
                        </a:rPr>
                        <a:t>N</a:t>
                      </a:r>
                      <a:endParaRPr lang="en-US" sz="400" b="0" i="0" u="none" strike="noStrike">
                        <a:effectLst/>
                        <a:latin typeface="Arial"/>
                      </a:endParaRPr>
                    </a:p>
                  </a:txBody>
                  <a:tcPr marL="0" marR="0" marT="0" marB="0" anchor="ctr"/>
                </a:tc>
                <a:tc>
                  <a:txBody>
                    <a:bodyPr/>
                    <a:lstStyle/>
                    <a:p>
                      <a:pPr algn="ctr" fontAlgn="ctr"/>
                      <a:r>
                        <a:rPr lang="en-US" sz="400" u="none" strike="noStrike">
                          <a:effectLst/>
                        </a:rPr>
                        <a:t>1/7</a:t>
                      </a:r>
                      <a:endParaRPr lang="en-US" sz="400" b="0" i="0" u="none" strike="noStrike">
                        <a:effectLst/>
                        <a:latin typeface="Arial"/>
                      </a:endParaRPr>
                    </a:p>
                  </a:txBody>
                  <a:tcPr marL="0" marR="0" marT="0" marB="0" anchor="ctr"/>
                </a:tc>
                <a:tc>
                  <a:txBody>
                    <a:bodyPr/>
                    <a:lstStyle/>
                    <a:p>
                      <a:pPr algn="l" fontAlgn="t"/>
                      <a:r>
                        <a:rPr lang="en-US" sz="400" u="none" strike="noStrike">
                          <a:effectLst/>
                        </a:rPr>
                        <a:t>Count of "05" Pallet Record Lines.</a:t>
                      </a:r>
                      <a:endParaRPr lang="en-US" sz="400" b="0" i="0" u="none" strike="noStrike">
                        <a:effectLst/>
                        <a:latin typeface="Arial"/>
                      </a:endParaRPr>
                    </a:p>
                  </a:txBody>
                  <a:tcPr marL="0" marR="0" marT="0" marB="0"/>
                </a:tc>
                <a:tc>
                  <a:txBody>
                    <a:bodyPr/>
                    <a:lstStyle/>
                    <a:p>
                      <a:pPr algn="ctr" fontAlgn="ctr"/>
                      <a:endParaRPr lang="en-US" sz="400" b="1" i="0" u="none" strike="noStrike">
                        <a:effectLst/>
                        <a:latin typeface="Arial"/>
                      </a:endParaRPr>
                    </a:p>
                  </a:txBody>
                  <a:tcPr marL="0" marR="0" marT="0" marB="0" anchor="ctr"/>
                </a:tc>
              </a:tr>
              <a:tr h="65375">
                <a:tc>
                  <a:txBody>
                    <a:bodyPr/>
                    <a:lstStyle/>
                    <a:p>
                      <a:pPr algn="ctr" fontAlgn="ctr"/>
                      <a:r>
                        <a:rPr lang="en-US" sz="400" u="none" strike="noStrike">
                          <a:effectLst/>
                        </a:rPr>
                        <a:t>XXX</a:t>
                      </a:r>
                      <a:endParaRPr lang="en-US" sz="400" b="1" i="0" u="none" strike="noStrike">
                        <a:effectLst/>
                        <a:latin typeface="Arial"/>
                      </a:endParaRPr>
                    </a:p>
                  </a:txBody>
                  <a:tcPr marL="0" marR="0" marT="0" marB="0" anchor="ctr"/>
                </a:tc>
                <a:tc>
                  <a:txBody>
                    <a:bodyPr/>
                    <a:lstStyle/>
                    <a:p>
                      <a:pPr algn="l" fontAlgn="ctr"/>
                      <a:r>
                        <a:rPr lang="en-US" sz="400" u="none" strike="noStrike">
                          <a:effectLst/>
                        </a:rPr>
                        <a:t>Carriage return and line feed</a:t>
                      </a:r>
                      <a:endParaRPr lang="en-US" sz="400" b="1" i="0" u="none" strike="noStrike">
                        <a:effectLst/>
                        <a:latin typeface="Arial"/>
                      </a:endParaRPr>
                    </a:p>
                  </a:txBody>
                  <a:tcPr marL="0" marR="0" marT="0" marB="0" anchor="ctr"/>
                </a:tc>
                <a:tc>
                  <a:txBody>
                    <a:bodyPr/>
                    <a:lstStyle/>
                    <a:p>
                      <a:pPr algn="l" fontAlgn="ctr"/>
                      <a:r>
                        <a:rPr lang="en-US" sz="400" u="none" strike="noStrike">
                          <a:effectLst/>
                        </a:rPr>
                        <a:t>At end of the trailer record</a:t>
                      </a:r>
                      <a:endParaRPr lang="en-US" sz="400" b="1" i="0" u="none" strike="noStrike">
                        <a:effectLst/>
                        <a:latin typeface="Arial"/>
                      </a:endParaRPr>
                    </a:p>
                  </a:txBody>
                  <a:tcPr marL="0" marR="0" marT="0" marB="0" anchor="ctr"/>
                </a:tc>
                <a:tc>
                  <a:txBody>
                    <a:bodyPr/>
                    <a:lstStyle/>
                    <a:p>
                      <a:pPr algn="ctr" fontAlgn="ctr"/>
                      <a:r>
                        <a:rPr lang="en-US" sz="400" u="none" strike="noStrike">
                          <a:effectLst/>
                        </a:rPr>
                        <a:t> </a:t>
                      </a:r>
                      <a:endParaRPr lang="en-US" sz="400" b="1" i="0" u="none" strike="noStrike">
                        <a:effectLst/>
                        <a:latin typeface="Arial"/>
                      </a:endParaRPr>
                    </a:p>
                  </a:txBody>
                  <a:tcPr marL="0" marR="0" marT="0" marB="0" anchor="ctr"/>
                </a:tc>
                <a:tc>
                  <a:txBody>
                    <a:bodyPr/>
                    <a:lstStyle/>
                    <a:p>
                      <a:pPr algn="ctr" fontAlgn="ctr"/>
                      <a:r>
                        <a:rPr lang="en-US" sz="400" u="none" strike="noStrike">
                          <a:effectLst/>
                        </a:rPr>
                        <a:t>R</a:t>
                      </a:r>
                      <a:endParaRPr lang="en-US" sz="400" b="1" i="0" u="none" strike="noStrike">
                        <a:effectLst/>
                        <a:latin typeface="Arial"/>
                      </a:endParaRPr>
                    </a:p>
                  </a:txBody>
                  <a:tcPr marL="0" marR="0" marT="0" marB="0" anchor="ctr"/>
                </a:tc>
                <a:tc>
                  <a:txBody>
                    <a:bodyPr/>
                    <a:lstStyle/>
                    <a:p>
                      <a:pPr algn="ctr" fontAlgn="ctr"/>
                      <a:r>
                        <a:rPr lang="en-US" sz="400" u="none" strike="noStrike">
                          <a:effectLst/>
                        </a:rPr>
                        <a:t> </a:t>
                      </a:r>
                      <a:endParaRPr lang="en-US" sz="400" b="1" i="0" u="none" strike="noStrike">
                        <a:effectLst/>
                        <a:latin typeface="Arial"/>
                      </a:endParaRPr>
                    </a:p>
                  </a:txBody>
                  <a:tcPr marL="0" marR="0" marT="0" marB="0" anchor="ctr"/>
                </a:tc>
                <a:tc>
                  <a:txBody>
                    <a:bodyPr/>
                    <a:lstStyle/>
                    <a:p>
                      <a:pPr algn="ctr" fontAlgn="ctr"/>
                      <a:r>
                        <a:rPr lang="en-US" sz="400" u="none" strike="noStrike">
                          <a:effectLst/>
                        </a:rPr>
                        <a:t> </a:t>
                      </a:r>
                      <a:endParaRPr lang="en-US" sz="400" b="1" i="0" u="none" strike="noStrike">
                        <a:effectLst/>
                        <a:latin typeface="Arial"/>
                      </a:endParaRPr>
                    </a:p>
                  </a:txBody>
                  <a:tcPr marL="0" marR="0" marT="0" marB="0" anchor="ctr"/>
                </a:tc>
                <a:tc>
                  <a:txBody>
                    <a:bodyPr/>
                    <a:lstStyle/>
                    <a:p>
                      <a:pPr algn="l" fontAlgn="ctr"/>
                      <a:r>
                        <a:rPr lang="en-US" sz="400" u="none" strike="noStrike">
                          <a:effectLst/>
                        </a:rPr>
                        <a:t> </a:t>
                      </a:r>
                      <a:endParaRPr lang="en-US" sz="400" b="1" i="0" u="none" strike="noStrike">
                        <a:effectLst/>
                        <a:latin typeface="Arial"/>
                      </a:endParaRPr>
                    </a:p>
                  </a:txBody>
                  <a:tcPr marL="0" marR="0" marT="0" marB="0" anchor="ctr"/>
                </a:tc>
                <a:tc>
                  <a:txBody>
                    <a:bodyPr/>
                    <a:lstStyle/>
                    <a:p>
                      <a:pPr algn="ctr" fontAlgn="ctr"/>
                      <a:endParaRPr lang="en-US" sz="400" b="1" i="0" u="none" strike="noStrike" dirty="0">
                        <a:effectLst/>
                        <a:latin typeface="Arial"/>
                      </a:endParaRPr>
                    </a:p>
                  </a:txBody>
                  <a:tcPr marL="0" marR="0" marT="0" marB="0" anchor="ctr"/>
                </a:tc>
              </a:tr>
            </a:tbl>
          </a:graphicData>
        </a:graphic>
      </p:graphicFrame>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43000" cy="1064419"/>
          </a:xfrm>
          <a:prstGeom prst="rect">
            <a:avLst/>
          </a:prstGeom>
        </p:spPr>
      </p:pic>
      <p:sp>
        <p:nvSpPr>
          <p:cNvPr id="5" name="Title 1"/>
          <p:cNvSpPr>
            <a:spLocks noGrp="1"/>
          </p:cNvSpPr>
          <p:nvPr>
            <p:ph type="title"/>
          </p:nvPr>
        </p:nvSpPr>
        <p:spPr>
          <a:xfrm>
            <a:off x="1828800" y="76200"/>
            <a:ext cx="5486400" cy="609600"/>
          </a:xfrm>
        </p:spPr>
        <p:txBody>
          <a:bodyPr>
            <a:normAutofit/>
          </a:bodyPr>
          <a:lstStyle/>
          <a:p>
            <a:r>
              <a:rPr lang="en-US" sz="2000" dirty="0" smtClean="0">
                <a:solidFill>
                  <a:schemeClr val="accent4">
                    <a:lumMod val="50000"/>
                  </a:schemeClr>
                </a:solidFill>
              </a:rPr>
              <a:t>Proposed 856/945 Consolidation (</a:t>
            </a:r>
            <a:r>
              <a:rPr lang="en-US" sz="2000" dirty="0" err="1" smtClean="0">
                <a:solidFill>
                  <a:schemeClr val="accent4">
                    <a:lumMod val="50000"/>
                  </a:schemeClr>
                </a:solidFill>
              </a:rPr>
              <a:t>cont</a:t>
            </a:r>
            <a:r>
              <a:rPr lang="en-US" sz="2000" dirty="0" smtClean="0">
                <a:solidFill>
                  <a:schemeClr val="accent4">
                    <a:lumMod val="50000"/>
                  </a:schemeClr>
                </a:solidFill>
              </a:rPr>
              <a:t>)</a:t>
            </a:r>
            <a:endParaRPr lang="en-US" sz="2000" dirty="0">
              <a:solidFill>
                <a:schemeClr val="accent4">
                  <a:lumMod val="50000"/>
                </a:schemeClr>
              </a:solidFill>
            </a:endParaRPr>
          </a:p>
        </p:txBody>
      </p:sp>
    </p:spTree>
    <p:extLst>
      <p:ext uri="{BB962C8B-B14F-4D97-AF65-F5344CB8AC3E}">
        <p14:creationId xmlns:p14="http://schemas.microsoft.com/office/powerpoint/2010/main" val="15412500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148072"/>
          </a:xfrm>
        </p:spPr>
        <p:txBody>
          <a:bodyPr>
            <a:normAutofit/>
          </a:bodyPr>
          <a:lstStyle/>
          <a:p>
            <a:pPr marL="393192" lvl="1" indent="0">
              <a:buNone/>
            </a:pPr>
            <a:r>
              <a:rPr lang="en-US" sz="2400" dirty="0" smtClean="0"/>
              <a:t>	</a:t>
            </a:r>
            <a:endParaRPr lang="en-US" sz="2400" dirty="0"/>
          </a:p>
        </p:txBody>
      </p:sp>
      <p:sp>
        <p:nvSpPr>
          <p:cNvPr id="3" name="Title 2"/>
          <p:cNvSpPr>
            <a:spLocks noGrp="1"/>
          </p:cNvSpPr>
          <p:nvPr>
            <p:ph type="title"/>
          </p:nvPr>
        </p:nvSpPr>
        <p:spPr/>
        <p:txBody>
          <a:bodyPr/>
          <a:lstStyle/>
          <a:p>
            <a:pPr algn="ctr"/>
            <a:r>
              <a:rPr lang="en-US" dirty="0" smtClean="0"/>
              <a:t>Discussion Points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43000" cy="1064419"/>
          </a:xfrm>
          <a:prstGeom prst="rect">
            <a:avLst/>
          </a:prstGeom>
        </p:spPr>
      </p:pic>
    </p:spTree>
    <p:extLst>
      <p:ext uri="{BB962C8B-B14F-4D97-AF65-F5344CB8AC3E}">
        <p14:creationId xmlns:p14="http://schemas.microsoft.com/office/powerpoint/2010/main" val="2139532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562600"/>
          </a:xfrm>
        </p:spPr>
        <p:txBody>
          <a:bodyPr/>
          <a:lstStyle/>
          <a:p>
            <a:r>
              <a:rPr lang="en-US" sz="2800" dirty="0"/>
              <a:t>Order Acknowledgement summary</a:t>
            </a:r>
          </a:p>
          <a:p>
            <a:pPr lvl="1"/>
            <a:r>
              <a:rPr lang="en-US" sz="2400" dirty="0" smtClean="0"/>
              <a:t>Objective: </a:t>
            </a:r>
            <a:endParaRPr lang="en-US" sz="2400" dirty="0"/>
          </a:p>
          <a:p>
            <a:pPr lvl="2"/>
            <a:r>
              <a:rPr lang="en-US" sz="2000" dirty="0"/>
              <a:t>to provide a summary of the EASI 850 data that is received from the customer.  </a:t>
            </a:r>
          </a:p>
          <a:p>
            <a:pPr lvl="2"/>
            <a:r>
              <a:rPr lang="en-US" sz="2000" dirty="0"/>
              <a:t>does not indicate whether the order will be fulfilled but provides an acknowledgment to the customer that a PO has been received and the quantity per PO.  </a:t>
            </a:r>
          </a:p>
          <a:p>
            <a:pPr lvl="2"/>
            <a:r>
              <a:rPr lang="en-US" sz="2000" dirty="0"/>
              <a:t>proposed document name is the EASI 855 v 2.0.</a:t>
            </a:r>
          </a:p>
          <a:p>
            <a:pPr lvl="1"/>
            <a:endParaRPr lang="en-US" sz="2400" dirty="0" smtClean="0"/>
          </a:p>
          <a:p>
            <a:pPr lvl="1"/>
            <a:r>
              <a:rPr lang="en-US" sz="2400" dirty="0" smtClean="0"/>
              <a:t>Suggestions:</a:t>
            </a:r>
          </a:p>
          <a:p>
            <a:pPr lvl="2"/>
            <a:r>
              <a:rPr lang="en-US" sz="2000" dirty="0" smtClean="0"/>
              <a:t>Generate a list of validations for file to communicate in response</a:t>
            </a:r>
          </a:p>
          <a:p>
            <a:pPr lvl="2"/>
            <a:r>
              <a:rPr lang="en-US" sz="2000" dirty="0" smtClean="0"/>
              <a:t>Use proposed standard if there is </a:t>
            </a:r>
            <a:r>
              <a:rPr lang="en-US" sz="2000" dirty="0"/>
              <a:t>e</a:t>
            </a:r>
            <a:r>
              <a:rPr lang="en-US" sz="2000" dirty="0" smtClean="0"/>
              <a:t>nough business need and propose a second standard which indicates the error</a:t>
            </a:r>
          </a:p>
          <a:p>
            <a:pPr lvl="2"/>
            <a:endParaRPr lang="en-US" sz="2200" dirty="0"/>
          </a:p>
          <a:p>
            <a:endParaRPr lang="en-US" dirty="0"/>
          </a:p>
        </p:txBody>
      </p:sp>
      <p:sp>
        <p:nvSpPr>
          <p:cNvPr id="3" name="Title 2"/>
          <p:cNvSpPr>
            <a:spLocks noGrp="1"/>
          </p:cNvSpPr>
          <p:nvPr>
            <p:ph type="title"/>
          </p:nvPr>
        </p:nvSpPr>
        <p:spPr>
          <a:xfrm>
            <a:off x="1066800" y="274638"/>
            <a:ext cx="7620000" cy="868362"/>
          </a:xfrm>
        </p:spPr>
        <p:txBody>
          <a:bodyPr/>
          <a:lstStyle/>
          <a:p>
            <a:r>
              <a:rPr lang="en-US" dirty="0" smtClean="0"/>
              <a:t>Discussion Points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43000" cy="1064419"/>
          </a:xfrm>
          <a:prstGeom prst="rect">
            <a:avLst/>
          </a:prstGeom>
        </p:spPr>
      </p:pic>
    </p:spTree>
    <p:extLst>
      <p:ext uri="{BB962C8B-B14F-4D97-AF65-F5344CB8AC3E}">
        <p14:creationId xmlns:p14="http://schemas.microsoft.com/office/powerpoint/2010/main" val="3167518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303" t="11495" r="30784" b="26410"/>
          <a:stretch/>
        </p:blipFill>
        <p:spPr bwMode="auto">
          <a:xfrm>
            <a:off x="990600" y="304801"/>
            <a:ext cx="7274740" cy="45423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477000" y="5410200"/>
            <a:ext cx="1447800" cy="430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dirty="0" smtClean="0"/>
              <a:t>NICK FREITAG</a:t>
            </a:r>
          </a:p>
          <a:p>
            <a:r>
              <a:rPr lang="en-US" sz="1100" dirty="0" smtClean="0"/>
              <a:t>EASI TREASURER</a:t>
            </a:r>
            <a:endParaRPr lang="en-US" sz="1100" dirty="0"/>
          </a:p>
        </p:txBody>
      </p:sp>
    </p:spTree>
    <p:extLst>
      <p:ext uri="{BB962C8B-B14F-4D97-AF65-F5344CB8AC3E}">
        <p14:creationId xmlns:p14="http://schemas.microsoft.com/office/powerpoint/2010/main" val="33477296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228600"/>
            <a:ext cx="7162800" cy="685800"/>
          </a:xfrm>
        </p:spPr>
        <p:txBody>
          <a:bodyPr>
            <a:normAutofit/>
          </a:bodyPr>
          <a:lstStyle/>
          <a:p>
            <a:r>
              <a:rPr lang="en-US" sz="3200" dirty="0" smtClean="0"/>
              <a:t>EASI 855 v 2.0 Standard</a:t>
            </a:r>
            <a:endParaRPr lang="en-US"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883920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43000" cy="1064419"/>
          </a:xfrm>
          <a:prstGeom prst="rect">
            <a:avLst/>
          </a:prstGeom>
        </p:spPr>
      </p:pic>
    </p:spTree>
    <p:extLst>
      <p:ext uri="{BB962C8B-B14F-4D97-AF65-F5344CB8AC3E}">
        <p14:creationId xmlns:p14="http://schemas.microsoft.com/office/powerpoint/2010/main" val="3057089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43000" cy="1064419"/>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3743700002"/>
              </p:ext>
            </p:extLst>
          </p:nvPr>
        </p:nvGraphicFramePr>
        <p:xfrm>
          <a:off x="1371600" y="304800"/>
          <a:ext cx="7524750" cy="5514257"/>
        </p:xfrm>
        <a:graphic>
          <a:graphicData uri="http://schemas.openxmlformats.org/presentationml/2006/ole">
            <mc:AlternateContent xmlns:mc="http://schemas.openxmlformats.org/markup-compatibility/2006">
              <mc:Choice xmlns:v="urn:schemas-microsoft-com:vml" Requires="v">
                <p:oleObj spid="_x0000_s2051" name="Worksheet" r:id="rId4" imgW="8591678" imgH="6295931" progId="Excel.Sheet.12">
                  <p:embed/>
                </p:oleObj>
              </mc:Choice>
              <mc:Fallback>
                <p:oleObj name="Worksheet" r:id="rId4" imgW="8591678" imgH="6295931" progId="Excel.Sheet.12">
                  <p:embed/>
                  <p:pic>
                    <p:nvPicPr>
                      <p:cNvPr id="0" name=""/>
                      <p:cNvPicPr/>
                      <p:nvPr/>
                    </p:nvPicPr>
                    <p:blipFill>
                      <a:blip r:embed="rId5"/>
                      <a:stretch>
                        <a:fillRect/>
                      </a:stretch>
                    </p:blipFill>
                    <p:spPr>
                      <a:xfrm>
                        <a:off x="1371600" y="304800"/>
                        <a:ext cx="7524750" cy="5514257"/>
                      </a:xfrm>
                      <a:prstGeom prst="rect">
                        <a:avLst/>
                      </a:prstGeom>
                    </p:spPr>
                  </p:pic>
                </p:oleObj>
              </mc:Fallback>
            </mc:AlternateContent>
          </a:graphicData>
        </a:graphic>
      </p:graphicFrame>
    </p:spTree>
    <p:extLst>
      <p:ext uri="{BB962C8B-B14F-4D97-AF65-F5344CB8AC3E}">
        <p14:creationId xmlns:p14="http://schemas.microsoft.com/office/powerpoint/2010/main" val="2240369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88022172"/>
              </p:ext>
            </p:extLst>
          </p:nvPr>
        </p:nvGraphicFramePr>
        <p:xfrm>
          <a:off x="1828800" y="90645"/>
          <a:ext cx="5029200" cy="6122088"/>
        </p:xfrm>
        <a:graphic>
          <a:graphicData uri="http://schemas.openxmlformats.org/presentationml/2006/ole">
            <mc:AlternateContent xmlns:mc="http://schemas.openxmlformats.org/markup-compatibility/2006">
              <mc:Choice xmlns:v="urn:schemas-microsoft-com:vml" Requires="v">
                <p:oleObj spid="_x0000_s3075" name="Document" r:id="rId3" imgW="6097155" imgH="7423443" progId="Word.Document.12">
                  <p:embed/>
                </p:oleObj>
              </mc:Choice>
              <mc:Fallback>
                <p:oleObj name="Document" r:id="rId3" imgW="6097155" imgH="7423443" progId="Word.Document.12">
                  <p:embed/>
                  <p:pic>
                    <p:nvPicPr>
                      <p:cNvPr id="0" name=""/>
                      <p:cNvPicPr/>
                      <p:nvPr/>
                    </p:nvPicPr>
                    <p:blipFill>
                      <a:blip r:embed="rId4"/>
                      <a:stretch>
                        <a:fillRect/>
                      </a:stretch>
                    </p:blipFill>
                    <p:spPr>
                      <a:xfrm>
                        <a:off x="1828800" y="90645"/>
                        <a:ext cx="5029200" cy="6122088"/>
                      </a:xfrm>
                      <a:prstGeom prst="rect">
                        <a:avLst/>
                      </a:prstGeom>
                      <a:ln>
                        <a:solidFill>
                          <a:schemeClr val="tx1"/>
                        </a:solidFill>
                      </a:ln>
                    </p:spPr>
                  </p:pic>
                </p:oleObj>
              </mc:Fallback>
            </mc:AlternateContent>
          </a:graphicData>
        </a:graphic>
      </p:graphicFrame>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143000" cy="1064419"/>
          </a:xfrm>
          <a:prstGeom prst="rect">
            <a:avLst/>
          </a:prstGeom>
        </p:spPr>
      </p:pic>
    </p:spTree>
    <p:extLst>
      <p:ext uri="{BB962C8B-B14F-4D97-AF65-F5344CB8AC3E}">
        <p14:creationId xmlns:p14="http://schemas.microsoft.com/office/powerpoint/2010/main" val="2374055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274638"/>
            <a:ext cx="7848600" cy="1096962"/>
          </a:xfrm>
        </p:spPr>
        <p:txBody>
          <a:bodyPr>
            <a:normAutofit fontScale="90000"/>
          </a:bodyPr>
          <a:lstStyle/>
          <a:p>
            <a:pPr algn="ctr"/>
            <a:r>
              <a:rPr lang="en-US" dirty="0" smtClean="0"/>
              <a:t>Technical Committee Presentation</a:t>
            </a:r>
            <a:endParaRPr lang="en-US" dirty="0"/>
          </a:p>
        </p:txBody>
      </p:sp>
      <p:pic>
        <p:nvPicPr>
          <p:cNvPr id="1026"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17000"/>
                    </a14:imgEffect>
                  </a14:imgLayer>
                </a14:imgProps>
              </a:ext>
              <a:ext uri="{28A0092B-C50C-407E-A947-70E740481C1C}">
                <a14:useLocalDpi xmlns:a14="http://schemas.microsoft.com/office/drawing/2010/main" val="0"/>
              </a:ext>
            </a:extLst>
          </a:blip>
          <a:srcRect/>
          <a:stretch>
            <a:fillRect/>
          </a:stretch>
        </p:blipFill>
        <p:spPr bwMode="auto">
          <a:xfrm>
            <a:off x="152400" y="1481138"/>
            <a:ext cx="8839200" cy="4157662"/>
          </a:xfrm>
          <a:prstGeom prst="rect">
            <a:avLst/>
          </a:prstGeom>
          <a:noFill/>
          <a:ln>
            <a:noFill/>
          </a:ln>
          <a:effectLst>
            <a:outerShdw dist="50800" sx="1000" sy="1000" algn="ctr" rotWithShape="0">
              <a:srgbClr val="000000"/>
            </a:outerShdw>
            <a:reflection endPos="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143000" cy="1064419"/>
          </a:xfrm>
          <a:prstGeom prst="rect">
            <a:avLst/>
          </a:prstGeom>
        </p:spPr>
      </p:pic>
    </p:spTree>
    <p:extLst>
      <p:ext uri="{BB962C8B-B14F-4D97-AF65-F5344CB8AC3E}">
        <p14:creationId xmlns:p14="http://schemas.microsoft.com/office/powerpoint/2010/main" val="234378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1"/>
            <a:ext cx="8229600" cy="4648200"/>
          </a:xfrm>
        </p:spPr>
        <p:txBody>
          <a:bodyPr>
            <a:normAutofit/>
          </a:bodyPr>
          <a:lstStyle/>
          <a:p>
            <a:pPr lvl="2"/>
            <a:endParaRPr lang="en-US" sz="2000" dirty="0" smtClean="0"/>
          </a:p>
          <a:p>
            <a:pPr lvl="2"/>
            <a:r>
              <a:rPr lang="en-US" sz="2000" dirty="0" smtClean="0"/>
              <a:t>Web site Enhancements</a:t>
            </a:r>
            <a:endParaRPr lang="en-US" sz="1800" dirty="0" smtClean="0"/>
          </a:p>
          <a:p>
            <a:pPr lvl="2"/>
            <a:r>
              <a:rPr lang="en-US" sz="2000" dirty="0" smtClean="0"/>
              <a:t>New Standard – Image File</a:t>
            </a:r>
            <a:endParaRPr lang="en-US" sz="2000" dirty="0"/>
          </a:p>
          <a:p>
            <a:pPr lvl="2"/>
            <a:r>
              <a:rPr lang="en-US" sz="2000" dirty="0" smtClean="0"/>
              <a:t>Color </a:t>
            </a:r>
            <a:r>
              <a:rPr lang="en-US" sz="2000" dirty="0"/>
              <a:t>code enhancement to PDD </a:t>
            </a:r>
            <a:endParaRPr lang="en-US" sz="2000" dirty="0" smtClean="0"/>
          </a:p>
          <a:p>
            <a:pPr lvl="2"/>
            <a:r>
              <a:rPr lang="en-US" sz="2000" dirty="0" smtClean="0"/>
              <a:t>Drop-ship </a:t>
            </a:r>
            <a:r>
              <a:rPr lang="en-US" sz="2000" dirty="0"/>
              <a:t>returns </a:t>
            </a:r>
            <a:r>
              <a:rPr lang="en-US" sz="2000" dirty="0" smtClean="0"/>
              <a:t> </a:t>
            </a:r>
          </a:p>
          <a:p>
            <a:pPr lvl="2"/>
            <a:r>
              <a:rPr lang="en-US" sz="2000" dirty="0" smtClean="0"/>
              <a:t>Develop </a:t>
            </a:r>
            <a:r>
              <a:rPr lang="en-US" sz="2000" dirty="0"/>
              <a:t>an “Open Invoice Summary” or “Account Statement” report/statement by invoice # </a:t>
            </a:r>
          </a:p>
          <a:p>
            <a:pPr lvl="2"/>
            <a:r>
              <a:rPr lang="en-US" sz="2000" dirty="0" smtClean="0"/>
              <a:t>Propose </a:t>
            </a:r>
            <a:r>
              <a:rPr lang="en-US" sz="2000" dirty="0"/>
              <a:t>the 810 </a:t>
            </a:r>
            <a:r>
              <a:rPr lang="en-US" sz="2000" dirty="0" smtClean="0"/>
              <a:t>format </a:t>
            </a:r>
            <a:endParaRPr lang="en-US" sz="2000" dirty="0"/>
          </a:p>
          <a:p>
            <a:pPr lvl="2"/>
            <a:r>
              <a:rPr lang="en-US" sz="2000" dirty="0" smtClean="0"/>
              <a:t>850/940 </a:t>
            </a:r>
            <a:r>
              <a:rPr lang="en-US" sz="2000" dirty="0"/>
              <a:t>and 856 Consolidation </a:t>
            </a:r>
            <a:endParaRPr lang="en-US" sz="2000" dirty="0" smtClean="0"/>
          </a:p>
          <a:p>
            <a:pPr lvl="2"/>
            <a:r>
              <a:rPr lang="en-US" sz="2000" dirty="0" smtClean="0"/>
              <a:t>Discussion Items</a:t>
            </a:r>
            <a:endParaRPr lang="en-US" sz="2000" dirty="0"/>
          </a:p>
        </p:txBody>
      </p:sp>
      <p:sp>
        <p:nvSpPr>
          <p:cNvPr id="3" name="Title 2"/>
          <p:cNvSpPr>
            <a:spLocks noGrp="1"/>
          </p:cNvSpPr>
          <p:nvPr>
            <p:ph type="title"/>
          </p:nvPr>
        </p:nvSpPr>
        <p:spPr>
          <a:xfrm>
            <a:off x="1143000" y="274638"/>
            <a:ext cx="7543800" cy="1143000"/>
          </a:xfrm>
        </p:spPr>
        <p:txBody>
          <a:bodyPr>
            <a:normAutofit/>
          </a:bodyPr>
          <a:lstStyle/>
          <a:p>
            <a:r>
              <a:rPr lang="en-US" dirty="0"/>
              <a:t>Agenda/ Discussion Items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43000" cy="1064419"/>
          </a:xfrm>
          <a:prstGeom prst="rect">
            <a:avLst/>
          </a:prstGeom>
        </p:spPr>
      </p:pic>
    </p:spTree>
    <p:extLst>
      <p:ext uri="{BB962C8B-B14F-4D97-AF65-F5344CB8AC3E}">
        <p14:creationId xmlns:p14="http://schemas.microsoft.com/office/powerpoint/2010/main" val="2763787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6370</TotalTime>
  <Words>6208</Words>
  <Application>Microsoft Office PowerPoint</Application>
  <PresentationFormat>On-screen Show (4:3)</PresentationFormat>
  <Paragraphs>1476</Paragraphs>
  <Slides>50</Slides>
  <Notes>17</Notes>
  <HiddenSlides>0</HiddenSlides>
  <MMClips>0</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50</vt:i4>
      </vt:variant>
    </vt:vector>
  </HeadingPairs>
  <TitlesOfParts>
    <vt:vector size="55" baseType="lpstr">
      <vt:lpstr>Concourse</vt:lpstr>
      <vt:lpstr>1_Concourse</vt:lpstr>
      <vt:lpstr>Adobe Acrobat Document</vt:lpstr>
      <vt:lpstr>Microsoft Word Document</vt:lpstr>
      <vt:lpstr>Microsoft Excel 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Technical Committee Presentation</vt:lpstr>
      <vt:lpstr>Agenda/ Discussion Items</vt:lpstr>
      <vt:lpstr>Web Site Enhancements</vt:lpstr>
      <vt:lpstr>Photo Library v1.0</vt:lpstr>
      <vt:lpstr>Photo Library v1.0 – EASI IMG Header Section</vt:lpstr>
      <vt:lpstr>Photo Library v1.0 – EASI IMG Detail Section</vt:lpstr>
      <vt:lpstr>Photo Library v1.0 – EASI IMG Trailer Record</vt:lpstr>
      <vt:lpstr>Proposal : Add returns to the 852</vt:lpstr>
      <vt:lpstr>PowerPoint Presentation</vt:lpstr>
      <vt:lpstr>EASI Technical Committee  Presentations</vt:lpstr>
      <vt:lpstr>846 Proposed Change</vt:lpstr>
      <vt:lpstr>846 Proposed Change</vt:lpstr>
      <vt:lpstr>846 Proposed Change</vt:lpstr>
      <vt:lpstr>846 Proposed Change</vt:lpstr>
      <vt:lpstr>846 Proposed Change</vt:lpstr>
      <vt:lpstr>EASI Technical Committee  Presentations</vt:lpstr>
      <vt:lpstr>810 Proposed Change</vt:lpstr>
      <vt:lpstr>810 Proposed Change</vt:lpstr>
      <vt:lpstr>810 Proposed Change</vt:lpstr>
      <vt:lpstr>810 Proposed Change</vt:lpstr>
      <vt:lpstr>810 Proposed Change</vt:lpstr>
      <vt:lpstr>810 Proposed Change</vt:lpstr>
      <vt:lpstr>EASI Technical Committee  Presentations</vt:lpstr>
      <vt:lpstr>821 Reconciliation</vt:lpstr>
      <vt:lpstr>821 Reconciliation</vt:lpstr>
      <vt:lpstr>821 Reconciliation</vt:lpstr>
      <vt:lpstr>821 Reconciliation</vt:lpstr>
      <vt:lpstr>821 Reconciliation</vt:lpstr>
      <vt:lpstr>821 Reconciliation</vt:lpstr>
      <vt:lpstr>821 Reconciliation</vt:lpstr>
      <vt:lpstr>821 Reconciliation</vt:lpstr>
      <vt:lpstr>821 Reconciliation</vt:lpstr>
      <vt:lpstr>821 Reconciliation</vt:lpstr>
      <vt:lpstr>Proposal : 850/940 and 856/945 consolidation</vt:lpstr>
      <vt:lpstr>Proposed 850/940 Consolidation</vt:lpstr>
      <vt:lpstr>Proposed 850/940 Consolidation (cont)</vt:lpstr>
      <vt:lpstr>Proposed 850/940 Consolidation (cont)</vt:lpstr>
      <vt:lpstr>Proposed 850/940 Consolidation (cont)</vt:lpstr>
      <vt:lpstr>Proposed 856/945 Consolidation</vt:lpstr>
      <vt:lpstr>Proposed 856/945 Consolidation (cont)</vt:lpstr>
      <vt:lpstr>Discussion Points</vt:lpstr>
      <vt:lpstr>Discussion Points</vt:lpstr>
      <vt:lpstr>EASI 855 v 2.0 Standard</vt:lpstr>
    </vt:vector>
  </TitlesOfParts>
  <Company>Color Image Apparel,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EASI Technical Committee</dc:title>
  <dc:creator>Jonathan Clarke</dc:creator>
  <cp:lastModifiedBy>Rob Smith</cp:lastModifiedBy>
  <cp:revision>222</cp:revision>
  <dcterms:created xsi:type="dcterms:W3CDTF">2008-04-15T01:04:04Z</dcterms:created>
  <dcterms:modified xsi:type="dcterms:W3CDTF">2015-04-22T20:59:12Z</dcterms:modified>
</cp:coreProperties>
</file>