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0" r:id="rId1"/>
  </p:sldMasterIdLst>
  <p:notesMasterIdLst>
    <p:notesMasterId r:id="rId53"/>
  </p:notesMasterIdLst>
  <p:sldIdLst>
    <p:sldId id="431" r:id="rId2"/>
    <p:sldId id="432" r:id="rId3"/>
    <p:sldId id="433" r:id="rId4"/>
    <p:sldId id="434" r:id="rId5"/>
    <p:sldId id="435" r:id="rId6"/>
    <p:sldId id="437" r:id="rId7"/>
    <p:sldId id="438" r:id="rId8"/>
    <p:sldId id="402" r:id="rId9"/>
    <p:sldId id="441" r:id="rId10"/>
    <p:sldId id="397" r:id="rId11"/>
    <p:sldId id="442" r:id="rId12"/>
    <p:sldId id="445" r:id="rId13"/>
    <p:sldId id="447" r:id="rId14"/>
    <p:sldId id="448" r:id="rId15"/>
    <p:sldId id="449" r:id="rId16"/>
    <p:sldId id="450" r:id="rId17"/>
    <p:sldId id="451" r:id="rId18"/>
    <p:sldId id="452" r:id="rId19"/>
    <p:sldId id="446" r:id="rId20"/>
    <p:sldId id="453" r:id="rId21"/>
    <p:sldId id="454" r:id="rId22"/>
    <p:sldId id="455" r:id="rId23"/>
    <p:sldId id="456" r:id="rId24"/>
    <p:sldId id="457" r:id="rId25"/>
    <p:sldId id="458" r:id="rId26"/>
    <p:sldId id="459" r:id="rId27"/>
    <p:sldId id="460" r:id="rId28"/>
    <p:sldId id="461" r:id="rId29"/>
    <p:sldId id="464" r:id="rId30"/>
    <p:sldId id="465" r:id="rId31"/>
    <p:sldId id="466" r:id="rId32"/>
    <p:sldId id="444" r:id="rId33"/>
    <p:sldId id="462" r:id="rId34"/>
    <p:sldId id="463" r:id="rId35"/>
    <p:sldId id="467" r:id="rId36"/>
    <p:sldId id="468" r:id="rId37"/>
    <p:sldId id="469" r:id="rId38"/>
    <p:sldId id="470" r:id="rId39"/>
    <p:sldId id="471" r:id="rId40"/>
    <p:sldId id="472" r:id="rId41"/>
    <p:sldId id="473" r:id="rId42"/>
    <p:sldId id="474" r:id="rId43"/>
    <p:sldId id="475" r:id="rId44"/>
    <p:sldId id="476" r:id="rId45"/>
    <p:sldId id="478" r:id="rId46"/>
    <p:sldId id="477" r:id="rId47"/>
    <p:sldId id="479" r:id="rId48"/>
    <p:sldId id="480" r:id="rId49"/>
    <p:sldId id="482" r:id="rId50"/>
    <p:sldId id="443" r:id="rId51"/>
    <p:sldId id="481" r:id="rId5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BB"/>
    <a:srgbClr val="3012AE"/>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61" autoAdjust="0"/>
    <p:restoredTop sz="94660"/>
  </p:normalViewPr>
  <p:slideViewPr>
    <p:cSldViewPr>
      <p:cViewPr varScale="1">
        <p:scale>
          <a:sx n="51" d="100"/>
          <a:sy n="51" d="100"/>
        </p:scale>
        <p:origin x="1421" y="4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9" d="100"/>
          <a:sy n="79" d="100"/>
        </p:scale>
        <p:origin x="-199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endParaRPr lang="en-US" dirty="0"/>
          </a:p>
        </p:txBody>
      </p:sp>
      <p:sp>
        <p:nvSpPr>
          <p:cNvPr id="307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endParaRPr lang="en-US" dirty="0"/>
          </a:p>
        </p:txBody>
      </p:sp>
      <p:sp>
        <p:nvSpPr>
          <p:cNvPr id="307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endParaRPr lang="en-US" dirty="0"/>
          </a:p>
        </p:txBody>
      </p:sp>
      <p:sp>
        <p:nvSpPr>
          <p:cNvPr id="3079"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fld id="{44D6B68F-7084-4DB3-9320-023378454D3F}" type="slidenum">
              <a:rPr lang="en-US"/>
              <a:pPr/>
              <a:t>‹#›</a:t>
            </a:fld>
            <a:endParaRPr lang="en-US" dirty="0"/>
          </a:p>
        </p:txBody>
      </p:sp>
    </p:spTree>
    <p:extLst>
      <p:ext uri="{BB962C8B-B14F-4D97-AF65-F5344CB8AC3E}">
        <p14:creationId xmlns:p14="http://schemas.microsoft.com/office/powerpoint/2010/main" val="30512340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6B68F-7084-4DB3-9320-023378454D3F}" type="slidenum">
              <a:rPr lang="en-US" smtClean="0"/>
              <a:pPr/>
              <a:t>6</a:t>
            </a:fld>
            <a:endParaRPr lang="en-US" dirty="0"/>
          </a:p>
        </p:txBody>
      </p:sp>
    </p:spTree>
    <p:extLst>
      <p:ext uri="{BB962C8B-B14F-4D97-AF65-F5344CB8AC3E}">
        <p14:creationId xmlns:p14="http://schemas.microsoft.com/office/powerpoint/2010/main" val="649318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1ADDEF5-3F54-4465-BD3A-BC6CDD3C45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B50EE5-8ABB-4C9C-A360-97A68EE746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0CFC0C-9271-450D-86E4-04DBE9DDCA9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4B0079-5876-4D21-BCAE-9A3809B624C5}"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6B28A8-E4F4-481A-9F20-C4BA0EFBB4E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C7D5C9-3B24-46AD-83B1-48E9179F35E6}"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27D1A2-AEBE-4335-9111-7B4DCA4650E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FFA240-68C0-46BA-915B-2930165EBF7E}"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57A161-34B3-4BD8-82FF-CB55E58B26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7E3EAF-1556-477E-8AAF-3936B9D358E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0A7FD9C-44B9-443B-B753-137328C719B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962D728-70BB-409C-815A-A9E3BC8A9B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oogle.com/spreadsheets/d/1TNIcwIUpDyaSktUfJ2jnAMKv4QLxDURtEY-W-aRqamg/edit?usp=shar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190500"/>
            <a:ext cx="5372100" cy="87392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r>
              <a:rPr lang="en-US" dirty="0"/>
              <a:t>2018 EASI Meeting</a:t>
            </a:r>
          </a:p>
        </p:txBody>
      </p:sp>
      <p:sp>
        <p:nvSpPr>
          <p:cNvPr id="3" name="Rectangle 3"/>
          <p:cNvSpPr txBox="1">
            <a:spLocks noChangeArrowheads="1"/>
          </p:cNvSpPr>
          <p:nvPr/>
        </p:nvSpPr>
        <p:spPr>
          <a:xfrm>
            <a:off x="2796473" y="1064419"/>
            <a:ext cx="3657600"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3200" dirty="0"/>
              <a:t> </a:t>
            </a:r>
            <a:r>
              <a:rPr lang="en-US" sz="2000" i="1" dirty="0"/>
              <a:t>Welcome to Nashville!</a:t>
            </a:r>
            <a:r>
              <a:rPr lang="en-US" sz="3200" dirty="0"/>
              <a:t>	</a:t>
            </a:r>
          </a:p>
        </p:txBody>
      </p:sp>
      <p:sp>
        <p:nvSpPr>
          <p:cNvPr id="7" name="Rectangle 3"/>
          <p:cNvSpPr txBox="1">
            <a:spLocks noChangeArrowheads="1"/>
          </p:cNvSpPr>
          <p:nvPr/>
        </p:nvSpPr>
        <p:spPr>
          <a:xfrm>
            <a:off x="5181600" y="6019800"/>
            <a:ext cx="2618095"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lnSpc>
                <a:spcPct val="80000"/>
              </a:lnSpc>
              <a:buNone/>
            </a:pPr>
            <a:r>
              <a:rPr lang="en-US" sz="32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24000"/>
            <a:ext cx="8039100" cy="443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Easi-Logo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7451"/>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09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056" y="1417638"/>
            <a:ext cx="8229600" cy="5181599"/>
          </a:xfrm>
        </p:spPr>
        <p:txBody>
          <a:bodyPr>
            <a:normAutofit/>
          </a:bodyPr>
          <a:lstStyle/>
          <a:p>
            <a:pPr lvl="2"/>
            <a:endParaRPr lang="en-US" sz="1800" dirty="0"/>
          </a:p>
          <a:p>
            <a:pPr lvl="2"/>
            <a:r>
              <a:rPr lang="en-US" sz="3200" dirty="0"/>
              <a:t>Website</a:t>
            </a:r>
          </a:p>
          <a:p>
            <a:pPr lvl="2"/>
            <a:r>
              <a:rPr lang="en-US" sz="3200" dirty="0"/>
              <a:t>Standards and Resources</a:t>
            </a:r>
          </a:p>
          <a:p>
            <a:pPr lvl="2"/>
            <a:r>
              <a:rPr lang="en-US" sz="3200" dirty="0"/>
              <a:t>New Business </a:t>
            </a:r>
          </a:p>
          <a:p>
            <a:pPr lvl="2"/>
            <a:r>
              <a:rPr lang="en-US" sz="3200" dirty="0"/>
              <a:t>Web Services / API Discussion</a:t>
            </a:r>
          </a:p>
          <a:p>
            <a:pPr lvl="2"/>
            <a:r>
              <a:rPr lang="en-US" sz="3200" dirty="0"/>
              <a:t>Open Discussion</a:t>
            </a:r>
          </a:p>
          <a:p>
            <a:pPr lvl="2"/>
            <a:r>
              <a:rPr lang="en-US" sz="3200" dirty="0"/>
              <a:t>Tasks for 2018-19</a:t>
            </a:r>
          </a:p>
          <a:p>
            <a:pPr lvl="2"/>
            <a:endParaRPr lang="en-US" sz="3200" dirty="0"/>
          </a:p>
          <a:p>
            <a:pPr lvl="2"/>
            <a:endParaRPr lang="en-US" sz="2000" dirty="0"/>
          </a:p>
        </p:txBody>
      </p:sp>
      <p:sp>
        <p:nvSpPr>
          <p:cNvPr id="3" name="Title 2"/>
          <p:cNvSpPr>
            <a:spLocks noGrp="1"/>
          </p:cNvSpPr>
          <p:nvPr>
            <p:ph type="title"/>
          </p:nvPr>
        </p:nvSpPr>
        <p:spPr>
          <a:xfrm>
            <a:off x="1143000" y="274638"/>
            <a:ext cx="7543800" cy="1143000"/>
          </a:xfrm>
        </p:spPr>
        <p:txBody>
          <a:bodyPr>
            <a:normAutofit/>
          </a:bodyPr>
          <a:lstStyle/>
          <a:p>
            <a:r>
              <a:rPr lang="en-US" dirty="0"/>
              <a:t>Agenda/ Discussion Items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76378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Site Analytics</a:t>
            </a:r>
          </a:p>
          <a:p>
            <a:pPr lvl="1"/>
            <a:r>
              <a:rPr lang="en-US" dirty="0"/>
              <a:t>4th year on Wix site</a:t>
            </a:r>
          </a:p>
          <a:p>
            <a:pPr lvl="1"/>
            <a:r>
              <a:rPr lang="en-US" dirty="0"/>
              <a:t>5000 Sessions (-25% over last year)</a:t>
            </a:r>
          </a:p>
          <a:p>
            <a:pPr lvl="1"/>
            <a:r>
              <a:rPr lang="en-US" dirty="0"/>
              <a:t>2000 Users (-25% over last year)</a:t>
            </a:r>
          </a:p>
          <a:p>
            <a:pPr lvl="1"/>
            <a:r>
              <a:rPr lang="en-US" dirty="0"/>
              <a:t>76% New / 25% Returning Visitors</a:t>
            </a:r>
          </a:p>
          <a:p>
            <a:pPr lvl="1"/>
            <a:r>
              <a:rPr lang="en-US" dirty="0"/>
              <a:t>Top Pages</a:t>
            </a:r>
          </a:p>
          <a:p>
            <a:pPr lvl="2"/>
            <a:r>
              <a:rPr lang="en-US" dirty="0"/>
              <a:t>Standards Page, 856, 940, 850, annual meetings</a:t>
            </a:r>
          </a:p>
          <a:p>
            <a:pPr lvl="1"/>
            <a:r>
              <a:rPr lang="en-US" dirty="0"/>
              <a:t>14 Support Emails Received</a:t>
            </a:r>
          </a:p>
          <a:p>
            <a:pPr lvl="1"/>
            <a:r>
              <a:rPr lang="en-US" dirty="0"/>
              <a:t>Newsletter list growth flat (143 – down from 150)</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2576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Additions</a:t>
            </a:r>
          </a:p>
          <a:p>
            <a:pPr lvl="1"/>
            <a:r>
              <a:rPr lang="en-US" dirty="0"/>
              <a:t>Additional Editors – Rob and Joelle </a:t>
            </a:r>
            <a:r>
              <a:rPr lang="en-US" sz="1200" dirty="0"/>
              <a:t>(yay!)</a:t>
            </a:r>
          </a:p>
          <a:p>
            <a:pPr lvl="1"/>
            <a:r>
              <a:rPr lang="en-US" dirty="0"/>
              <a:t>General Housekeeping – 100+ Updates</a:t>
            </a:r>
          </a:p>
          <a:p>
            <a:pPr lvl="2"/>
            <a:r>
              <a:rPr lang="en-US" dirty="0"/>
              <a:t>Steering/Tech Committee</a:t>
            </a:r>
          </a:p>
          <a:p>
            <a:pPr lvl="2"/>
            <a:r>
              <a:rPr lang="en-US" dirty="0"/>
              <a:t>News &amp; Events</a:t>
            </a:r>
          </a:p>
          <a:p>
            <a:pPr lvl="2"/>
            <a:r>
              <a:rPr lang="en-US" dirty="0"/>
              <a:t>Newsletter Signup (Updated &amp; Fixed)</a:t>
            </a:r>
          </a:p>
          <a:p>
            <a:pPr lvl="1"/>
            <a:r>
              <a:rPr lang="en-US" dirty="0"/>
              <a:t>2017 Meeting Minutes</a:t>
            </a:r>
          </a:p>
          <a:p>
            <a:pPr lvl="1"/>
            <a:r>
              <a:rPr lang="en-US" dirty="0"/>
              <a:t>Updated By-Laws Posted</a:t>
            </a:r>
          </a:p>
          <a:p>
            <a:pPr lvl="1"/>
            <a:r>
              <a:rPr lang="en-US" dirty="0"/>
              <a:t>Testimonials Added</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379084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Additions cont’d</a:t>
            </a:r>
          </a:p>
          <a:p>
            <a:pPr lvl="1"/>
            <a:r>
              <a:rPr lang="en-US" dirty="0"/>
              <a:t>SSL Enabled – Site is Secure</a:t>
            </a:r>
          </a:p>
          <a:p>
            <a:pPr lvl="1"/>
            <a:r>
              <a:rPr lang="en-US" dirty="0"/>
              <a:t>EASI Logo &amp; Favicon Added</a:t>
            </a:r>
          </a:p>
          <a:p>
            <a:pPr lvl="1"/>
            <a:r>
              <a:rPr lang="en-US" dirty="0"/>
              <a:t>Member List Updated</a:t>
            </a:r>
          </a:p>
          <a:p>
            <a:pPr lvl="1"/>
            <a:r>
              <a:rPr lang="en-US" dirty="0"/>
              <a:t>Sample Files Added</a:t>
            </a:r>
          </a:p>
          <a:p>
            <a:pPr lvl="1"/>
            <a:r>
              <a:rPr lang="en-US" dirty="0"/>
              <a:t>New Versions Added</a:t>
            </a:r>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276707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1761493"/>
          </a:xfrm>
        </p:spPr>
        <p:txBody>
          <a:bodyPr>
            <a:normAutofit/>
          </a:bodyPr>
          <a:lstStyle/>
          <a:p>
            <a:r>
              <a:rPr lang="en-US" dirty="0"/>
              <a:t>Testimonials</a:t>
            </a:r>
          </a:p>
          <a:p>
            <a:pPr lvl="1"/>
            <a:r>
              <a:rPr lang="en-US" dirty="0"/>
              <a:t>Added to relevant pages</a:t>
            </a:r>
          </a:p>
          <a:p>
            <a:pPr lvl="1"/>
            <a:r>
              <a:rPr lang="en-US" dirty="0"/>
              <a:t>Dedicated page added to Global </a:t>
            </a:r>
            <a:r>
              <a:rPr lang="en-US" dirty="0" err="1"/>
              <a:t>Nav</a:t>
            </a:r>
            <a:endParaRPr lang="en-US" dirty="0"/>
          </a:p>
          <a:p>
            <a:pPr lvl="1"/>
            <a:r>
              <a:rPr lang="en-US" dirty="0"/>
              <a:t>We’d like to get more!</a:t>
            </a:r>
          </a:p>
          <a:p>
            <a:pPr lvl="1"/>
            <a:endParaRPr lang="en-US" dirty="0"/>
          </a:p>
        </p:txBody>
      </p:sp>
      <p:sp>
        <p:nvSpPr>
          <p:cNvPr id="3" name="Title 2"/>
          <p:cNvSpPr>
            <a:spLocks noGrp="1"/>
          </p:cNvSpPr>
          <p:nvPr>
            <p:ph type="title"/>
          </p:nvPr>
        </p:nvSpPr>
        <p:spPr/>
        <p:txBody>
          <a:bodyPr>
            <a:normAutofit/>
          </a:bodyPr>
          <a:lstStyle/>
          <a:p>
            <a:r>
              <a:rPr lang="en-US" dirty="0"/>
              <a:t>EASIStandards.com Website</a:t>
            </a:r>
          </a:p>
        </p:txBody>
      </p:sp>
      <p:pic>
        <p:nvPicPr>
          <p:cNvPr id="4" name="Picture 3">
            <a:extLst>
              <a:ext uri="{FF2B5EF4-FFF2-40B4-BE49-F238E27FC236}">
                <a16:creationId xmlns:a16="http://schemas.microsoft.com/office/drawing/2014/main" id="{19E72FE1-1C27-48C0-A78E-D8A213D9D50E}"/>
              </a:ext>
            </a:extLst>
          </p:cNvPr>
          <p:cNvPicPr>
            <a:picLocks noChangeAspect="1"/>
          </p:cNvPicPr>
          <p:nvPr/>
        </p:nvPicPr>
        <p:blipFill>
          <a:blip r:embed="rId2"/>
          <a:stretch>
            <a:fillRect/>
          </a:stretch>
        </p:blipFill>
        <p:spPr>
          <a:xfrm>
            <a:off x="762000" y="3276600"/>
            <a:ext cx="3105150" cy="2771775"/>
          </a:xfrm>
          <a:prstGeom prst="rect">
            <a:avLst/>
          </a:prstGeom>
        </p:spPr>
      </p:pic>
      <p:pic>
        <p:nvPicPr>
          <p:cNvPr id="5" name="Picture 4">
            <a:extLst>
              <a:ext uri="{FF2B5EF4-FFF2-40B4-BE49-F238E27FC236}">
                <a16:creationId xmlns:a16="http://schemas.microsoft.com/office/drawing/2014/main" id="{DE737780-17DC-4077-A64D-D1056E8A41EF}"/>
              </a:ext>
            </a:extLst>
          </p:cNvPr>
          <p:cNvPicPr>
            <a:picLocks noChangeAspect="1"/>
          </p:cNvPicPr>
          <p:nvPr/>
        </p:nvPicPr>
        <p:blipFill>
          <a:blip r:embed="rId3"/>
          <a:stretch>
            <a:fillRect/>
          </a:stretch>
        </p:blipFill>
        <p:spPr>
          <a:xfrm>
            <a:off x="4038600" y="3242821"/>
            <a:ext cx="3800475" cy="2742689"/>
          </a:xfrm>
          <a:prstGeom prst="rect">
            <a:avLst/>
          </a:prstGeom>
        </p:spPr>
      </p:pic>
    </p:spTree>
    <p:extLst>
      <p:ext uri="{BB962C8B-B14F-4D97-AF65-F5344CB8AC3E}">
        <p14:creationId xmlns:p14="http://schemas.microsoft.com/office/powerpoint/2010/main" val="19443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SSL</a:t>
            </a:r>
          </a:p>
          <a:p>
            <a:endParaRPr lang="en-US" dirty="0"/>
          </a:p>
          <a:p>
            <a:endParaRPr lang="en-US" dirty="0"/>
          </a:p>
          <a:p>
            <a:r>
              <a:rPr lang="en-US" dirty="0"/>
              <a:t>Logo Page and Snippet</a:t>
            </a:r>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EASIStandards.com Website</a:t>
            </a:r>
          </a:p>
        </p:txBody>
      </p:sp>
      <p:pic>
        <p:nvPicPr>
          <p:cNvPr id="6" name="Picture 5">
            <a:extLst>
              <a:ext uri="{FF2B5EF4-FFF2-40B4-BE49-F238E27FC236}">
                <a16:creationId xmlns:a16="http://schemas.microsoft.com/office/drawing/2014/main" id="{203426C4-710B-4793-834E-31F662ACDE1E}"/>
              </a:ext>
            </a:extLst>
          </p:cNvPr>
          <p:cNvPicPr>
            <a:picLocks noChangeAspect="1"/>
          </p:cNvPicPr>
          <p:nvPr/>
        </p:nvPicPr>
        <p:blipFill>
          <a:blip r:embed="rId2"/>
          <a:stretch>
            <a:fillRect/>
          </a:stretch>
        </p:blipFill>
        <p:spPr>
          <a:xfrm>
            <a:off x="914400" y="2022572"/>
            <a:ext cx="3878315" cy="374458"/>
          </a:xfrm>
          <a:prstGeom prst="rect">
            <a:avLst/>
          </a:prstGeom>
        </p:spPr>
      </p:pic>
      <p:pic>
        <p:nvPicPr>
          <p:cNvPr id="7" name="Picture 6">
            <a:extLst>
              <a:ext uri="{FF2B5EF4-FFF2-40B4-BE49-F238E27FC236}">
                <a16:creationId xmlns:a16="http://schemas.microsoft.com/office/drawing/2014/main" id="{A3535388-F7F0-4EA0-ADB4-620CB972858D}"/>
              </a:ext>
            </a:extLst>
          </p:cNvPr>
          <p:cNvPicPr>
            <a:picLocks noChangeAspect="1"/>
          </p:cNvPicPr>
          <p:nvPr/>
        </p:nvPicPr>
        <p:blipFill>
          <a:blip r:embed="rId3"/>
          <a:stretch>
            <a:fillRect/>
          </a:stretch>
        </p:blipFill>
        <p:spPr>
          <a:xfrm>
            <a:off x="5249915" y="1752600"/>
            <a:ext cx="2962275" cy="4419600"/>
          </a:xfrm>
          <a:prstGeom prst="rect">
            <a:avLst/>
          </a:prstGeom>
        </p:spPr>
      </p:pic>
      <p:pic>
        <p:nvPicPr>
          <p:cNvPr id="8" name="Picture 7">
            <a:extLst>
              <a:ext uri="{FF2B5EF4-FFF2-40B4-BE49-F238E27FC236}">
                <a16:creationId xmlns:a16="http://schemas.microsoft.com/office/drawing/2014/main" id="{95644CE4-F31B-4834-AEF6-2EFD66F81EA1}"/>
              </a:ext>
            </a:extLst>
          </p:cNvPr>
          <p:cNvPicPr>
            <a:picLocks noChangeAspect="1"/>
          </p:cNvPicPr>
          <p:nvPr/>
        </p:nvPicPr>
        <p:blipFill>
          <a:blip r:embed="rId4"/>
          <a:stretch>
            <a:fillRect/>
          </a:stretch>
        </p:blipFill>
        <p:spPr>
          <a:xfrm>
            <a:off x="812905" y="3621875"/>
            <a:ext cx="3962400" cy="839096"/>
          </a:xfrm>
          <a:prstGeom prst="rect">
            <a:avLst/>
          </a:prstGeom>
        </p:spPr>
      </p:pic>
    </p:spTree>
    <p:extLst>
      <p:ext uri="{BB962C8B-B14F-4D97-AF65-F5344CB8AC3E}">
        <p14:creationId xmlns:p14="http://schemas.microsoft.com/office/powerpoint/2010/main" val="292837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Member List</a:t>
            </a:r>
          </a:p>
          <a:p>
            <a:pPr lvl="1"/>
            <a:r>
              <a:rPr lang="en-US" dirty="0"/>
              <a:t>Updates Needed?</a:t>
            </a:r>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EASIStandards.com Website</a:t>
            </a:r>
          </a:p>
        </p:txBody>
      </p:sp>
      <p:pic>
        <p:nvPicPr>
          <p:cNvPr id="4" name="Picture 3">
            <a:extLst>
              <a:ext uri="{FF2B5EF4-FFF2-40B4-BE49-F238E27FC236}">
                <a16:creationId xmlns:a16="http://schemas.microsoft.com/office/drawing/2014/main" id="{DA31591F-6CE7-4AFB-B140-F6EC5DD65080}"/>
              </a:ext>
            </a:extLst>
          </p:cNvPr>
          <p:cNvPicPr>
            <a:picLocks noChangeAspect="1"/>
          </p:cNvPicPr>
          <p:nvPr/>
        </p:nvPicPr>
        <p:blipFill>
          <a:blip r:embed="rId2"/>
          <a:stretch>
            <a:fillRect/>
          </a:stretch>
        </p:blipFill>
        <p:spPr>
          <a:xfrm>
            <a:off x="712481" y="2590800"/>
            <a:ext cx="7719038" cy="3101477"/>
          </a:xfrm>
          <a:prstGeom prst="rect">
            <a:avLst/>
          </a:prstGeom>
        </p:spPr>
      </p:pic>
    </p:spTree>
    <p:extLst>
      <p:ext uri="{BB962C8B-B14F-4D97-AF65-F5344CB8AC3E}">
        <p14:creationId xmlns:p14="http://schemas.microsoft.com/office/powerpoint/2010/main" val="113093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New Version Sample Files Added</a:t>
            </a:r>
          </a:p>
          <a:p>
            <a:pPr lvl="1"/>
            <a:r>
              <a:rPr lang="en-US" dirty="0"/>
              <a:t>180 and 181 v1.1</a:t>
            </a:r>
          </a:p>
          <a:p>
            <a:pPr lvl="1"/>
            <a:r>
              <a:rPr lang="en-US" dirty="0"/>
              <a:t>846 v3.0</a:t>
            </a:r>
          </a:p>
          <a:p>
            <a:pPr lvl="1"/>
            <a:r>
              <a:rPr lang="en-US" dirty="0"/>
              <a:t>Links found on Appropriate Standard Page</a:t>
            </a:r>
          </a:p>
          <a:p>
            <a:pPr lvl="1"/>
            <a:r>
              <a:rPr lang="en-US" dirty="0"/>
              <a:t>Prior versions available</a:t>
            </a:r>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EASIStandards.com Website</a:t>
            </a:r>
          </a:p>
        </p:txBody>
      </p:sp>
      <p:pic>
        <p:nvPicPr>
          <p:cNvPr id="5" name="Picture 4">
            <a:extLst>
              <a:ext uri="{FF2B5EF4-FFF2-40B4-BE49-F238E27FC236}">
                <a16:creationId xmlns:a16="http://schemas.microsoft.com/office/drawing/2014/main" id="{4DE44444-97C0-4381-9E2B-30FAB25149BE}"/>
              </a:ext>
            </a:extLst>
          </p:cNvPr>
          <p:cNvPicPr>
            <a:picLocks noChangeAspect="1"/>
          </p:cNvPicPr>
          <p:nvPr/>
        </p:nvPicPr>
        <p:blipFill>
          <a:blip r:embed="rId2"/>
          <a:stretch>
            <a:fillRect/>
          </a:stretch>
        </p:blipFill>
        <p:spPr>
          <a:xfrm>
            <a:off x="1600200" y="3633245"/>
            <a:ext cx="5434114" cy="1764444"/>
          </a:xfrm>
          <a:prstGeom prst="rect">
            <a:avLst/>
          </a:prstGeom>
        </p:spPr>
      </p:pic>
    </p:spTree>
    <p:extLst>
      <p:ext uri="{BB962C8B-B14F-4D97-AF65-F5344CB8AC3E}">
        <p14:creationId xmlns:p14="http://schemas.microsoft.com/office/powerpoint/2010/main" val="376755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New Standard Versions Posted</a:t>
            </a:r>
          </a:p>
          <a:p>
            <a:pPr lvl="1"/>
            <a:r>
              <a:rPr lang="en-US" dirty="0"/>
              <a:t>846 v3.0 – Pricing Enhancements</a:t>
            </a:r>
          </a:p>
          <a:p>
            <a:pPr lvl="1"/>
            <a:r>
              <a:rPr lang="en-US" dirty="0"/>
              <a:t>850 v4.0 – Dropship Enabled</a:t>
            </a:r>
          </a:p>
          <a:p>
            <a:pPr lvl="1"/>
            <a:r>
              <a:rPr lang="en-US" dirty="0"/>
              <a:t>856 v7.0 – Dropship Enabled</a:t>
            </a:r>
          </a:p>
          <a:p>
            <a:pPr lvl="1"/>
            <a:r>
              <a:rPr lang="en-US" dirty="0"/>
              <a:t>180 / 181 v1.1 – Non Product Claims Enabled</a:t>
            </a:r>
          </a:p>
          <a:p>
            <a:pPr lvl="1"/>
            <a:r>
              <a:rPr lang="en-US" dirty="0"/>
              <a:t>Master Carton and Shipping Label v2.1 – Housekeeping and reflects 856 changes</a:t>
            </a:r>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EASIStandards.com Website</a:t>
            </a:r>
          </a:p>
        </p:txBody>
      </p:sp>
    </p:spTree>
    <p:extLst>
      <p:ext uri="{BB962C8B-B14F-4D97-AF65-F5344CB8AC3E}">
        <p14:creationId xmlns:p14="http://schemas.microsoft.com/office/powerpoint/2010/main" val="377767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Online Compliance Matrix v1.0 (</a:t>
            </a:r>
            <a:r>
              <a:rPr lang="en-US" dirty="0">
                <a:hlinkClick r:id="rId2"/>
              </a:rPr>
              <a:t>link</a:t>
            </a:r>
            <a:r>
              <a:rPr lang="en-US" dirty="0"/>
              <a:t>)</a:t>
            </a:r>
          </a:p>
          <a:p>
            <a:pPr lvl="1"/>
            <a:r>
              <a:rPr lang="en-US" dirty="0"/>
              <a:t>Simplified Version Year 3</a:t>
            </a:r>
          </a:p>
          <a:p>
            <a:pPr lvl="1"/>
            <a:r>
              <a:rPr lang="en-US" dirty="0"/>
              <a:t>Send updates to webmaster@easistandards.com!</a:t>
            </a:r>
          </a:p>
          <a:p>
            <a:pPr lvl="1"/>
            <a:r>
              <a:rPr lang="en-US" dirty="0"/>
              <a:t>Received 5 member updates</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Compliance Matrix</a:t>
            </a:r>
          </a:p>
        </p:txBody>
      </p:sp>
      <p:pic>
        <p:nvPicPr>
          <p:cNvPr id="4" name="Picture 3">
            <a:extLst>
              <a:ext uri="{FF2B5EF4-FFF2-40B4-BE49-F238E27FC236}">
                <a16:creationId xmlns:a16="http://schemas.microsoft.com/office/drawing/2014/main" id="{DE52211F-9B38-49BF-BE7B-E494A433F450}"/>
              </a:ext>
            </a:extLst>
          </p:cNvPr>
          <p:cNvPicPr>
            <a:picLocks noChangeAspect="1"/>
          </p:cNvPicPr>
          <p:nvPr/>
        </p:nvPicPr>
        <p:blipFill>
          <a:blip r:embed="rId3"/>
          <a:stretch>
            <a:fillRect/>
          </a:stretch>
        </p:blipFill>
        <p:spPr>
          <a:xfrm>
            <a:off x="2133600" y="3306723"/>
            <a:ext cx="4876800" cy="2692712"/>
          </a:xfrm>
          <a:prstGeom prst="rect">
            <a:avLst/>
          </a:prstGeom>
        </p:spPr>
      </p:pic>
    </p:spTree>
    <p:extLst>
      <p:ext uri="{BB962C8B-B14F-4D97-AF65-F5344CB8AC3E}">
        <p14:creationId xmlns:p14="http://schemas.microsoft.com/office/powerpoint/2010/main" val="426317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6184"/>
            <a:ext cx="4572000" cy="369332"/>
          </a:xfrm>
          <a:prstGeom prst="rect">
            <a:avLst/>
          </a:prstGeom>
          <a:noFill/>
        </p:spPr>
        <p:txBody>
          <a:bodyPr wrap="square" rtlCol="0">
            <a:spAutoFit/>
          </a:bodyPr>
          <a:lstStyle/>
          <a:p>
            <a:pPr algn="ctr"/>
            <a:r>
              <a:rPr lang="en-US" dirty="0"/>
              <a:t>Annual Meeting Schedule</a:t>
            </a:r>
          </a:p>
        </p:txBody>
      </p:sp>
      <p:sp>
        <p:nvSpPr>
          <p:cNvPr id="6" name="TextBox 5"/>
          <p:cNvSpPr txBox="1"/>
          <p:nvPr/>
        </p:nvSpPr>
        <p:spPr>
          <a:xfrm>
            <a:off x="1118118" y="3362717"/>
            <a:ext cx="1181100" cy="369332"/>
          </a:xfrm>
          <a:prstGeom prst="rect">
            <a:avLst/>
          </a:prstGeom>
          <a:noFill/>
        </p:spPr>
        <p:txBody>
          <a:bodyPr wrap="square" rtlCol="0">
            <a:spAutoFit/>
          </a:bodyPr>
          <a:lstStyle/>
          <a:p>
            <a:r>
              <a:rPr lang="en-US" dirty="0"/>
              <a:t>	</a:t>
            </a:r>
          </a:p>
        </p:txBody>
      </p:sp>
      <p:graphicFrame>
        <p:nvGraphicFramePr>
          <p:cNvPr id="8" name="Table 7"/>
          <p:cNvGraphicFramePr>
            <a:graphicFrameLocks noGrp="1"/>
          </p:cNvGraphicFramePr>
          <p:nvPr>
            <p:extLst>
              <p:ext uri="{D42A27DB-BD31-4B8C-83A1-F6EECF244321}">
                <p14:modId xmlns:p14="http://schemas.microsoft.com/office/powerpoint/2010/main" val="3080902009"/>
              </p:ext>
            </p:extLst>
          </p:nvPr>
        </p:nvGraphicFramePr>
        <p:xfrm>
          <a:off x="2470149" y="1189130"/>
          <a:ext cx="4997451" cy="457200"/>
        </p:xfrm>
        <a:graphic>
          <a:graphicData uri="http://schemas.openxmlformats.org/drawingml/2006/table">
            <a:tbl>
              <a:tblPr firstRow="1" firstCol="1" bandRow="1">
                <a:tableStyleId>{5C22544A-7EE6-4342-B048-85BDC9FD1C3A}</a:tableStyleId>
              </a:tblPr>
              <a:tblGrid>
                <a:gridCol w="1720851">
                  <a:extLst>
                    <a:ext uri="{9D8B030D-6E8A-4147-A177-3AD203B41FA5}">
                      <a16:colId xmlns:a16="http://schemas.microsoft.com/office/drawing/2014/main" val="20000"/>
                    </a:ext>
                  </a:extLst>
                </a:gridCol>
                <a:gridCol w="1726502">
                  <a:extLst>
                    <a:ext uri="{9D8B030D-6E8A-4147-A177-3AD203B41FA5}">
                      <a16:colId xmlns:a16="http://schemas.microsoft.com/office/drawing/2014/main" val="20001"/>
                    </a:ext>
                  </a:extLst>
                </a:gridCol>
                <a:gridCol w="1550098">
                  <a:extLst>
                    <a:ext uri="{9D8B030D-6E8A-4147-A177-3AD203B41FA5}">
                      <a16:colId xmlns:a16="http://schemas.microsoft.com/office/drawing/2014/main" val="20002"/>
                    </a:ext>
                  </a:extLst>
                </a:gridCol>
              </a:tblGrid>
              <a:tr h="200025">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 </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57175">
                <a:tc>
                  <a:txBody>
                    <a:bodyPr/>
                    <a:lstStyle/>
                    <a:p>
                      <a:pPr algn="l" fontAlgn="ctr"/>
                      <a:r>
                        <a:rPr lang="en-US" sz="1000" b="0" i="0" u="none" strike="noStrike" dirty="0">
                          <a:solidFill>
                            <a:srgbClr val="000000"/>
                          </a:solidFill>
                          <a:effectLst/>
                          <a:latin typeface="Arial"/>
                        </a:rPr>
                        <a:t>EASI/FDM4 Dinner</a:t>
                      </a:r>
                    </a:p>
                  </a:txBody>
                  <a:tcPr marL="9525" marR="9525" marT="9525" marB="0" anchor="ctr"/>
                </a:tc>
                <a:tc>
                  <a:txBody>
                    <a:bodyPr/>
                    <a:lstStyle/>
                    <a:p>
                      <a:pPr algn="l" fontAlgn="ctr"/>
                      <a:r>
                        <a:rPr lang="en-US" sz="1000" b="0" i="0" u="none" strike="noStrike" dirty="0">
                          <a:solidFill>
                            <a:srgbClr val="000000"/>
                          </a:solidFill>
                          <a:effectLst/>
                          <a:latin typeface="Arial"/>
                        </a:rPr>
                        <a:t>  5:30</a:t>
                      </a:r>
                      <a:r>
                        <a:rPr lang="en-US" sz="1000" b="0" i="0" u="none" strike="noStrike" baseline="0" dirty="0">
                          <a:solidFill>
                            <a:srgbClr val="000000"/>
                          </a:solidFill>
                          <a:effectLst/>
                          <a:latin typeface="Arial"/>
                        </a:rPr>
                        <a:t> – 8:30 pm</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baseline="0" dirty="0">
                          <a:solidFill>
                            <a:srgbClr val="000000"/>
                          </a:solidFill>
                          <a:effectLst/>
                          <a:latin typeface="Arial"/>
                        </a:rPr>
                        <a:t>TBA</a:t>
                      </a:r>
                      <a:endParaRPr lang="en-US" sz="1000" b="0"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66942073"/>
              </p:ext>
            </p:extLst>
          </p:nvPr>
        </p:nvGraphicFramePr>
        <p:xfrm>
          <a:off x="2470148" y="2402634"/>
          <a:ext cx="4997451" cy="2322931"/>
        </p:xfrm>
        <a:graphic>
          <a:graphicData uri="http://schemas.openxmlformats.org/drawingml/2006/table">
            <a:tbl>
              <a:tblPr firstRow="1" firstCol="1" bandRow="1">
                <a:tableStyleId>{5C22544A-7EE6-4342-B048-85BDC9FD1C3A}</a:tableStyleId>
              </a:tblPr>
              <a:tblGrid>
                <a:gridCol w="1710275">
                  <a:extLst>
                    <a:ext uri="{9D8B030D-6E8A-4147-A177-3AD203B41FA5}">
                      <a16:colId xmlns:a16="http://schemas.microsoft.com/office/drawing/2014/main" val="20000"/>
                    </a:ext>
                  </a:extLst>
                </a:gridCol>
                <a:gridCol w="1737078">
                  <a:extLst>
                    <a:ext uri="{9D8B030D-6E8A-4147-A177-3AD203B41FA5}">
                      <a16:colId xmlns:a16="http://schemas.microsoft.com/office/drawing/2014/main" val="20001"/>
                    </a:ext>
                  </a:extLst>
                </a:gridCol>
                <a:gridCol w="1550098">
                  <a:extLst>
                    <a:ext uri="{9D8B030D-6E8A-4147-A177-3AD203B41FA5}">
                      <a16:colId xmlns:a16="http://schemas.microsoft.com/office/drawing/2014/main" val="20002"/>
                    </a:ext>
                  </a:extLst>
                </a:gridCol>
              </a:tblGrid>
              <a:tr h="200025">
                <a:tc>
                  <a:txBody>
                    <a:bodyPr/>
                    <a:lstStyle/>
                    <a:p>
                      <a:pPr algn="l" fontAlgn="ctr"/>
                      <a:r>
                        <a:rPr lang="en-US" sz="1000" u="none" strike="noStrike" dirty="0">
                          <a:effectLst/>
                        </a:rPr>
                        <a:t> Function</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Time</a:t>
                      </a:r>
                      <a:endParaRPr lang="en-US" sz="1000" b="1" i="0" u="none" strike="noStrike" dirty="0">
                        <a:solidFill>
                          <a:srgbClr val="000000"/>
                        </a:solidFill>
                        <a:effectLst/>
                        <a:latin typeface="Arial"/>
                      </a:endParaRPr>
                    </a:p>
                  </a:txBody>
                  <a:tcPr marL="9525" marR="9525" marT="9525" marB="0" anchor="ctr"/>
                </a:tc>
                <a:tc>
                  <a:txBody>
                    <a:bodyPr/>
                    <a:lstStyle/>
                    <a:p>
                      <a:pPr algn="l" fontAlgn="ctr"/>
                      <a:r>
                        <a:rPr lang="en-US" sz="1000" u="none" strike="noStrike" dirty="0">
                          <a:effectLst/>
                        </a:rPr>
                        <a:t>Location</a:t>
                      </a:r>
                      <a:endParaRPr lang="en-US" sz="1000" b="1" i="0" u="none" strike="noStrike" dirty="0">
                        <a:solidFill>
                          <a:srgbClr val="000000"/>
                        </a:solidFill>
                        <a:effectLst/>
                        <a:latin typeface="Arial"/>
                      </a:endParaRPr>
                    </a:p>
                  </a:txBody>
                  <a:tcPr marL="9525" marR="9525" marT="9525" marB="0" anchor="ctr"/>
                </a:tc>
                <a:extLst>
                  <a:ext uri="{0D108BD9-81ED-4DB2-BD59-A6C34878D82A}">
                    <a16:rowId xmlns:a16="http://schemas.microsoft.com/office/drawing/2014/main" val="10000"/>
                  </a:ext>
                </a:extLst>
              </a:tr>
              <a:tr h="257175">
                <a:tc>
                  <a:txBody>
                    <a:bodyPr/>
                    <a:lstStyle/>
                    <a:p>
                      <a:pPr algn="l" fontAlgn="ctr"/>
                      <a:r>
                        <a:rPr lang="en-US" sz="1000" b="0" i="0" u="none" strike="noStrike" dirty="0">
                          <a:solidFill>
                            <a:srgbClr val="000000"/>
                          </a:solidFill>
                          <a:effectLst/>
                          <a:latin typeface="Arial"/>
                        </a:rPr>
                        <a:t>Breakfast</a:t>
                      </a:r>
                    </a:p>
                  </a:txBody>
                  <a:tcPr marL="9525" marR="9525" marT="9525" marB="0" anchor="ctr"/>
                </a:tc>
                <a:tc>
                  <a:txBody>
                    <a:bodyPr/>
                    <a:lstStyle/>
                    <a:p>
                      <a:pPr algn="l" fontAlgn="ctr"/>
                      <a:r>
                        <a:rPr lang="en-US" sz="1000" b="0" i="0" u="none" strike="noStrike" dirty="0">
                          <a:solidFill>
                            <a:srgbClr val="000000"/>
                          </a:solidFill>
                          <a:effectLst/>
                          <a:latin typeface="Arial"/>
                        </a:rPr>
                        <a:t> 8:00 am – 9:00 am</a:t>
                      </a:r>
                    </a:p>
                  </a:txBody>
                  <a:tcPr marL="9525" marR="9525" marT="9525" marB="0" anchor="ctr"/>
                </a:tc>
                <a:tc>
                  <a:txBody>
                    <a:bodyPr/>
                    <a:lstStyle/>
                    <a:p>
                      <a:pPr algn="l" fontAlgn="ctr"/>
                      <a:r>
                        <a:rPr lang="en-US" sz="1000" b="0" i="0" u="none" strike="noStrike" dirty="0">
                          <a:solidFill>
                            <a:srgbClr val="000000"/>
                          </a:solidFill>
                          <a:effectLst/>
                          <a:latin typeface="Arial"/>
                        </a:rPr>
                        <a:t>SoBro - III</a:t>
                      </a:r>
                    </a:p>
                  </a:txBody>
                  <a:tcPr marL="9525" marR="9525" marT="9525" marB="0" anchor="ctr"/>
                </a:tc>
                <a:extLst>
                  <a:ext uri="{0D108BD9-81ED-4DB2-BD59-A6C34878D82A}">
                    <a16:rowId xmlns:a16="http://schemas.microsoft.com/office/drawing/2014/main" val="10001"/>
                  </a:ext>
                </a:extLst>
              </a:tr>
              <a:tr h="264366">
                <a:tc>
                  <a:txBody>
                    <a:bodyPr/>
                    <a:lstStyle/>
                    <a:p>
                      <a:pPr algn="l" fontAlgn="ctr"/>
                      <a:r>
                        <a:rPr lang="en-US" sz="1000" b="0" i="0" u="none" strike="noStrike" dirty="0">
                          <a:solidFill>
                            <a:srgbClr val="000000"/>
                          </a:solidFill>
                          <a:effectLst/>
                          <a:latin typeface="Arial"/>
                        </a:rPr>
                        <a:t>Tech</a:t>
                      </a:r>
                      <a:r>
                        <a:rPr lang="en-US" sz="1000" b="0" i="0" u="none" strike="noStrike" baseline="0" dirty="0">
                          <a:solidFill>
                            <a:srgbClr val="000000"/>
                          </a:solidFill>
                          <a:effectLst/>
                          <a:latin typeface="Arial"/>
                        </a:rPr>
                        <a:t> Committee</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8:30 am  – 9:00 am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a:t>
                      </a:r>
                    </a:p>
                  </a:txBody>
                  <a:tcPr marL="9525" marR="9525" marT="9525" marB="0" anchor="ctr"/>
                </a:tc>
                <a:extLst>
                  <a:ext uri="{0D108BD9-81ED-4DB2-BD59-A6C34878D82A}">
                    <a16:rowId xmlns:a16="http://schemas.microsoft.com/office/drawing/2014/main" val="10002"/>
                  </a:ext>
                </a:extLst>
              </a:tr>
              <a:tr h="232099">
                <a:tc>
                  <a:txBody>
                    <a:bodyPr/>
                    <a:lstStyle/>
                    <a:p>
                      <a:pPr algn="l" fontAlgn="ctr"/>
                      <a:r>
                        <a:rPr lang="en-US" sz="1000" b="0" i="0" u="none" strike="noStrike" dirty="0">
                          <a:solidFill>
                            <a:srgbClr val="000000"/>
                          </a:solidFill>
                          <a:effectLst/>
                          <a:latin typeface="Arial"/>
                        </a:rPr>
                        <a:t>Steering</a:t>
                      </a:r>
                      <a:r>
                        <a:rPr lang="en-US" sz="1000" b="0" i="0" u="none" strike="noStrike" baseline="0" dirty="0">
                          <a:solidFill>
                            <a:srgbClr val="000000"/>
                          </a:solidFill>
                          <a:effectLst/>
                          <a:latin typeface="Arial"/>
                        </a:rPr>
                        <a:t> Committee &amp; Audit</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 9:00 am  – 9:45 am </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a:t>
                      </a:r>
                    </a:p>
                  </a:txBody>
                  <a:tcPr marL="9525" marR="9525" marT="9525" marB="0" anchor="ctr"/>
                </a:tc>
                <a:extLst>
                  <a:ext uri="{0D108BD9-81ED-4DB2-BD59-A6C34878D82A}">
                    <a16:rowId xmlns:a16="http://schemas.microsoft.com/office/drawing/2014/main" val="10003"/>
                  </a:ext>
                </a:extLst>
              </a:tr>
              <a:tr h="228600">
                <a:tc>
                  <a:txBody>
                    <a:bodyPr/>
                    <a:lstStyle/>
                    <a:p>
                      <a:pPr algn="l" fontAlgn="ctr"/>
                      <a:r>
                        <a:rPr lang="en-US" sz="1000" b="0" i="0" u="none" strike="noStrike" dirty="0">
                          <a:solidFill>
                            <a:srgbClr val="000000"/>
                          </a:solidFill>
                          <a:effectLst/>
                          <a:latin typeface="Arial"/>
                        </a:rPr>
                        <a:t>EASI Annual Meeting</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10:00 am – 12:00 pm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a:t>
                      </a:r>
                    </a:p>
                  </a:txBody>
                  <a:tcPr marL="9525" marR="9525" marT="9525" marB="0" anchor="ctr"/>
                </a:tc>
                <a:extLst>
                  <a:ext uri="{0D108BD9-81ED-4DB2-BD59-A6C34878D82A}">
                    <a16:rowId xmlns:a16="http://schemas.microsoft.com/office/drawing/2014/main" val="10004"/>
                  </a:ext>
                </a:extLst>
              </a:tr>
              <a:tr h="228600">
                <a:tc>
                  <a:txBody>
                    <a:bodyPr/>
                    <a:lstStyle/>
                    <a:p>
                      <a:pPr algn="l" fontAlgn="ctr"/>
                      <a:r>
                        <a:rPr lang="en-US" sz="1000" b="0" i="0" u="none" strike="noStrike" dirty="0">
                          <a:solidFill>
                            <a:srgbClr val="000000"/>
                          </a:solidFill>
                          <a:effectLst/>
                          <a:latin typeface="Arial"/>
                        </a:rPr>
                        <a:t>Lunch</a:t>
                      </a:r>
                      <a:r>
                        <a:rPr lang="en-US" sz="1000" b="0" i="0" u="none" strike="noStrike" baseline="0" dirty="0">
                          <a:solidFill>
                            <a:srgbClr val="000000"/>
                          </a:solidFill>
                          <a:effectLst/>
                          <a:latin typeface="Arial"/>
                        </a:rPr>
                        <a:t> Break</a:t>
                      </a:r>
                      <a:endParaRPr lang="en-US" sz="1000" b="0" i="0" u="none" strike="noStrike" dirty="0">
                        <a:solidFill>
                          <a:srgbClr val="000000"/>
                        </a:solidFill>
                        <a:effectLst/>
                        <a:latin typeface="Arial"/>
                      </a:endParaRPr>
                    </a:p>
                  </a:txBody>
                  <a:tcPr marL="9525" marR="9525" marT="9525" marB="0" anchor="ctr"/>
                </a:tc>
                <a:tc>
                  <a:txBody>
                    <a:bodyPr/>
                    <a:lstStyle/>
                    <a:p>
                      <a:pPr algn="l" fontAlgn="ctr"/>
                      <a:r>
                        <a:rPr lang="en-US" sz="1000" b="0" i="0" u="none" strike="noStrike" dirty="0">
                          <a:solidFill>
                            <a:srgbClr val="000000"/>
                          </a:solidFill>
                          <a:effectLst/>
                          <a:latin typeface="Arial"/>
                        </a:rPr>
                        <a:t>12:00 pm – 1:00 pm</a:t>
                      </a:r>
                    </a:p>
                  </a:txBody>
                  <a:tcPr marL="9525" marR="9525" marT="9525" marB="0" anchor="ctr"/>
                </a:tc>
                <a:tc>
                  <a:txBody>
                    <a:bodyPr/>
                    <a:lstStyle/>
                    <a:p>
                      <a:pPr algn="l" fontAlgn="ct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III</a:t>
                      </a:r>
                    </a:p>
                  </a:txBody>
                  <a:tcPr marL="9525" marR="9525" marT="9525" marB="0" anchor="ctr"/>
                </a:tc>
                <a:extLst>
                  <a:ext uri="{0D108BD9-81ED-4DB2-BD59-A6C34878D82A}">
                    <a16:rowId xmlns:a16="http://schemas.microsoft.com/office/drawing/2014/main" val="10005"/>
                  </a:ext>
                </a:extLst>
              </a:tr>
              <a:tr h="226266">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 Annual Mtg (resumes)</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1:00 pm</a:t>
                      </a:r>
                      <a:r>
                        <a:rPr lang="en-US" sz="1000" b="0" i="0" u="none" strike="noStrike" baseline="0" dirty="0">
                          <a:solidFill>
                            <a:srgbClr val="000000"/>
                          </a:solidFill>
                          <a:effectLst/>
                          <a:latin typeface="Arial"/>
                        </a:rPr>
                        <a:t> – 3:00 pm </a:t>
                      </a:r>
                      <a:endParaRPr lang="en-US" sz="10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SoBro - II</a:t>
                      </a:r>
                    </a:p>
                  </a:txBody>
                  <a:tcPr marL="9525" marR="9525" marT="9525" marB="0" anchor="ctr"/>
                </a:tc>
                <a:extLst>
                  <a:ext uri="{0D108BD9-81ED-4DB2-BD59-A6C34878D82A}">
                    <a16:rowId xmlns:a16="http://schemas.microsoft.com/office/drawing/2014/main" val="83748351"/>
                  </a:ext>
                </a:extLst>
              </a:tr>
              <a:tr h="228600">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Afternoon Break</a:t>
                      </a:r>
                    </a:p>
                  </a:txBody>
                  <a:tcPr marL="9525" marR="9525" marT="9525" marB="0" anchor="ctr"/>
                </a:tc>
                <a:tc>
                  <a:txBody>
                    <a:bodyPr/>
                    <a:lstStyle/>
                    <a:p>
                      <a:pPr algn="l" fontAlgn="ctr"/>
                      <a:r>
                        <a:rPr lang="en-US" sz="1000" b="0" i="0" u="none" strike="noStrike" dirty="0">
                          <a:solidFill>
                            <a:srgbClr val="000000"/>
                          </a:solidFill>
                          <a:effectLst/>
                          <a:latin typeface="Arial"/>
                        </a:rPr>
                        <a:t> 3:00 – 3:15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III</a:t>
                      </a:r>
                    </a:p>
                  </a:txBody>
                  <a:tcPr marL="9525" marR="9525" marT="9525" marB="0" anchor="ctr"/>
                </a:tc>
                <a:extLst>
                  <a:ext uri="{0D108BD9-81ED-4DB2-BD59-A6C34878D82A}">
                    <a16:rowId xmlns:a16="http://schemas.microsoft.com/office/drawing/2014/main" val="2822321436"/>
                  </a:ext>
                </a:extLst>
              </a:tr>
              <a:tr h="228600">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a:t>
                      </a:r>
                      <a:r>
                        <a:rPr kumimoji="0" lang="en-US" sz="1000" b="0" u="none" strike="noStrike" kern="1200" baseline="0" dirty="0">
                          <a:solidFill>
                            <a:schemeClr val="tx1"/>
                          </a:solidFill>
                          <a:effectLst/>
                          <a:latin typeface="Arial" panose="020B0604020202020204" pitchFamily="34" charset="0"/>
                          <a:ea typeface="+mn-ea"/>
                          <a:cs typeface="Arial" panose="020B0604020202020204" pitchFamily="34" charset="0"/>
                        </a:rPr>
                        <a:t> Mtg resumes</a:t>
                      </a:r>
                      <a:endParaRPr kumimoji="0" lang="en-US"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3:15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a:t>
                      </a:r>
                    </a:p>
                  </a:txBody>
                  <a:tcPr marL="9525" marR="9525" marT="9525" marB="0" anchor="ctr"/>
                </a:tc>
                <a:extLst>
                  <a:ext uri="{0D108BD9-81ED-4DB2-BD59-A6C34878D82A}">
                    <a16:rowId xmlns:a16="http://schemas.microsoft.com/office/drawing/2014/main" val="4239541394"/>
                  </a:ext>
                </a:extLst>
              </a:tr>
              <a:tr h="228600">
                <a:tc>
                  <a:txBody>
                    <a:bodyPr/>
                    <a:lstStyle/>
                    <a:p>
                      <a:pPr algn="l" fontAlgn="ctr"/>
                      <a:r>
                        <a:rPr kumimoji="0" lang="en-US" sz="1000" b="0" u="none" strike="noStrike" kern="1200" dirty="0">
                          <a:solidFill>
                            <a:schemeClr val="tx1"/>
                          </a:solidFill>
                          <a:effectLst/>
                          <a:latin typeface="Arial" panose="020B0604020202020204" pitchFamily="34" charset="0"/>
                          <a:ea typeface="+mn-ea"/>
                          <a:cs typeface="Arial" panose="020B0604020202020204" pitchFamily="34" charset="0"/>
                        </a:rPr>
                        <a:t>EASI Annual</a:t>
                      </a:r>
                      <a:r>
                        <a:rPr kumimoji="0" lang="en-US" sz="1000" b="0" u="none" strike="noStrike" kern="1200" baseline="0" dirty="0">
                          <a:solidFill>
                            <a:schemeClr val="tx1"/>
                          </a:solidFill>
                          <a:effectLst/>
                          <a:latin typeface="Arial" panose="020B0604020202020204" pitchFamily="34" charset="0"/>
                          <a:ea typeface="+mn-ea"/>
                          <a:cs typeface="Arial" panose="020B0604020202020204" pitchFamily="34" charset="0"/>
                        </a:rPr>
                        <a:t> Mtg concludes</a:t>
                      </a:r>
                      <a:endParaRPr kumimoji="0" lang="en-US"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a:rPr>
                        <a:t> 5:00 pm</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0" lang="en-US" sz="1000" u="none" strike="noStrike" kern="1200" dirty="0">
                          <a:solidFill>
                            <a:schemeClr val="dk1"/>
                          </a:solidFill>
                          <a:effectLst/>
                          <a:latin typeface="Arial" panose="020B0604020202020204" pitchFamily="34" charset="0"/>
                          <a:ea typeface="+mn-ea"/>
                          <a:cs typeface="Arial" panose="020B0604020202020204" pitchFamily="34" charset="0"/>
                        </a:rPr>
                        <a:t>SoBro - II</a:t>
                      </a:r>
                    </a:p>
                  </a:txBody>
                  <a:tcPr marL="9525" marR="9525" marT="9525" marB="0" anchor="ctr"/>
                </a:tc>
                <a:extLst>
                  <a:ext uri="{0D108BD9-81ED-4DB2-BD59-A6C34878D82A}">
                    <a16:rowId xmlns:a16="http://schemas.microsoft.com/office/drawing/2014/main" val="311217596"/>
                  </a:ext>
                </a:extLst>
              </a:tr>
            </a:tbl>
          </a:graphicData>
        </a:graphic>
      </p:graphicFrame>
      <p:sp>
        <p:nvSpPr>
          <p:cNvPr id="4" name="TextBox 3"/>
          <p:cNvSpPr txBox="1"/>
          <p:nvPr/>
        </p:nvSpPr>
        <p:spPr>
          <a:xfrm>
            <a:off x="812796" y="1371600"/>
            <a:ext cx="1486304" cy="430887"/>
          </a:xfrm>
          <a:prstGeom prst="rect">
            <a:avLst/>
          </a:prstGeom>
          <a:noFill/>
        </p:spPr>
        <p:txBody>
          <a:bodyPr wrap="none" rtlCol="0">
            <a:spAutoFit/>
          </a:bodyPr>
          <a:lstStyle/>
          <a:p>
            <a:r>
              <a:rPr lang="en-US" sz="1100" dirty="0"/>
              <a:t>Wednesday April 4</a:t>
            </a:r>
            <a:r>
              <a:rPr lang="en-US" sz="1100" baseline="30000" dirty="0"/>
              <a:t>th</a:t>
            </a:r>
            <a:endParaRPr lang="en-US" sz="1100" dirty="0"/>
          </a:p>
          <a:p>
            <a:endParaRPr lang="en-US" sz="1100" dirty="0"/>
          </a:p>
        </p:txBody>
      </p:sp>
      <p:sp>
        <p:nvSpPr>
          <p:cNvPr id="10" name="TextBox 9"/>
          <p:cNvSpPr txBox="1"/>
          <p:nvPr/>
        </p:nvSpPr>
        <p:spPr>
          <a:xfrm>
            <a:off x="812796" y="2438400"/>
            <a:ext cx="1290738" cy="430887"/>
          </a:xfrm>
          <a:prstGeom prst="rect">
            <a:avLst/>
          </a:prstGeom>
          <a:noFill/>
        </p:spPr>
        <p:txBody>
          <a:bodyPr wrap="none" rtlCol="0">
            <a:spAutoFit/>
          </a:bodyPr>
          <a:lstStyle/>
          <a:p>
            <a:r>
              <a:rPr lang="en-US" sz="1100" dirty="0"/>
              <a:t>Thursday April 5</a:t>
            </a:r>
            <a:r>
              <a:rPr lang="en-US" sz="1100" baseline="30000" dirty="0"/>
              <a:t>th</a:t>
            </a:r>
            <a:endParaRPr lang="en-US" sz="1100" dirty="0"/>
          </a:p>
          <a:p>
            <a:endParaRPr lang="en-US" sz="1100" dirty="0"/>
          </a:p>
        </p:txBody>
      </p:sp>
      <p:pic>
        <p:nvPicPr>
          <p:cNvPr id="11" name="Picture 2" descr="Easi-Logo 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7451"/>
            <a:ext cx="1305765" cy="130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09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850 Purchase Order v4.0 </a:t>
            </a:r>
          </a:p>
          <a:p>
            <a:pPr lvl="1"/>
            <a:r>
              <a:rPr lang="en-US" dirty="0"/>
              <a:t>Corrective Version</a:t>
            </a:r>
          </a:p>
          <a:p>
            <a:pPr lvl="1"/>
            <a:r>
              <a:rPr lang="en-US" dirty="0"/>
              <a:t>Dropship Enabled</a:t>
            </a:r>
          </a:p>
          <a:p>
            <a:pPr lvl="1"/>
            <a:r>
              <a:rPr lang="en-US" dirty="0"/>
              <a:t>DC ID (“Ship From” Added)</a:t>
            </a:r>
          </a:p>
          <a:p>
            <a:pPr lvl="1"/>
            <a:r>
              <a:rPr lang="en-US" dirty="0"/>
              <a:t>“Pick Up” Code Added for Use</a:t>
            </a:r>
          </a:p>
          <a:p>
            <a:endParaRPr lang="en-US" dirty="0"/>
          </a:p>
          <a:p>
            <a:r>
              <a:rPr lang="en-US" dirty="0"/>
              <a:t>Clarification</a:t>
            </a:r>
          </a:p>
          <a:p>
            <a:pPr lvl="1"/>
            <a:r>
              <a:rPr lang="en-US" dirty="0"/>
              <a:t>Store ID</a:t>
            </a:r>
          </a:p>
          <a:p>
            <a:pPr lvl="1"/>
            <a:r>
              <a:rPr lang="en-US" dirty="0"/>
              <a:t>DC ID</a:t>
            </a:r>
          </a:p>
          <a:p>
            <a:pPr lvl="1"/>
            <a:endParaRPr lang="en-US" dirty="0"/>
          </a:p>
          <a:p>
            <a:pPr lvl="1"/>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850 v4.0</a:t>
            </a:r>
          </a:p>
        </p:txBody>
      </p:sp>
    </p:spTree>
    <p:extLst>
      <p:ext uri="{BB962C8B-B14F-4D97-AF65-F5344CB8AC3E}">
        <p14:creationId xmlns:p14="http://schemas.microsoft.com/office/powerpoint/2010/main" val="368522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3852671"/>
          </a:xfrm>
        </p:spPr>
        <p:txBody>
          <a:bodyPr>
            <a:normAutofit/>
          </a:bodyPr>
          <a:lstStyle/>
          <a:p>
            <a:r>
              <a:rPr lang="en-US" dirty="0"/>
              <a:t>Clarification</a:t>
            </a:r>
          </a:p>
          <a:p>
            <a:pPr lvl="1"/>
            <a:r>
              <a:rPr lang="en-US" dirty="0"/>
              <a:t>Store ID – aka Ship </a:t>
            </a:r>
            <a:r>
              <a:rPr lang="en-US" u="sng" dirty="0"/>
              <a:t>To</a:t>
            </a:r>
            <a:r>
              <a:rPr lang="en-US" dirty="0"/>
              <a:t> Code</a:t>
            </a:r>
          </a:p>
          <a:p>
            <a:pPr lvl="2"/>
            <a:r>
              <a:rPr lang="en-US" dirty="0"/>
              <a:t>Required for traditional 850</a:t>
            </a:r>
          </a:p>
          <a:p>
            <a:pPr lvl="2"/>
            <a:r>
              <a:rPr lang="en-US" dirty="0"/>
              <a:t>Optional / Not Expected for Drop Ship</a:t>
            </a:r>
          </a:p>
          <a:p>
            <a:pPr lvl="2"/>
            <a:endParaRPr lang="en-US" dirty="0"/>
          </a:p>
          <a:p>
            <a:pPr lvl="1"/>
            <a:r>
              <a:rPr lang="en-US" dirty="0"/>
              <a:t>DC ID – aka Ship </a:t>
            </a:r>
            <a:r>
              <a:rPr lang="en-US" u="sng" dirty="0"/>
              <a:t>From</a:t>
            </a:r>
            <a:r>
              <a:rPr lang="en-US" dirty="0"/>
              <a:t> Code</a:t>
            </a:r>
          </a:p>
          <a:p>
            <a:pPr lvl="2"/>
            <a:r>
              <a:rPr lang="en-US" dirty="0"/>
              <a:t>Optional / Not expected for traditional 850 </a:t>
            </a:r>
          </a:p>
          <a:p>
            <a:pPr lvl="3"/>
            <a:r>
              <a:rPr lang="en-US" dirty="0"/>
              <a:t>Acceptance/Use determined by Trading Partners</a:t>
            </a:r>
          </a:p>
          <a:p>
            <a:pPr lvl="2"/>
            <a:r>
              <a:rPr lang="en-US" dirty="0"/>
              <a:t>Required for Drop Ship</a:t>
            </a:r>
          </a:p>
          <a:p>
            <a:pPr lvl="2"/>
            <a:endParaRPr lang="en-US" dirty="0"/>
          </a:p>
          <a:p>
            <a:pPr lvl="1"/>
            <a:endParaRPr lang="en-US" dirty="0"/>
          </a:p>
          <a:p>
            <a:pPr lvl="1"/>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850 v4.0</a:t>
            </a:r>
          </a:p>
        </p:txBody>
      </p:sp>
    </p:spTree>
    <p:extLst>
      <p:ext uri="{BB962C8B-B14F-4D97-AF65-F5344CB8AC3E}">
        <p14:creationId xmlns:p14="http://schemas.microsoft.com/office/powerpoint/2010/main" val="35373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2"/>
          </a:xfrm>
        </p:spPr>
        <p:txBody>
          <a:bodyPr>
            <a:normAutofit lnSpcReduction="10000"/>
          </a:bodyPr>
          <a:lstStyle/>
          <a:p>
            <a:r>
              <a:rPr lang="en-US" dirty="0"/>
              <a:t>856 ASN v7.0 </a:t>
            </a:r>
          </a:p>
          <a:p>
            <a:pPr lvl="1"/>
            <a:r>
              <a:rPr lang="en-US" dirty="0"/>
              <a:t>Corrective Version</a:t>
            </a:r>
          </a:p>
          <a:p>
            <a:pPr lvl="1"/>
            <a:r>
              <a:rPr lang="en-US" dirty="0"/>
              <a:t>Dropship Enabled</a:t>
            </a:r>
          </a:p>
          <a:p>
            <a:pPr lvl="1"/>
            <a:r>
              <a:rPr lang="en-US" dirty="0"/>
              <a:t>DC ID (“Ship From” Added)</a:t>
            </a:r>
          </a:p>
          <a:p>
            <a:pPr lvl="1"/>
            <a:r>
              <a:rPr lang="en-US" dirty="0"/>
              <a:t>Loop B Correction – Carton Level Nesting</a:t>
            </a:r>
          </a:p>
          <a:p>
            <a:pPr lvl="1"/>
            <a:r>
              <a:rPr lang="en-US" dirty="0"/>
              <a:t>Deliver To Contact Field Added</a:t>
            </a:r>
          </a:p>
          <a:p>
            <a:pPr lvl="2"/>
            <a:r>
              <a:rPr lang="en-US" dirty="0"/>
              <a:t>Added to Shipping Label Standard</a:t>
            </a:r>
          </a:p>
          <a:p>
            <a:pPr lvl="1"/>
            <a:endParaRPr lang="en-US" dirty="0"/>
          </a:p>
          <a:p>
            <a:r>
              <a:rPr lang="en-US" dirty="0"/>
              <a:t>Clarification</a:t>
            </a:r>
          </a:p>
          <a:p>
            <a:pPr lvl="1"/>
            <a:r>
              <a:rPr lang="en-US" dirty="0"/>
              <a:t>Store ID</a:t>
            </a:r>
          </a:p>
          <a:p>
            <a:pPr lvl="1"/>
            <a:r>
              <a:rPr lang="en-US" dirty="0"/>
              <a:t>DC ID</a:t>
            </a:r>
          </a:p>
          <a:p>
            <a:pPr lvl="1"/>
            <a:endParaRPr lang="en-US" dirty="0"/>
          </a:p>
          <a:p>
            <a:pPr marL="393192" lvl="1" indent="0">
              <a:buNone/>
            </a:pPr>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856 v7.0</a:t>
            </a:r>
          </a:p>
        </p:txBody>
      </p:sp>
    </p:spTree>
    <p:extLst>
      <p:ext uri="{BB962C8B-B14F-4D97-AF65-F5344CB8AC3E}">
        <p14:creationId xmlns:p14="http://schemas.microsoft.com/office/powerpoint/2010/main" val="155167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2"/>
          </a:xfrm>
        </p:spPr>
        <p:txBody>
          <a:bodyPr>
            <a:normAutofit/>
          </a:bodyPr>
          <a:lstStyle/>
          <a:p>
            <a:r>
              <a:rPr lang="en-US" dirty="0"/>
              <a:t>Clarification</a:t>
            </a:r>
          </a:p>
          <a:p>
            <a:pPr lvl="1"/>
            <a:r>
              <a:rPr lang="en-US" dirty="0"/>
              <a:t>Store ID</a:t>
            </a:r>
          </a:p>
          <a:p>
            <a:pPr lvl="2"/>
            <a:r>
              <a:rPr lang="en-US" dirty="0"/>
              <a:t>Serving Double Duty on prior versions and 940</a:t>
            </a:r>
          </a:p>
          <a:p>
            <a:pPr lvl="2"/>
            <a:r>
              <a:rPr lang="en-US" dirty="0"/>
              <a:t>DC ID Added to match 850</a:t>
            </a:r>
          </a:p>
          <a:p>
            <a:pPr lvl="2"/>
            <a:r>
              <a:rPr lang="en-US" dirty="0"/>
              <a:t>Same Conditions as 850</a:t>
            </a:r>
          </a:p>
          <a:p>
            <a:pPr lvl="2"/>
            <a:endParaRPr lang="en-US" dirty="0"/>
          </a:p>
          <a:p>
            <a:r>
              <a:rPr lang="en-US" dirty="0"/>
              <a:t>Reminder</a:t>
            </a:r>
          </a:p>
          <a:p>
            <a:pPr lvl="1"/>
            <a:r>
              <a:rPr lang="en-US" dirty="0"/>
              <a:t>Intention is to enable 850/856 usage for drop ship and non drop ship orders</a:t>
            </a:r>
          </a:p>
          <a:p>
            <a:pPr lvl="1"/>
            <a:r>
              <a:rPr lang="en-US" dirty="0"/>
              <a:t>And between all trading partners</a:t>
            </a:r>
          </a:p>
          <a:p>
            <a:pPr lvl="1"/>
            <a:endParaRPr lang="en-US" dirty="0"/>
          </a:p>
          <a:p>
            <a:pPr lvl="2"/>
            <a:endParaRPr lang="en-US" dirty="0"/>
          </a:p>
          <a:p>
            <a:pPr lvl="2"/>
            <a:endParaRPr lang="en-US" dirty="0"/>
          </a:p>
          <a:p>
            <a:pPr lvl="1"/>
            <a:endParaRPr lang="en-US" dirty="0"/>
          </a:p>
          <a:p>
            <a:pPr marL="393192" lvl="1" indent="0">
              <a:buNone/>
            </a:pPr>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856 v7.0</a:t>
            </a:r>
          </a:p>
        </p:txBody>
      </p:sp>
    </p:spTree>
    <p:extLst>
      <p:ext uri="{BB962C8B-B14F-4D97-AF65-F5344CB8AC3E}">
        <p14:creationId xmlns:p14="http://schemas.microsoft.com/office/powerpoint/2010/main" val="328474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2"/>
          </a:xfrm>
        </p:spPr>
        <p:txBody>
          <a:bodyPr>
            <a:normAutofit/>
          </a:bodyPr>
          <a:lstStyle/>
          <a:p>
            <a:r>
              <a:rPr lang="en-US" dirty="0"/>
              <a:t>Clarification</a:t>
            </a:r>
          </a:p>
          <a:p>
            <a:pPr lvl="1"/>
            <a:r>
              <a:rPr lang="en-US" dirty="0"/>
              <a:t>Store ID</a:t>
            </a:r>
          </a:p>
          <a:p>
            <a:pPr lvl="2"/>
            <a:r>
              <a:rPr lang="en-US" dirty="0"/>
              <a:t>Confusion about usage</a:t>
            </a:r>
          </a:p>
          <a:p>
            <a:pPr lvl="2"/>
            <a:r>
              <a:rPr lang="en-US" dirty="0"/>
              <a:t>Serving Double Duty for many as “DC ID”</a:t>
            </a:r>
          </a:p>
          <a:p>
            <a:pPr lvl="2"/>
            <a:r>
              <a:rPr lang="en-US" dirty="0"/>
              <a:t>We would like to update Comments on v4.0 to clarify usage as “Ship From”</a:t>
            </a:r>
          </a:p>
          <a:p>
            <a:pPr lvl="2"/>
            <a:r>
              <a:rPr lang="en-US" dirty="0"/>
              <a:t>Meaning - Use the 940 store id field as “DC ID” reference</a:t>
            </a:r>
          </a:p>
          <a:p>
            <a:pPr lvl="2"/>
            <a:r>
              <a:rPr lang="en-US" dirty="0"/>
              <a:t>Consensus?</a:t>
            </a:r>
          </a:p>
          <a:p>
            <a:pPr lvl="2"/>
            <a:endParaRPr lang="en-US" dirty="0"/>
          </a:p>
          <a:p>
            <a:pPr lvl="2"/>
            <a:endParaRPr lang="en-US" dirty="0"/>
          </a:p>
          <a:p>
            <a:pPr lvl="1"/>
            <a:endParaRPr lang="en-US" dirty="0"/>
          </a:p>
          <a:p>
            <a:pPr marL="393192" lvl="1" indent="0">
              <a:buNone/>
            </a:pPr>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940 v4.0</a:t>
            </a:r>
          </a:p>
        </p:txBody>
      </p:sp>
    </p:spTree>
    <p:extLst>
      <p:ext uri="{BB962C8B-B14F-4D97-AF65-F5344CB8AC3E}">
        <p14:creationId xmlns:p14="http://schemas.microsoft.com/office/powerpoint/2010/main" val="297620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2"/>
          </a:xfrm>
        </p:spPr>
        <p:txBody>
          <a:bodyPr>
            <a:normAutofit/>
          </a:bodyPr>
          <a:lstStyle/>
          <a:p>
            <a:r>
              <a:rPr lang="en-US" dirty="0"/>
              <a:t>Master Carton and Shipping Label v2.1</a:t>
            </a:r>
          </a:p>
          <a:p>
            <a:pPr lvl="1"/>
            <a:r>
              <a:rPr lang="en-US" dirty="0"/>
              <a:t>Added Ship To Contact in Ship To Address Section</a:t>
            </a:r>
          </a:p>
          <a:p>
            <a:pPr lvl="1"/>
            <a:r>
              <a:rPr lang="en-US" dirty="0"/>
              <a:t>Reflects field reference changes made to 856 v7.0</a:t>
            </a:r>
          </a:p>
          <a:p>
            <a:pPr lvl="2"/>
            <a:endParaRPr lang="en-US" dirty="0"/>
          </a:p>
          <a:p>
            <a:pPr lvl="2"/>
            <a:endParaRPr lang="en-US" dirty="0"/>
          </a:p>
          <a:p>
            <a:pPr lvl="1"/>
            <a:endParaRPr lang="en-US" dirty="0"/>
          </a:p>
          <a:p>
            <a:pPr marL="393192" lvl="1" indent="0">
              <a:buNone/>
            </a:pPr>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Labels v2.1</a:t>
            </a:r>
          </a:p>
        </p:txBody>
      </p:sp>
    </p:spTree>
    <p:extLst>
      <p:ext uri="{BB962C8B-B14F-4D97-AF65-F5344CB8AC3E}">
        <p14:creationId xmlns:p14="http://schemas.microsoft.com/office/powerpoint/2010/main" val="28715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2"/>
          </a:xfrm>
        </p:spPr>
        <p:txBody>
          <a:bodyPr>
            <a:normAutofit/>
          </a:bodyPr>
          <a:lstStyle/>
          <a:p>
            <a:r>
              <a:rPr lang="en-US" dirty="0"/>
              <a:t>Prior Version</a:t>
            </a:r>
          </a:p>
          <a:p>
            <a:pPr lvl="1"/>
            <a:r>
              <a:rPr lang="en-US" dirty="0"/>
              <a:t>Minor Correction Made</a:t>
            </a:r>
          </a:p>
          <a:p>
            <a:pPr lvl="1"/>
            <a:r>
              <a:rPr lang="en-US" dirty="0"/>
              <a:t>Loop B Line 1 was not correctly configured</a:t>
            </a:r>
          </a:p>
          <a:p>
            <a:pPr lvl="1"/>
            <a:r>
              <a:rPr lang="en-US" dirty="0"/>
              <a:t>“Just in Case”</a:t>
            </a:r>
          </a:p>
          <a:p>
            <a:pPr lvl="1"/>
            <a:r>
              <a:rPr lang="en-US" dirty="0"/>
              <a:t>Validation site will not validate v6.0</a:t>
            </a:r>
          </a:p>
          <a:p>
            <a:pPr lvl="1"/>
            <a:r>
              <a:rPr lang="en-US" dirty="0"/>
              <a:t>Recommend removing v6.0 from website</a:t>
            </a:r>
          </a:p>
          <a:p>
            <a:pPr lvl="2"/>
            <a:endParaRPr lang="en-US" dirty="0"/>
          </a:p>
          <a:p>
            <a:pPr lvl="1"/>
            <a:endParaRPr lang="en-US" dirty="0"/>
          </a:p>
          <a:p>
            <a:pPr marL="393192" lvl="1" indent="0">
              <a:buNone/>
            </a:pPr>
            <a:endParaRPr lang="en-US" dirty="0"/>
          </a:p>
          <a:p>
            <a:pPr lvl="1"/>
            <a:endParaRPr lang="en-US" dirty="0"/>
          </a:p>
          <a:p>
            <a:endParaRPr lang="en-US" dirty="0"/>
          </a:p>
          <a:p>
            <a:pPr marL="393192" lvl="1" indent="0">
              <a:buNone/>
            </a:pPr>
            <a:endParaRPr lang="en-US" dirty="0"/>
          </a:p>
          <a:p>
            <a:pPr lvl="1"/>
            <a:endParaRPr lang="en-US" dirty="0"/>
          </a:p>
          <a:p>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Version Updates – 856 v6.0</a:t>
            </a:r>
          </a:p>
        </p:txBody>
      </p:sp>
    </p:spTree>
    <p:extLst>
      <p:ext uri="{BB962C8B-B14F-4D97-AF65-F5344CB8AC3E}">
        <p14:creationId xmlns:p14="http://schemas.microsoft.com/office/powerpoint/2010/main" val="426769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Updated to include Current Versions</a:t>
            </a:r>
          </a:p>
          <a:p>
            <a:pPr lvl="1"/>
            <a:r>
              <a:rPr lang="en-US" dirty="0"/>
              <a:t>180 v1.1</a:t>
            </a:r>
          </a:p>
          <a:p>
            <a:pPr lvl="1"/>
            <a:r>
              <a:rPr lang="en-US" dirty="0"/>
              <a:t>181 v1.1</a:t>
            </a:r>
          </a:p>
          <a:p>
            <a:pPr lvl="1"/>
            <a:r>
              <a:rPr lang="en-US" dirty="0"/>
              <a:t>846 v3.0</a:t>
            </a:r>
          </a:p>
          <a:p>
            <a:pPr lvl="1"/>
            <a:r>
              <a:rPr lang="en-US" dirty="0"/>
              <a:t>850 v4.0</a:t>
            </a:r>
          </a:p>
          <a:p>
            <a:pPr lvl="1"/>
            <a:r>
              <a:rPr lang="en-US" dirty="0"/>
              <a:t>856 v7.0 </a:t>
            </a:r>
            <a:r>
              <a:rPr lang="en-US" sz="1200" dirty="0"/>
              <a:t>(pending DC ID Addition)</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Compliance Testing Site</a:t>
            </a:r>
          </a:p>
        </p:txBody>
      </p:sp>
    </p:spTree>
    <p:extLst>
      <p:ext uri="{BB962C8B-B14F-4D97-AF65-F5344CB8AC3E}">
        <p14:creationId xmlns:p14="http://schemas.microsoft.com/office/powerpoint/2010/main" val="94292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Has any member present implemented one of the new Standards?</a:t>
            </a:r>
          </a:p>
          <a:p>
            <a:pPr lvl="1"/>
            <a:r>
              <a:rPr lang="en-US" dirty="0"/>
              <a:t>IMG - Image Library </a:t>
            </a:r>
          </a:p>
          <a:p>
            <a:pPr lvl="1"/>
            <a:r>
              <a:rPr lang="en-US" dirty="0"/>
              <a:t>821 Account Statement</a:t>
            </a:r>
          </a:p>
          <a:p>
            <a:pPr lvl="1"/>
            <a:r>
              <a:rPr lang="en-US" dirty="0"/>
              <a:t>PLUL – Product Locator</a:t>
            </a:r>
          </a:p>
          <a:p>
            <a:pPr lvl="1"/>
            <a:endParaRPr lang="en-US" dirty="0"/>
          </a:p>
          <a:p>
            <a:r>
              <a:rPr lang="en-US" dirty="0"/>
              <a:t>New Versions?</a:t>
            </a:r>
          </a:p>
          <a:p>
            <a:pPr lvl="1"/>
            <a:r>
              <a:rPr lang="en-US" dirty="0"/>
              <a:t>180/181 Non Product</a:t>
            </a:r>
          </a:p>
          <a:p>
            <a:pPr lvl="1"/>
            <a:r>
              <a:rPr lang="en-US" dirty="0"/>
              <a:t>846 Pricing</a:t>
            </a:r>
          </a:p>
          <a:p>
            <a:pPr lvl="1"/>
            <a:r>
              <a:rPr lang="en-US" dirty="0"/>
              <a:t>850/856 Dropship</a:t>
            </a:r>
          </a:p>
          <a:p>
            <a:pPr lvl="1"/>
            <a:r>
              <a:rPr lang="en-US" dirty="0"/>
              <a:t>810 Consolidated Invoice</a:t>
            </a:r>
          </a:p>
        </p:txBody>
      </p:sp>
      <p:sp>
        <p:nvSpPr>
          <p:cNvPr id="3" name="Title 2"/>
          <p:cNvSpPr>
            <a:spLocks noGrp="1"/>
          </p:cNvSpPr>
          <p:nvPr>
            <p:ph type="title"/>
          </p:nvPr>
        </p:nvSpPr>
        <p:spPr/>
        <p:txBody>
          <a:bodyPr>
            <a:normAutofit/>
          </a:bodyPr>
          <a:lstStyle/>
          <a:p>
            <a:r>
              <a:rPr lang="en-US" dirty="0"/>
              <a:t>New Adoption Discussion</a:t>
            </a:r>
          </a:p>
        </p:txBody>
      </p:sp>
    </p:spTree>
    <p:extLst>
      <p:ext uri="{BB962C8B-B14F-4D97-AF65-F5344CB8AC3E}">
        <p14:creationId xmlns:p14="http://schemas.microsoft.com/office/powerpoint/2010/main" val="3900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Count / Recount Standards</a:t>
            </a:r>
          </a:p>
          <a:p>
            <a:pPr lvl="1"/>
            <a:r>
              <a:rPr lang="en-US" dirty="0"/>
              <a:t>No confirmed usage</a:t>
            </a:r>
          </a:p>
          <a:p>
            <a:pPr lvl="1"/>
            <a:r>
              <a:rPr lang="en-US" dirty="0"/>
              <a:t>Remove from active standards list/archive or explore current needs?</a:t>
            </a:r>
          </a:p>
          <a:p>
            <a:endParaRPr lang="en-US" dirty="0"/>
          </a:p>
          <a:p>
            <a:r>
              <a:rPr lang="en-US" dirty="0"/>
              <a:t>Discussion and Vote</a:t>
            </a:r>
          </a:p>
        </p:txBody>
      </p:sp>
      <p:sp>
        <p:nvSpPr>
          <p:cNvPr id="3" name="Title 2"/>
          <p:cNvSpPr>
            <a:spLocks noGrp="1"/>
          </p:cNvSpPr>
          <p:nvPr>
            <p:ph type="title"/>
          </p:nvPr>
        </p:nvSpPr>
        <p:spPr/>
        <p:txBody>
          <a:bodyPr>
            <a:normAutofit/>
          </a:bodyPr>
          <a:lstStyle/>
          <a:p>
            <a:r>
              <a:rPr lang="en-US" dirty="0"/>
              <a:t>Retire Standards – 889/890</a:t>
            </a:r>
          </a:p>
        </p:txBody>
      </p:sp>
    </p:spTree>
    <p:extLst>
      <p:ext uri="{BB962C8B-B14F-4D97-AF65-F5344CB8AC3E}">
        <p14:creationId xmlns:p14="http://schemas.microsoft.com/office/powerpoint/2010/main" val="306902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33400"/>
            <a:ext cx="8077200" cy="3250121"/>
          </a:xfrm>
          <a:prstGeom prst="rect">
            <a:avLst/>
          </a:prstGeom>
        </p:spPr>
        <p:txBody>
          <a:bodyPr wrap="square">
            <a:spAutoFit/>
          </a:bodyPr>
          <a:lstStyle/>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2018 Annual Meeting</a:t>
            </a:r>
          </a:p>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Secretary/Treasurer’s Report</a:t>
            </a:r>
          </a:p>
          <a:p>
            <a:pPr marL="0" indent="0" algn="ctr">
              <a:lnSpc>
                <a:spcPct val="90000"/>
              </a:lnSpc>
              <a:buFont typeface="Wingdings" pitchFamily="2" charset="2"/>
              <a:buNone/>
            </a:pPr>
            <a:r>
              <a:rPr lang="en-US" sz="3600" b="1" dirty="0">
                <a:solidFill>
                  <a:srgbClr val="0505BB"/>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rgbClr val="FF0000"/>
                </a:solidFill>
                <a:effectLst>
                  <a:outerShdw blurRad="38100" dist="38100" dir="2700000" algn="tl">
                    <a:srgbClr val="C0C0C0"/>
                  </a:outerShdw>
                </a:effectLst>
              </a:rPr>
              <a:t>Anti-Trust Guidelines Review</a:t>
            </a:r>
          </a:p>
          <a:p>
            <a:pPr marL="0" indent="0" algn="ctr">
              <a:lnSpc>
                <a:spcPct val="90000"/>
              </a:lnSpc>
              <a:buFont typeface="Wingdings" pitchFamily="2" charset="2"/>
              <a:buNone/>
            </a:pPr>
            <a:r>
              <a:rPr lang="en-US" b="1" dirty="0">
                <a:solidFill>
                  <a:srgbClr val="0505BB"/>
                </a:solidFill>
                <a:effectLst>
                  <a:outerShdw blurRad="38100" dist="38100" dir="2700000" algn="tl">
                    <a:srgbClr val="C0C0C0"/>
                  </a:outerShdw>
                </a:effectLst>
              </a:rPr>
              <a:t>-------</a:t>
            </a:r>
          </a:p>
          <a:p>
            <a:pPr marL="0" indent="0" algn="ctr">
              <a:lnSpc>
                <a:spcPct val="90000"/>
              </a:lnSpc>
              <a:buFont typeface="Wingdings" pitchFamily="2" charset="2"/>
              <a:buNone/>
            </a:pPr>
            <a:r>
              <a:rPr lang="en-US" b="1" dirty="0">
                <a:solidFill>
                  <a:srgbClr val="0505BB"/>
                </a:solidFill>
                <a:effectLst>
                  <a:outerShdw blurRad="38100" dist="38100" dir="2700000" algn="tl">
                    <a:srgbClr val="C0C0C0"/>
                  </a:outerShdw>
                </a:effectLst>
              </a:rPr>
              <a:t>Steering Committee Members &amp; Ballot</a:t>
            </a:r>
          </a:p>
          <a:p>
            <a:pPr marL="0" indent="0" algn="ctr">
              <a:lnSpc>
                <a:spcPct val="90000"/>
              </a:lnSpc>
              <a:buFont typeface="Wingdings" pitchFamily="2" charset="2"/>
              <a:buNone/>
            </a:pPr>
            <a:endParaRPr lang="en-US" b="1" dirty="0">
              <a:solidFill>
                <a:srgbClr val="0505BB"/>
              </a:solidFill>
              <a:effectLst>
                <a:outerShdw blurRad="38100" dist="38100" dir="2700000" algn="tl">
                  <a:srgbClr val="C0C0C0"/>
                </a:outerShdw>
              </a:effectLst>
            </a:endParaRPr>
          </a:p>
          <a:p>
            <a:pPr marL="0" indent="0" algn="ctr">
              <a:lnSpc>
                <a:spcPct val="90000"/>
              </a:lnSpc>
              <a:buFont typeface="Wingdings" pitchFamily="2" charset="2"/>
              <a:buNone/>
            </a:pPr>
            <a:r>
              <a:rPr lang="en-US" sz="1400" b="1" dirty="0">
                <a:solidFill>
                  <a:srgbClr val="0505BB"/>
                </a:solidFill>
                <a:effectLst>
                  <a:outerShdw blurRad="38100" dist="38100" dir="2700000" algn="tl">
                    <a:srgbClr val="C0C0C0"/>
                  </a:outerShdw>
                </a:effectLst>
              </a:rPr>
              <a:t>April 2018</a:t>
            </a:r>
          </a:p>
          <a:p>
            <a:pPr marL="0" indent="0" algn="ctr">
              <a:lnSpc>
                <a:spcPct val="90000"/>
              </a:lnSpc>
              <a:buFont typeface="Wingdings" pitchFamily="2" charset="2"/>
              <a:buNone/>
            </a:pPr>
            <a:r>
              <a:rPr lang="en-US" sz="1400" b="1" dirty="0">
                <a:solidFill>
                  <a:srgbClr val="0505BB"/>
                </a:solidFill>
                <a:effectLst>
                  <a:outerShdw blurRad="38100" dist="38100" dir="2700000" algn="tl">
                    <a:srgbClr val="C0C0C0"/>
                  </a:outerShdw>
                </a:effectLst>
              </a:rPr>
              <a:t>Nick Freitag, Secretary/Treasurer</a:t>
            </a:r>
          </a:p>
          <a:p>
            <a:pPr marL="0" indent="0" algn="ctr">
              <a:lnSpc>
                <a:spcPct val="90000"/>
              </a:lnSpc>
              <a:buFont typeface="Wingdings" pitchFamily="2" charset="2"/>
              <a:buNone/>
            </a:pPr>
            <a:r>
              <a:rPr lang="en-US" sz="2000" b="1" dirty="0">
                <a:solidFill>
                  <a:srgbClr val="0505BB"/>
                </a:solidFill>
                <a:effectLst>
                  <a:outerShdw blurRad="38100" dist="38100" dir="2700000" algn="tl">
                    <a:srgbClr val="C0C0C0"/>
                  </a:outerShdw>
                </a:effectLst>
              </a:rPr>
              <a:t>treasurer@easistandards.com</a:t>
            </a:r>
          </a:p>
        </p:txBody>
      </p:sp>
      <p:pic>
        <p:nvPicPr>
          <p:cNvPr id="1026"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038600"/>
            <a:ext cx="20193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asi-Logo 2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7451"/>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0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decade of the 997!</a:t>
            </a:r>
          </a:p>
          <a:p>
            <a:endParaRPr lang="en-US" dirty="0"/>
          </a:p>
          <a:p>
            <a:r>
              <a:rPr lang="en-US" dirty="0"/>
              <a:t>Is the need for utilizing acknowledgments not present?</a:t>
            </a:r>
          </a:p>
          <a:p>
            <a:endParaRPr lang="en-US" dirty="0"/>
          </a:p>
          <a:p>
            <a:r>
              <a:rPr lang="en-US" dirty="0"/>
              <a:t>Put the </a:t>
            </a:r>
            <a:r>
              <a:rPr lang="en-US" u="sng" dirty="0"/>
              <a:t>Function</a:t>
            </a:r>
            <a:r>
              <a:rPr lang="en-US" dirty="0"/>
              <a:t> in Functional Acknowledgement.</a:t>
            </a:r>
          </a:p>
          <a:p>
            <a:endParaRPr lang="en-US" dirty="0"/>
          </a:p>
          <a:p>
            <a:r>
              <a:rPr lang="en-US" dirty="0"/>
              <a:t>What is preventing true adoption/usage?</a:t>
            </a:r>
          </a:p>
          <a:p>
            <a:endParaRPr lang="en-US" dirty="0"/>
          </a:p>
        </p:txBody>
      </p:sp>
      <p:sp>
        <p:nvSpPr>
          <p:cNvPr id="3" name="Title 2"/>
          <p:cNvSpPr>
            <a:spLocks noGrp="1"/>
          </p:cNvSpPr>
          <p:nvPr>
            <p:ph type="title"/>
          </p:nvPr>
        </p:nvSpPr>
        <p:spPr/>
        <p:txBody>
          <a:bodyPr>
            <a:normAutofit/>
          </a:bodyPr>
          <a:lstStyle/>
          <a:p>
            <a:r>
              <a:rPr lang="en-US" dirty="0"/>
              <a:t>Standard Usage – 997 FA</a:t>
            </a:r>
          </a:p>
        </p:txBody>
      </p:sp>
    </p:spTree>
    <p:extLst>
      <p:ext uri="{BB962C8B-B14F-4D97-AF65-F5344CB8AC3E}">
        <p14:creationId xmlns:p14="http://schemas.microsoft.com/office/powerpoint/2010/main" val="2575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Return Authorization Request / Response</a:t>
            </a:r>
          </a:p>
          <a:p>
            <a:r>
              <a:rPr lang="en-US" dirty="0"/>
              <a:t>Group needs to address Dropship Claims electronically?</a:t>
            </a:r>
          </a:p>
          <a:p>
            <a:r>
              <a:rPr lang="en-US" dirty="0"/>
              <a:t>Group needs to avoid duplication of claims?</a:t>
            </a:r>
          </a:p>
          <a:p>
            <a:pPr lvl="1"/>
            <a:r>
              <a:rPr lang="en-US" dirty="0"/>
              <a:t>Claim for dropship returned from receiver</a:t>
            </a:r>
          </a:p>
          <a:p>
            <a:pPr lvl="1"/>
            <a:r>
              <a:rPr lang="en-US" dirty="0"/>
              <a:t>Claim for dropship ultimately returned from purchaser</a:t>
            </a:r>
          </a:p>
          <a:p>
            <a:r>
              <a:rPr lang="en-US" dirty="0"/>
              <a:t>Volunteer?</a:t>
            </a:r>
          </a:p>
          <a:p>
            <a:pPr lvl="1"/>
            <a:endParaRPr lang="en-US" dirty="0"/>
          </a:p>
          <a:p>
            <a:pPr marL="393192" lvl="1" indent="0">
              <a:buNone/>
            </a:pPr>
            <a:endParaRPr lang="en-US" dirty="0"/>
          </a:p>
        </p:txBody>
      </p:sp>
      <p:sp>
        <p:nvSpPr>
          <p:cNvPr id="3" name="Title 2"/>
          <p:cNvSpPr>
            <a:spLocks noGrp="1"/>
          </p:cNvSpPr>
          <p:nvPr>
            <p:ph type="title"/>
          </p:nvPr>
        </p:nvSpPr>
        <p:spPr/>
        <p:txBody>
          <a:bodyPr>
            <a:normAutofit/>
          </a:bodyPr>
          <a:lstStyle/>
          <a:p>
            <a:r>
              <a:rPr lang="en-US" dirty="0"/>
              <a:t>Standard Usage – 180/181</a:t>
            </a:r>
          </a:p>
        </p:txBody>
      </p:sp>
    </p:spTree>
    <p:extLst>
      <p:ext uri="{BB962C8B-B14F-4D97-AF65-F5344CB8AC3E}">
        <p14:creationId xmlns:p14="http://schemas.microsoft.com/office/powerpoint/2010/main" val="147098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Trading Partner Portal – v1.0</a:t>
            </a:r>
          </a:p>
          <a:p>
            <a:pPr lvl="1"/>
            <a:r>
              <a:rPr lang="en-US" dirty="0"/>
              <a:t>Informational Only</a:t>
            </a:r>
          </a:p>
          <a:p>
            <a:pPr lvl="1"/>
            <a:r>
              <a:rPr lang="en-US" dirty="0"/>
              <a:t>Seller and Buyer Provides</a:t>
            </a:r>
          </a:p>
          <a:p>
            <a:pPr lvl="1"/>
            <a:r>
              <a:rPr lang="en-US" dirty="0"/>
              <a:t>Web Accessible Partner Information</a:t>
            </a:r>
          </a:p>
          <a:p>
            <a:pPr lvl="1"/>
            <a:r>
              <a:rPr lang="en-US" dirty="0"/>
              <a:t>Trading Partner Specific</a:t>
            </a:r>
          </a:p>
          <a:p>
            <a:pPr lvl="1"/>
            <a:endParaRPr lang="en-US" dirty="0"/>
          </a:p>
          <a:p>
            <a:r>
              <a:rPr lang="en-US" dirty="0"/>
              <a:t>Content Requirements</a:t>
            </a:r>
          </a:p>
          <a:p>
            <a:pPr lvl="1"/>
            <a:r>
              <a:rPr lang="en-US" dirty="0"/>
              <a:t>DUNS</a:t>
            </a:r>
          </a:p>
          <a:p>
            <a:pPr lvl="1"/>
            <a:r>
              <a:rPr lang="en-US" dirty="0"/>
              <a:t>UCC/GS1 Company Prefix (conditional)</a:t>
            </a:r>
          </a:p>
          <a:p>
            <a:pPr lvl="1"/>
            <a:r>
              <a:rPr lang="en-US" dirty="0"/>
              <a:t>Purchaser Account ID (conditional)</a:t>
            </a:r>
          </a:p>
          <a:p>
            <a:pPr lvl="1"/>
            <a:r>
              <a:rPr lang="en-US" dirty="0"/>
              <a:t>Store ID’s (conditional)</a:t>
            </a:r>
          </a:p>
          <a:p>
            <a:pPr lvl="1"/>
            <a:r>
              <a:rPr lang="en-US" dirty="0"/>
              <a:t>DC ID’s (conditional)</a:t>
            </a:r>
          </a:p>
          <a:p>
            <a:pPr lvl="1"/>
            <a:endParaRPr lang="en-US" dirty="0"/>
          </a:p>
          <a:p>
            <a:pPr lvl="1"/>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Standard – TPP v1.0</a:t>
            </a:r>
          </a:p>
        </p:txBody>
      </p:sp>
    </p:spTree>
    <p:extLst>
      <p:ext uri="{BB962C8B-B14F-4D97-AF65-F5344CB8AC3E}">
        <p14:creationId xmlns:p14="http://schemas.microsoft.com/office/powerpoint/2010/main" val="29880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Content Requirements (cont’d)</a:t>
            </a:r>
          </a:p>
          <a:p>
            <a:pPr lvl="1"/>
            <a:r>
              <a:rPr lang="en-US" dirty="0"/>
              <a:t>EASI Support Contact Name and Email Addresses</a:t>
            </a:r>
          </a:p>
          <a:p>
            <a:pPr lvl="2"/>
            <a:r>
              <a:rPr lang="en-US" dirty="0"/>
              <a:t>By Document Preferred (if applicable)</a:t>
            </a:r>
          </a:p>
          <a:p>
            <a:pPr lvl="1"/>
            <a:r>
              <a:rPr lang="en-US" dirty="0"/>
              <a:t>FTP Directory Structure (conditional)</a:t>
            </a:r>
          </a:p>
          <a:p>
            <a:pPr lvl="1"/>
            <a:r>
              <a:rPr lang="en-US" dirty="0"/>
              <a:t>Active Standards with TP</a:t>
            </a:r>
          </a:p>
          <a:p>
            <a:pPr lvl="1"/>
            <a:r>
              <a:rPr lang="en-US" dirty="0"/>
              <a:t>By Standard Processing Schedule</a:t>
            </a:r>
          </a:p>
          <a:p>
            <a:pPr lvl="2"/>
            <a:r>
              <a:rPr lang="en-US" dirty="0"/>
              <a:t>Point of Generation</a:t>
            </a:r>
          </a:p>
          <a:p>
            <a:pPr lvl="2"/>
            <a:r>
              <a:rPr lang="en-US" dirty="0"/>
              <a:t>Push/Pull Schedule</a:t>
            </a:r>
          </a:p>
          <a:p>
            <a:pPr lvl="2"/>
            <a:endParaRPr lang="en-US" dirty="0"/>
          </a:p>
          <a:p>
            <a:r>
              <a:rPr lang="en-US" dirty="0"/>
              <a:t>Discussion and Vote</a:t>
            </a:r>
          </a:p>
          <a:p>
            <a:pPr lvl="1"/>
            <a:endParaRPr lang="en-US" dirty="0"/>
          </a:p>
          <a:p>
            <a:pPr lvl="1"/>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Standard – TPP v1.0</a:t>
            </a:r>
          </a:p>
        </p:txBody>
      </p:sp>
    </p:spTree>
    <p:extLst>
      <p:ext uri="{BB962C8B-B14F-4D97-AF65-F5344CB8AC3E}">
        <p14:creationId xmlns:p14="http://schemas.microsoft.com/office/powerpoint/2010/main" val="3360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Ancillary</a:t>
            </a:r>
          </a:p>
          <a:p>
            <a:pPr lvl="1"/>
            <a:r>
              <a:rPr lang="en-US" dirty="0"/>
              <a:t>SFTP Requirement</a:t>
            </a:r>
          </a:p>
          <a:p>
            <a:pPr lvl="1"/>
            <a:r>
              <a:rPr lang="en-US" dirty="0"/>
              <a:t>Address Validation Requirement</a:t>
            </a:r>
          </a:p>
          <a:p>
            <a:pPr lvl="1"/>
            <a:r>
              <a:rPr lang="en-US" dirty="0"/>
              <a:t>997 Batching</a:t>
            </a:r>
          </a:p>
          <a:p>
            <a:pPr lvl="1"/>
            <a:r>
              <a:rPr lang="en-US" dirty="0"/>
              <a:t>Duplicate GTINs</a:t>
            </a:r>
          </a:p>
          <a:p>
            <a:r>
              <a:rPr lang="en-US" dirty="0"/>
              <a:t>New Standards Discussion</a:t>
            </a:r>
          </a:p>
          <a:p>
            <a:pPr lvl="1"/>
            <a:r>
              <a:rPr lang="en-US" dirty="0"/>
              <a:t>832 PDD v9.0</a:t>
            </a:r>
          </a:p>
          <a:p>
            <a:pPr lvl="1"/>
            <a:r>
              <a:rPr lang="en-US" dirty="0"/>
              <a:t>888 Item Maintenance</a:t>
            </a:r>
          </a:p>
          <a:p>
            <a:pPr lvl="1"/>
            <a:r>
              <a:rPr lang="en-US" dirty="0"/>
              <a:t>Packing List Content Requirements</a:t>
            </a:r>
          </a:p>
          <a:p>
            <a:pPr lvl="1"/>
            <a:r>
              <a:rPr lang="en-US" dirty="0"/>
              <a:t>Monthly Sales Analytics</a:t>
            </a:r>
          </a:p>
          <a:p>
            <a:pPr lvl="1"/>
            <a:r>
              <a:rPr lang="en-US" dirty="0"/>
              <a:t>Daily Tracking File</a:t>
            </a:r>
          </a:p>
          <a:p>
            <a:pPr lvl="1"/>
            <a:r>
              <a:rPr lang="en-US" dirty="0"/>
              <a:t>Routing Request/Response</a:t>
            </a:r>
          </a:p>
          <a:p>
            <a:pPr lvl="1"/>
            <a:endParaRPr lang="en-US" dirty="0"/>
          </a:p>
          <a:p>
            <a:pPr lvl="1"/>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dirty="0"/>
              <a:t>New Business – Topics</a:t>
            </a:r>
          </a:p>
        </p:txBody>
      </p:sp>
    </p:spTree>
    <p:extLst>
      <p:ext uri="{BB962C8B-B14F-4D97-AF65-F5344CB8AC3E}">
        <p14:creationId xmlns:p14="http://schemas.microsoft.com/office/powerpoint/2010/main" val="43483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SFTP Requirement</a:t>
            </a:r>
          </a:p>
          <a:p>
            <a:pPr lvl="1"/>
            <a:r>
              <a:rPr lang="en-US" dirty="0"/>
              <a:t>Secure FTP – SSH File Transfer Protocol</a:t>
            </a:r>
          </a:p>
          <a:p>
            <a:pPr lvl="1"/>
            <a:r>
              <a:rPr lang="en-US" dirty="0"/>
              <a:t>Connections to Provider environments are not secure</a:t>
            </a:r>
          </a:p>
          <a:p>
            <a:pPr lvl="1"/>
            <a:r>
              <a:rPr lang="en-US" dirty="0"/>
              <a:t>Security related Compliance Organizations do not allow unsecured access to environments</a:t>
            </a:r>
          </a:p>
          <a:p>
            <a:pPr lvl="1"/>
            <a:r>
              <a:rPr lang="en-US" dirty="0"/>
              <a:t>SFTP encrypts communications </a:t>
            </a:r>
          </a:p>
          <a:p>
            <a:pPr lvl="2"/>
            <a:r>
              <a:rPr lang="en-US" dirty="0"/>
              <a:t>Credentials</a:t>
            </a:r>
          </a:p>
          <a:p>
            <a:pPr lvl="2"/>
            <a:r>
              <a:rPr lang="en-US" dirty="0"/>
              <a:t>Files</a:t>
            </a:r>
          </a:p>
          <a:p>
            <a:pPr lvl="1"/>
            <a:r>
              <a:rPr lang="en-US" dirty="0"/>
              <a:t>Define Adoption Requirement Date?</a:t>
            </a:r>
          </a:p>
          <a:p>
            <a:r>
              <a:rPr lang="en-US" dirty="0"/>
              <a:t>Discussion and Vote</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a:t>New Business – SFTP Requirement</a:t>
            </a:r>
          </a:p>
        </p:txBody>
      </p:sp>
    </p:spTree>
    <p:extLst>
      <p:ext uri="{BB962C8B-B14F-4D97-AF65-F5344CB8AC3E}">
        <p14:creationId xmlns:p14="http://schemas.microsoft.com/office/powerpoint/2010/main" val="238129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Address Verification/Validation Requirement</a:t>
            </a:r>
          </a:p>
          <a:p>
            <a:pPr lvl="1"/>
            <a:r>
              <a:rPr lang="en-US" dirty="0"/>
              <a:t>Address Corrections Cost Money</a:t>
            </a:r>
          </a:p>
          <a:p>
            <a:pPr lvl="2"/>
            <a:r>
              <a:rPr lang="en-US" dirty="0"/>
              <a:t>Shipper, Purchaser, Carrier Communications</a:t>
            </a:r>
          </a:p>
          <a:p>
            <a:pPr lvl="2"/>
            <a:r>
              <a:rPr lang="en-US" dirty="0"/>
              <a:t>UPS - $13.40 / </a:t>
            </a:r>
            <a:r>
              <a:rPr lang="en-US" dirty="0" err="1"/>
              <a:t>Fedex</a:t>
            </a:r>
            <a:r>
              <a:rPr lang="en-US" dirty="0"/>
              <a:t> - $15.00</a:t>
            </a:r>
          </a:p>
          <a:p>
            <a:pPr lvl="1"/>
            <a:r>
              <a:rPr lang="en-US" dirty="0"/>
              <a:t>Address Corrections Cause Delivery Delays</a:t>
            </a:r>
          </a:p>
          <a:p>
            <a:pPr lvl="1"/>
            <a:endParaRPr lang="en-US" dirty="0"/>
          </a:p>
          <a:p>
            <a:r>
              <a:rPr lang="en-US" dirty="0"/>
              <a:t>Address Verification Web Services Are Readily Available</a:t>
            </a:r>
          </a:p>
          <a:p>
            <a:pPr lvl="1"/>
            <a:endParaRPr lang="en-US" dirty="0"/>
          </a:p>
          <a:p>
            <a:r>
              <a:rPr lang="en-US" dirty="0"/>
              <a:t>EASI Requirement</a:t>
            </a:r>
          </a:p>
          <a:p>
            <a:pPr lvl="1"/>
            <a:r>
              <a:rPr lang="en-US" dirty="0"/>
              <a:t>For US Domestic orders the Purchaser is required to perform Address Verification against the USPS Database on Ship to Addresses prior to the transmission of purchases (850/940).</a:t>
            </a:r>
          </a:p>
          <a:p>
            <a:pPr lvl="1"/>
            <a:r>
              <a:rPr lang="en-US" dirty="0"/>
              <a:t>Define Requirement Date?</a:t>
            </a:r>
          </a:p>
          <a:p>
            <a:pPr lvl="1"/>
            <a:endParaRPr lang="en-US" dirty="0"/>
          </a:p>
          <a:p>
            <a:r>
              <a:rPr lang="en-US" dirty="0"/>
              <a:t>Discussion and Vote</a:t>
            </a:r>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Address Verification</a:t>
            </a:r>
          </a:p>
        </p:txBody>
      </p:sp>
    </p:spTree>
    <p:extLst>
      <p:ext uri="{BB962C8B-B14F-4D97-AF65-F5344CB8AC3E}">
        <p14:creationId xmlns:p14="http://schemas.microsoft.com/office/powerpoint/2010/main" val="41968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997 “Batching”</a:t>
            </a:r>
          </a:p>
          <a:p>
            <a:pPr lvl="1"/>
            <a:r>
              <a:rPr lang="en-US" dirty="0"/>
              <a:t>Issue: The presence of multiple file acknowledgements within a single 997 File</a:t>
            </a:r>
          </a:p>
          <a:p>
            <a:pPr lvl="2"/>
            <a:r>
              <a:rPr lang="en-US" dirty="0"/>
              <a:t>Example: 3 unique 850 PO files sent, receiver responds with 1 997 containing acknowledgement of the 3 850 files</a:t>
            </a:r>
          </a:p>
          <a:p>
            <a:pPr lvl="1"/>
            <a:r>
              <a:rPr lang="en-US" dirty="0"/>
              <a:t>Define standard as a One to One response?</a:t>
            </a:r>
          </a:p>
          <a:p>
            <a:pPr lvl="2"/>
            <a:r>
              <a:rPr lang="en-US" dirty="0"/>
              <a:t>Example: 3 individual 850 PO files sent, 3 997 files sent in response</a:t>
            </a:r>
          </a:p>
          <a:p>
            <a:pPr lvl="1"/>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997 Batching</a:t>
            </a:r>
          </a:p>
        </p:txBody>
      </p:sp>
    </p:spTree>
    <p:extLst>
      <p:ext uri="{BB962C8B-B14F-4D97-AF65-F5344CB8AC3E}">
        <p14:creationId xmlns:p14="http://schemas.microsoft.com/office/powerpoint/2010/main" val="100104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Duplicate GTINs</a:t>
            </a:r>
          </a:p>
          <a:p>
            <a:pPr lvl="1"/>
            <a:r>
              <a:rPr lang="en-US" dirty="0"/>
              <a:t>Issue: Duplicate GTINs provided within a single file or loop.</a:t>
            </a:r>
          </a:p>
          <a:p>
            <a:pPr lvl="2"/>
            <a:r>
              <a:rPr lang="en-US" dirty="0"/>
              <a:t>Example: 852 POS – GTIN appearing more than once within a single file (within a single store id)</a:t>
            </a:r>
          </a:p>
          <a:p>
            <a:pPr lvl="1"/>
            <a:r>
              <a:rPr lang="en-US" dirty="0"/>
              <a:t>Standards do not always specify if GTIN can be repeated</a:t>
            </a:r>
          </a:p>
          <a:p>
            <a:pPr lvl="1"/>
            <a:r>
              <a:rPr lang="en-US" dirty="0"/>
              <a:t>Common Issue?</a:t>
            </a:r>
          </a:p>
          <a:p>
            <a:pPr lvl="1"/>
            <a:r>
              <a:rPr lang="en-US" dirty="0"/>
              <a:t>Should the standards be reviewed and usage comments added where appropriate?</a:t>
            </a:r>
          </a:p>
          <a:p>
            <a:pPr lvl="1"/>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Duplicate GTINs</a:t>
            </a:r>
          </a:p>
        </p:txBody>
      </p:sp>
    </p:spTree>
    <p:extLst>
      <p:ext uri="{BB962C8B-B14F-4D97-AF65-F5344CB8AC3E}">
        <p14:creationId xmlns:p14="http://schemas.microsoft.com/office/powerpoint/2010/main" val="288725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832 PDD Additions</a:t>
            </a:r>
          </a:p>
          <a:p>
            <a:pPr lvl="1"/>
            <a:r>
              <a:rPr lang="en-US" dirty="0"/>
              <a:t>Header</a:t>
            </a:r>
          </a:p>
          <a:p>
            <a:pPr lvl="2"/>
            <a:r>
              <a:rPr lang="en-US" dirty="0"/>
              <a:t>URL – Manufacturer’s CPSIA/GCC Declaration (conditional – Required in Header or Detail)</a:t>
            </a:r>
          </a:p>
          <a:p>
            <a:pPr lvl="1"/>
            <a:r>
              <a:rPr lang="en-US" dirty="0"/>
              <a:t>Detail</a:t>
            </a:r>
          </a:p>
          <a:p>
            <a:pPr lvl="2"/>
            <a:r>
              <a:rPr lang="en-US" dirty="0"/>
              <a:t>URL – Manufacturer’s CPSIA/GCC Declaration (conditional – Required in Header or Detail)</a:t>
            </a:r>
          </a:p>
          <a:p>
            <a:pPr lvl="2"/>
            <a:r>
              <a:rPr lang="en-US" dirty="0"/>
              <a:t>URL – Seller’s Product Spec File</a:t>
            </a:r>
          </a:p>
          <a:p>
            <a:pPr lvl="2"/>
            <a:r>
              <a:rPr lang="en-US" dirty="0"/>
              <a:t>Cartons Per Pallet (Shipping Pallet)</a:t>
            </a:r>
          </a:p>
          <a:p>
            <a:pPr lvl="2"/>
            <a:r>
              <a:rPr lang="en-US" dirty="0"/>
              <a:t>Street Date (Seller’s Available to Sell Date)</a:t>
            </a:r>
          </a:p>
          <a:p>
            <a:pPr lvl="2"/>
            <a:endParaRPr lang="en-US" dirty="0"/>
          </a:p>
          <a:p>
            <a:r>
              <a:rPr lang="en-US" dirty="0"/>
              <a:t>Discussion and Vote</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832 PDD v9.0B</a:t>
            </a:r>
          </a:p>
        </p:txBody>
      </p:sp>
    </p:spTree>
    <p:extLst>
      <p:ext uri="{BB962C8B-B14F-4D97-AF65-F5344CB8AC3E}">
        <p14:creationId xmlns:p14="http://schemas.microsoft.com/office/powerpoint/2010/main" val="313896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534400" cy="5970865"/>
          </a:xfrm>
          <a:prstGeom prst="rect">
            <a:avLst/>
          </a:prstGeom>
        </p:spPr>
        <p:txBody>
          <a:bodyPr wrap="square">
            <a:spAutoFit/>
          </a:bodyPr>
          <a:lstStyle/>
          <a:p>
            <a:pPr algn="ctr"/>
            <a:r>
              <a:rPr lang="en-US" b="1" dirty="0">
                <a:solidFill>
                  <a:srgbClr val="FF0000"/>
                </a:solidFill>
              </a:rPr>
              <a:t>Antitrust Guidelines Review</a:t>
            </a:r>
          </a:p>
          <a:p>
            <a:r>
              <a:rPr lang="en-US" sz="1400" b="1" dirty="0">
                <a:solidFill>
                  <a:srgbClr val="FF0000"/>
                </a:solidFill>
              </a:rPr>
              <a:t> </a:t>
            </a:r>
          </a:p>
          <a:p>
            <a:r>
              <a:rPr lang="en-US" sz="1400" b="1" dirty="0">
                <a:solidFill>
                  <a:schemeClr val="accent3">
                    <a:lumMod val="50000"/>
                  </a:schemeClr>
                </a:solidFill>
              </a:rPr>
              <a:t>It is the policy EASI and all attendees to comply fully with the antitrust and trade regulation laws of the United States Federal Government and of the various states.  This meeting will operate to ensure compliance with the antitrust laws.</a:t>
            </a:r>
          </a:p>
          <a:p>
            <a:endParaRPr lang="en-US" sz="1400" b="1" dirty="0">
              <a:solidFill>
                <a:schemeClr val="accent3">
                  <a:lumMod val="50000"/>
                </a:schemeClr>
              </a:solidFill>
            </a:endParaRPr>
          </a:p>
          <a:p>
            <a:r>
              <a:rPr lang="en-US" sz="1400" b="1" u="sng" dirty="0">
                <a:solidFill>
                  <a:schemeClr val="accent3">
                    <a:lumMod val="50000"/>
                  </a:schemeClr>
                </a:solidFill>
              </a:rPr>
              <a:t>ANTITRUST GUIDELINES</a:t>
            </a:r>
          </a:p>
          <a:p>
            <a:r>
              <a:rPr lang="en-US" sz="1400" b="1" dirty="0">
                <a:solidFill>
                  <a:schemeClr val="accent3">
                    <a:lumMod val="50000"/>
                  </a:schemeClr>
                </a:solidFill>
              </a:rPr>
              <a:t> </a:t>
            </a:r>
          </a:p>
          <a:p>
            <a:r>
              <a:rPr lang="en-US" sz="1400" b="1" dirty="0">
                <a:solidFill>
                  <a:schemeClr val="accent3">
                    <a:lumMod val="50000"/>
                  </a:schemeClr>
                </a:solidFill>
              </a:rPr>
              <a:t>The Antitrust laws prohibit agreements or understandings between two or more individuals or </a:t>
            </a:r>
            <a:r>
              <a:rPr lang="en-US" sz="1200" b="1" dirty="0">
                <a:solidFill>
                  <a:schemeClr val="accent3">
                    <a:lumMod val="50000"/>
                  </a:schemeClr>
                </a:solidFill>
              </a:rPr>
              <a:t>businesses</a:t>
            </a:r>
            <a:r>
              <a:rPr lang="en-US" sz="1400" b="1" dirty="0">
                <a:solidFill>
                  <a:schemeClr val="accent3">
                    <a:lumMod val="50000"/>
                  </a:schemeClr>
                </a:solidFill>
              </a:rPr>
              <a:t> to regulate prices or quantities of goods or services, to allocate customers or territories, to hinder or limit a competitor or potential competitor’s operations, or otherwise unreasonably to restrain business activity. Discriminatory pricing or servicing is also prohibited.</a:t>
            </a:r>
          </a:p>
          <a:p>
            <a:r>
              <a:rPr lang="en-US" sz="1400" b="1" dirty="0">
                <a:solidFill>
                  <a:schemeClr val="accent3">
                    <a:lumMod val="50000"/>
                  </a:schemeClr>
                </a:solidFill>
              </a:rPr>
              <a:t> </a:t>
            </a:r>
          </a:p>
          <a:p>
            <a:r>
              <a:rPr lang="en-US" sz="1400" b="1" dirty="0">
                <a:solidFill>
                  <a:schemeClr val="accent3">
                    <a:lumMod val="50000"/>
                  </a:schemeClr>
                </a:solidFill>
              </a:rPr>
              <a:t>Ignoring these laws can be costly and dangerous. Violation of the Sherman Act is a felony: convicted individuals can be and have been imprisoned for up to three years; corporations are subject to heavy fines. Violators may also have substantial judgements for money damages entered against them. Every individual should, therefore, follow these rules:</a:t>
            </a:r>
          </a:p>
          <a:p>
            <a:r>
              <a:rPr lang="en-US" sz="1400" b="1" dirty="0">
                <a:solidFill>
                  <a:schemeClr val="accent3">
                    <a:lumMod val="50000"/>
                  </a:schemeClr>
                </a:solidFill>
              </a:rPr>
              <a:t> </a:t>
            </a:r>
          </a:p>
          <a:p>
            <a:pPr lvl="0"/>
            <a:r>
              <a:rPr lang="en-US" sz="1400" b="1" dirty="0">
                <a:solidFill>
                  <a:schemeClr val="accent3">
                    <a:lumMod val="50000"/>
                  </a:schemeClr>
                </a:solidFill>
              </a:rPr>
              <a:t>DO NOT discuss your prices or competitors’ prices with a competitor (except when buying from or selling to that competitor) or anything which might affect prices such as cost, discounts, terms of sale, or profit margins.</a:t>
            </a:r>
          </a:p>
          <a:p>
            <a:pPr lvl="0"/>
            <a:r>
              <a:rPr lang="en-US" sz="1400" b="1" dirty="0">
                <a:solidFill>
                  <a:schemeClr val="accent3">
                    <a:lumMod val="50000"/>
                  </a:schemeClr>
                </a:solidFill>
              </a:rPr>
              <a:t>DO NOT agree with competitors to uniform terms of sale, warranties, or contract provisions.</a:t>
            </a:r>
          </a:p>
          <a:p>
            <a:pPr lvl="0"/>
            <a:r>
              <a:rPr lang="en-US" sz="1400" b="1" dirty="0">
                <a:solidFill>
                  <a:schemeClr val="accent3">
                    <a:lumMod val="50000"/>
                  </a:schemeClr>
                </a:solidFill>
              </a:rPr>
              <a:t>DO NOT agree with competitors to divide customers or territories.</a:t>
            </a:r>
          </a:p>
          <a:p>
            <a:pPr lvl="0"/>
            <a:r>
              <a:rPr lang="en-US" sz="1400" b="1" dirty="0">
                <a:solidFill>
                  <a:schemeClr val="accent3">
                    <a:lumMod val="50000"/>
                  </a:schemeClr>
                </a:solidFill>
              </a:rPr>
              <a:t>DO NOT act jointly with one or more competitors to put another competitor at a disadvantage.</a:t>
            </a:r>
          </a:p>
          <a:p>
            <a:pPr lvl="0"/>
            <a:r>
              <a:rPr lang="en-US" sz="1400" b="1" dirty="0">
                <a:solidFill>
                  <a:schemeClr val="accent3">
                    <a:lumMod val="50000"/>
                  </a:schemeClr>
                </a:solidFill>
              </a:rPr>
              <a:t>DO NOT try to prevent your supplier from selling to your competitor.</a:t>
            </a:r>
          </a:p>
          <a:p>
            <a:pPr lvl="0"/>
            <a:r>
              <a:rPr lang="en-US" sz="1400" b="1" dirty="0">
                <a:solidFill>
                  <a:schemeClr val="accent3">
                    <a:lumMod val="50000"/>
                  </a:schemeClr>
                </a:solidFill>
              </a:rPr>
              <a:t>DO NOT discuss your future pricing, marketing, or policy plans with competitors.</a:t>
            </a:r>
          </a:p>
          <a:p>
            <a:pPr lvl="0"/>
            <a:r>
              <a:rPr lang="en-US" sz="1400" b="1" dirty="0">
                <a:solidFill>
                  <a:schemeClr val="accent3">
                    <a:lumMod val="50000"/>
                  </a:schemeClr>
                </a:solidFill>
              </a:rPr>
              <a:t>DO NOT discuss your customers with your competitors.</a:t>
            </a:r>
          </a:p>
        </p:txBody>
      </p:sp>
    </p:spTree>
    <p:extLst>
      <p:ext uri="{BB962C8B-B14F-4D97-AF65-F5344CB8AC3E}">
        <p14:creationId xmlns:p14="http://schemas.microsoft.com/office/powerpoint/2010/main" val="102907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888 Item Maintenance</a:t>
            </a:r>
          </a:p>
          <a:p>
            <a:pPr lvl="1"/>
            <a:r>
              <a:rPr lang="en-US" dirty="0"/>
              <a:t>Do we need a method to communicate product changes?</a:t>
            </a:r>
          </a:p>
          <a:p>
            <a:pPr lvl="2"/>
            <a:r>
              <a:rPr lang="en-US" dirty="0"/>
              <a:t>Case Qty, Weights, Volume</a:t>
            </a:r>
          </a:p>
          <a:p>
            <a:pPr lvl="1"/>
            <a:r>
              <a:rPr lang="en-US" dirty="0"/>
              <a:t>Companion/Mirror to 832 PDD File</a:t>
            </a:r>
          </a:p>
          <a:p>
            <a:pPr lvl="2"/>
            <a:r>
              <a:rPr lang="en-US" dirty="0"/>
              <a:t>Contains just the GTINs changed</a:t>
            </a:r>
          </a:p>
          <a:p>
            <a:pPr lvl="2"/>
            <a:r>
              <a:rPr lang="en-US" dirty="0"/>
              <a:t>Contains just the fields changed</a:t>
            </a:r>
          </a:p>
          <a:p>
            <a:pPr lvl="2"/>
            <a:r>
              <a:rPr lang="en-US" dirty="0"/>
              <a:t>Receipt of 888 could generate notification of change more appropriately than changing existing 832 processes</a:t>
            </a:r>
          </a:p>
          <a:p>
            <a:pPr lvl="1"/>
            <a:r>
              <a:rPr lang="en-US" dirty="0"/>
              <a:t>Is resending 832 with Date Revised currently sufficient? </a:t>
            </a:r>
          </a:p>
          <a:p>
            <a:pPr lvl="2"/>
            <a:r>
              <a:rPr lang="en-US" dirty="0"/>
              <a:t>Receiver compares new 832 against existing data.</a:t>
            </a:r>
          </a:p>
          <a:p>
            <a:pPr lvl="2"/>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888 Item Change</a:t>
            </a:r>
          </a:p>
        </p:txBody>
      </p:sp>
    </p:spTree>
    <p:extLst>
      <p:ext uri="{BB962C8B-B14F-4D97-AF65-F5344CB8AC3E}">
        <p14:creationId xmlns:p14="http://schemas.microsoft.com/office/powerpoint/2010/main" val="149136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Standard Packing List Content Requirements</a:t>
            </a:r>
          </a:p>
          <a:p>
            <a:pPr lvl="1"/>
            <a:r>
              <a:rPr lang="en-US" dirty="0"/>
              <a:t>Will not attempt to standardize layout/format</a:t>
            </a:r>
          </a:p>
          <a:p>
            <a:pPr lvl="1"/>
            <a:r>
              <a:rPr lang="en-US" dirty="0"/>
              <a:t>Require specific fields be present on Packing List forms</a:t>
            </a:r>
          </a:p>
          <a:p>
            <a:pPr lvl="1"/>
            <a:r>
              <a:rPr lang="en-US" dirty="0"/>
              <a:t>Mirror some of the requirements on the Shipping Label</a:t>
            </a:r>
          </a:p>
          <a:p>
            <a:pPr lvl="2"/>
            <a:r>
              <a:rPr lang="en-US" dirty="0"/>
              <a:t>Ship To / Ship From (appropriate for Dropship)</a:t>
            </a:r>
          </a:p>
          <a:p>
            <a:pPr lvl="2"/>
            <a:r>
              <a:rPr lang="en-US" dirty="0"/>
              <a:t>PO# (appropriate for Dropship)</a:t>
            </a:r>
          </a:p>
          <a:p>
            <a:r>
              <a:rPr lang="en-US" dirty="0"/>
              <a:t>Add Packing List Requirement Code to 850?</a:t>
            </a:r>
          </a:p>
          <a:p>
            <a:pPr lvl="1"/>
            <a:r>
              <a:rPr lang="en-US" dirty="0"/>
              <a:t>Shipment Requires Packing List </a:t>
            </a:r>
          </a:p>
          <a:p>
            <a:pPr lvl="1"/>
            <a:r>
              <a:rPr lang="en-US" dirty="0"/>
              <a:t>Type of Packing List – Summary/Carton Level</a:t>
            </a:r>
          </a:p>
          <a:p>
            <a:pPr lvl="2"/>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Packing List Contents</a:t>
            </a:r>
          </a:p>
        </p:txBody>
      </p:sp>
    </p:spTree>
    <p:extLst>
      <p:ext uri="{BB962C8B-B14F-4D97-AF65-F5344CB8AC3E}">
        <p14:creationId xmlns:p14="http://schemas.microsoft.com/office/powerpoint/2010/main" val="246953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Monthly Sales Analytics Standard</a:t>
            </a:r>
          </a:p>
          <a:p>
            <a:pPr lvl="1"/>
            <a:r>
              <a:rPr lang="en-US" dirty="0"/>
              <a:t>Summary of 852 POS</a:t>
            </a:r>
          </a:p>
          <a:p>
            <a:pPr lvl="1"/>
            <a:r>
              <a:rPr lang="en-US" dirty="0"/>
              <a:t>Provided on First of Month for Previous Month</a:t>
            </a:r>
          </a:p>
          <a:p>
            <a:pPr lvl="1"/>
            <a:r>
              <a:rPr lang="en-US" dirty="0"/>
              <a:t>Total Sold Qty and Return Qty</a:t>
            </a:r>
          </a:p>
          <a:p>
            <a:pPr lvl="1"/>
            <a:r>
              <a:rPr lang="en-US" dirty="0"/>
              <a:t>By Store ID by GTIN by Ship to State</a:t>
            </a:r>
          </a:p>
          <a:p>
            <a:pPr lvl="2"/>
            <a:endParaRPr lang="en-US" dirty="0"/>
          </a:p>
          <a:p>
            <a:r>
              <a:rPr lang="en-US" dirty="0"/>
              <a:t>Replace non-standard reports and reduce customization and manual data handling</a:t>
            </a:r>
          </a:p>
          <a:p>
            <a:pPr lvl="2"/>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Monthly Sales Analytics</a:t>
            </a:r>
          </a:p>
        </p:txBody>
      </p:sp>
    </p:spTree>
    <p:extLst>
      <p:ext uri="{BB962C8B-B14F-4D97-AF65-F5344CB8AC3E}">
        <p14:creationId xmlns:p14="http://schemas.microsoft.com/office/powerpoint/2010/main" val="7372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800" dirty="0"/>
              <a:t>Daily Tracking File </a:t>
            </a:r>
          </a:p>
          <a:p>
            <a:pPr lvl="1"/>
            <a:r>
              <a:rPr lang="en-US" dirty="0"/>
              <a:t>Companion/Alternative to 856 ASN</a:t>
            </a:r>
          </a:p>
          <a:p>
            <a:pPr lvl="1"/>
            <a:r>
              <a:rPr lang="en-US" dirty="0"/>
              <a:t>Simple to Implement on both sides</a:t>
            </a:r>
          </a:p>
          <a:p>
            <a:pPr lvl="1"/>
            <a:r>
              <a:rPr lang="en-US" dirty="0"/>
              <a:t>Contains Tracking Numbers per Buyer PO#</a:t>
            </a:r>
          </a:p>
          <a:p>
            <a:pPr lvl="2"/>
            <a:r>
              <a:rPr lang="en-US" dirty="0"/>
              <a:t>Option – Single Tracking Number per Buyer PO# and Loop for Multiple Tracking Numbers per Buyer PO#</a:t>
            </a:r>
          </a:p>
          <a:p>
            <a:pPr lvl="1"/>
            <a:r>
              <a:rPr lang="en-US" dirty="0"/>
              <a:t>Provided Nightly or TP determined schedule (File Appended throughout day)</a:t>
            </a:r>
          </a:p>
          <a:p>
            <a:pPr lvl="2"/>
            <a:endParaRPr lang="en-US" dirty="0"/>
          </a:p>
          <a:p>
            <a:r>
              <a:rPr lang="en-US" dirty="0"/>
              <a:t>Replace non-standard reports and reduce customization and manual data handling</a:t>
            </a:r>
          </a:p>
          <a:p>
            <a:pPr lvl="2"/>
            <a:endParaRPr lang="en-US" dirty="0"/>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New Business – Daily Tracking File</a:t>
            </a:r>
          </a:p>
        </p:txBody>
      </p:sp>
    </p:spTree>
    <p:extLst>
      <p:ext uri="{BB962C8B-B14F-4D97-AF65-F5344CB8AC3E}">
        <p14:creationId xmlns:p14="http://schemas.microsoft.com/office/powerpoint/2010/main" val="98557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753 Routing Request </a:t>
            </a:r>
          </a:p>
          <a:p>
            <a:pPr lvl="1"/>
            <a:r>
              <a:rPr lang="en-US" dirty="0"/>
              <a:t>“Pre-856 Summary” – LTL/TL</a:t>
            </a:r>
          </a:p>
          <a:p>
            <a:pPr lvl="1"/>
            <a:r>
              <a:rPr lang="en-US" dirty="0"/>
              <a:t>Seller sends to Buyer</a:t>
            </a:r>
          </a:p>
          <a:p>
            <a:pPr lvl="1"/>
            <a:r>
              <a:rPr lang="en-US" dirty="0"/>
              <a:t>Buyer will respond with 754 Routing Instructions</a:t>
            </a:r>
          </a:p>
          <a:p>
            <a:r>
              <a:rPr lang="en-US" dirty="0"/>
              <a:t>Contents</a:t>
            </a:r>
          </a:p>
          <a:p>
            <a:pPr lvl="1"/>
            <a:r>
              <a:rPr lang="en-US" dirty="0"/>
              <a:t>Store ID and DC ID</a:t>
            </a:r>
          </a:p>
          <a:p>
            <a:pPr lvl="1"/>
            <a:r>
              <a:rPr lang="en-US" dirty="0"/>
              <a:t>Ready to Ship Date</a:t>
            </a:r>
          </a:p>
          <a:p>
            <a:pPr lvl="1"/>
            <a:r>
              <a:rPr lang="en-US" dirty="0"/>
              <a:t>Shipment Details</a:t>
            </a:r>
          </a:p>
          <a:p>
            <a:pPr lvl="2"/>
            <a:r>
              <a:rPr lang="en-US" dirty="0"/>
              <a:t>By PO# - Carton Count, Weight, Volume</a:t>
            </a:r>
          </a:p>
          <a:p>
            <a:pPr lvl="1"/>
            <a:r>
              <a:rPr lang="en-US" dirty="0"/>
              <a:t>Shipment Summary</a:t>
            </a:r>
          </a:p>
          <a:p>
            <a:pPr lvl="2"/>
            <a:r>
              <a:rPr lang="en-US" dirty="0"/>
              <a:t>Carton Count, Weight, Volume, Pallet Count</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753 Routing Request</a:t>
            </a:r>
          </a:p>
        </p:txBody>
      </p:sp>
    </p:spTree>
    <p:extLst>
      <p:ext uri="{BB962C8B-B14F-4D97-AF65-F5344CB8AC3E}">
        <p14:creationId xmlns:p14="http://schemas.microsoft.com/office/powerpoint/2010/main" val="166398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sz="2800" dirty="0"/>
              <a:t>753 Routing Request (Cont’d)</a:t>
            </a:r>
          </a:p>
          <a:p>
            <a:pPr lvl="1"/>
            <a:r>
              <a:rPr lang="en-US" dirty="0"/>
              <a:t>Options</a:t>
            </a:r>
          </a:p>
          <a:p>
            <a:pPr lvl="2"/>
            <a:r>
              <a:rPr lang="en-US" dirty="0"/>
              <a:t>Simpler v1.0 – Shipment Level (No PO# detail)</a:t>
            </a:r>
          </a:p>
          <a:p>
            <a:pPr lvl="2"/>
            <a:r>
              <a:rPr lang="en-US" dirty="0"/>
              <a:t>SCAC (If Seller arranging freight – Can still serve as upcoming pre-asn notification)</a:t>
            </a:r>
          </a:p>
          <a:p>
            <a:pPr lvl="2"/>
            <a:r>
              <a:rPr lang="en-US" dirty="0"/>
              <a:t>BOL# or Shipment # or ASN # - Reference to tie the 753 to 754 and 856</a:t>
            </a:r>
          </a:p>
          <a:p>
            <a:pPr lvl="2"/>
            <a:r>
              <a:rPr lang="en-US" dirty="0"/>
              <a:t>Include Commodity, HTS, Freight Class Details</a:t>
            </a:r>
          </a:p>
          <a:p>
            <a:r>
              <a:rPr lang="en-US" dirty="0"/>
              <a:t>Replace non-standard reports/email/fax/phone communications and reduce customization and manual data handling</a:t>
            </a:r>
          </a:p>
          <a:p>
            <a:r>
              <a:rPr lang="en-US" dirty="0"/>
              <a:t>Discussion and Determination</a:t>
            </a:r>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753 Routing Request</a:t>
            </a:r>
          </a:p>
        </p:txBody>
      </p:sp>
    </p:spTree>
    <p:extLst>
      <p:ext uri="{BB962C8B-B14F-4D97-AF65-F5344CB8AC3E}">
        <p14:creationId xmlns:p14="http://schemas.microsoft.com/office/powerpoint/2010/main" val="336544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754 Routing Instructions</a:t>
            </a:r>
          </a:p>
          <a:p>
            <a:pPr lvl="1"/>
            <a:r>
              <a:rPr lang="en-US" dirty="0"/>
              <a:t>753 Response From Buyer to Seller</a:t>
            </a:r>
          </a:p>
          <a:p>
            <a:pPr lvl="1"/>
            <a:r>
              <a:rPr lang="en-US" dirty="0"/>
              <a:t>Can indicate if Shipping is at Seller’s Discretion</a:t>
            </a:r>
          </a:p>
          <a:p>
            <a:r>
              <a:rPr lang="en-US" dirty="0"/>
              <a:t>Contents</a:t>
            </a:r>
          </a:p>
          <a:p>
            <a:pPr lvl="1"/>
            <a:r>
              <a:rPr lang="en-US" dirty="0"/>
              <a:t>SCAC Assignment</a:t>
            </a:r>
          </a:p>
          <a:p>
            <a:pPr lvl="1"/>
            <a:r>
              <a:rPr lang="en-US" dirty="0"/>
              <a:t>FOB Payment Instructions</a:t>
            </a:r>
          </a:p>
          <a:p>
            <a:pPr lvl="1"/>
            <a:r>
              <a:rPr lang="en-US" dirty="0"/>
              <a:t>Scheduled Pick Up Date</a:t>
            </a:r>
          </a:p>
          <a:p>
            <a:pPr lvl="1"/>
            <a:r>
              <a:rPr lang="en-US" dirty="0"/>
              <a:t>Detailed Shipping Instructions </a:t>
            </a:r>
          </a:p>
          <a:p>
            <a:pPr lvl="1"/>
            <a:r>
              <a:rPr lang="en-US" dirty="0"/>
              <a:t>Floor Load vs Pallet Load</a:t>
            </a:r>
          </a:p>
          <a:p>
            <a:pPr lvl="2"/>
            <a:r>
              <a:rPr lang="en-US" dirty="0"/>
              <a:t>Shrink Wrap</a:t>
            </a:r>
          </a:p>
          <a:p>
            <a:pPr lvl="2"/>
            <a:r>
              <a:rPr lang="en-US" dirty="0"/>
              <a:t>Trailer Height/Lift Gate Requirements</a:t>
            </a:r>
          </a:p>
          <a:p>
            <a:pPr lvl="1"/>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754 Routing Instructions</a:t>
            </a:r>
          </a:p>
        </p:txBody>
      </p:sp>
    </p:spTree>
    <p:extLst>
      <p:ext uri="{BB962C8B-B14F-4D97-AF65-F5344CB8AC3E}">
        <p14:creationId xmlns:p14="http://schemas.microsoft.com/office/powerpoint/2010/main" val="202032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Contents (cont’d)</a:t>
            </a:r>
          </a:p>
          <a:p>
            <a:pPr lvl="1"/>
            <a:r>
              <a:rPr lang="en-US" dirty="0"/>
              <a:t>Carrier Delivery Instructions</a:t>
            </a:r>
          </a:p>
          <a:p>
            <a:pPr lvl="2"/>
            <a:r>
              <a:rPr lang="en-US" dirty="0"/>
              <a:t>Phone/Email/Fax (Requirement Flag or presence indicates requirement</a:t>
            </a:r>
          </a:p>
          <a:p>
            <a:pPr lvl="1"/>
            <a:r>
              <a:rPr lang="en-US" dirty="0"/>
              <a:t>Carrier PRO # (if available)</a:t>
            </a:r>
          </a:p>
          <a:p>
            <a:r>
              <a:rPr lang="en-US" dirty="0"/>
              <a:t>Replace non-standard reports/email/fax/phone communications and reduce customization and manual data handling</a:t>
            </a:r>
          </a:p>
          <a:p>
            <a:r>
              <a:rPr lang="en-US" dirty="0"/>
              <a:t>Discussion and Determination</a:t>
            </a:r>
          </a:p>
          <a:p>
            <a:endParaRPr lang="en-US" dirty="0"/>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fontScale="90000"/>
          </a:bodyPr>
          <a:lstStyle/>
          <a:p>
            <a:r>
              <a:rPr lang="en-US" sz="3600" dirty="0"/>
              <a:t>New Business – 754 Routing Instructions</a:t>
            </a:r>
          </a:p>
        </p:txBody>
      </p:sp>
    </p:spTree>
    <p:extLst>
      <p:ext uri="{BB962C8B-B14F-4D97-AF65-F5344CB8AC3E}">
        <p14:creationId xmlns:p14="http://schemas.microsoft.com/office/powerpoint/2010/main" val="20658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pPr lvl="2"/>
            <a:r>
              <a:rPr lang="en-US" sz="3200" dirty="0"/>
              <a:t>Web Services / API Discussion</a:t>
            </a:r>
          </a:p>
        </p:txBody>
      </p:sp>
    </p:spTree>
    <p:extLst>
      <p:ext uri="{BB962C8B-B14F-4D97-AF65-F5344CB8AC3E}">
        <p14:creationId xmlns:p14="http://schemas.microsoft.com/office/powerpoint/2010/main" val="403959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Questions</a:t>
            </a:r>
          </a:p>
          <a:p>
            <a:endParaRPr lang="en-US" dirty="0"/>
          </a:p>
          <a:p>
            <a:r>
              <a:rPr lang="en-US" dirty="0"/>
              <a:t>New Tech Business</a:t>
            </a:r>
          </a:p>
          <a:p>
            <a:endParaRPr lang="en-US" dirty="0"/>
          </a:p>
          <a:p>
            <a:endParaRPr lang="en-US" dirty="0"/>
          </a:p>
          <a:p>
            <a:endParaRPr lang="en-US" dirty="0"/>
          </a:p>
          <a:p>
            <a:endParaRPr lang="en-US" dirty="0"/>
          </a:p>
          <a:p>
            <a:pPr lvl="1"/>
            <a:endParaRPr lang="en-US" dirty="0"/>
          </a:p>
          <a:p>
            <a:pPr lvl="1"/>
            <a:endParaRPr lang="en-US" dirty="0"/>
          </a:p>
          <a:p>
            <a:endParaRPr lang="en-US" dirty="0"/>
          </a:p>
          <a:p>
            <a:pPr lvl="1"/>
            <a:endParaRPr lang="en-US" dirty="0"/>
          </a:p>
        </p:txBody>
      </p:sp>
      <p:sp>
        <p:nvSpPr>
          <p:cNvPr id="3" name="Title 2"/>
          <p:cNvSpPr>
            <a:spLocks noGrp="1"/>
          </p:cNvSpPr>
          <p:nvPr>
            <p:ph type="title"/>
          </p:nvPr>
        </p:nvSpPr>
        <p:spPr/>
        <p:txBody>
          <a:bodyPr>
            <a:normAutofit/>
          </a:bodyPr>
          <a:lstStyle/>
          <a:p>
            <a:r>
              <a:rPr lang="en-US" sz="3600" dirty="0"/>
              <a:t>Open Discussion</a:t>
            </a:r>
          </a:p>
        </p:txBody>
      </p:sp>
    </p:spTree>
    <p:extLst>
      <p:ext uri="{BB962C8B-B14F-4D97-AF65-F5344CB8AC3E}">
        <p14:creationId xmlns:p14="http://schemas.microsoft.com/office/powerpoint/2010/main" val="723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0"/>
            <a:ext cx="3886200" cy="369332"/>
          </a:xfrm>
          <a:prstGeom prst="rect">
            <a:avLst/>
          </a:prstGeom>
          <a:noFill/>
        </p:spPr>
        <p:txBody>
          <a:bodyPr wrap="square" rtlCol="0">
            <a:spAutoFit/>
          </a:bodyPr>
          <a:lstStyle/>
          <a:p>
            <a:r>
              <a:rPr lang="en-US" dirty="0">
                <a:solidFill>
                  <a:srgbClr val="FF0000"/>
                </a:solidFill>
              </a:rPr>
              <a:t>EASI Checking Account Summary</a:t>
            </a:r>
          </a:p>
        </p:txBody>
      </p:sp>
      <p:sp>
        <p:nvSpPr>
          <p:cNvPr id="6" name="TextBox 5"/>
          <p:cNvSpPr txBox="1"/>
          <p:nvPr/>
        </p:nvSpPr>
        <p:spPr>
          <a:xfrm>
            <a:off x="1981200" y="304800"/>
            <a:ext cx="5105400" cy="369332"/>
          </a:xfrm>
          <a:prstGeom prst="rect">
            <a:avLst/>
          </a:prstGeom>
          <a:noFill/>
        </p:spPr>
        <p:txBody>
          <a:bodyPr wrap="square" rtlCol="0">
            <a:spAutoFit/>
          </a:bodyPr>
          <a:lstStyle/>
          <a:p>
            <a:r>
              <a:rPr lang="en-US" dirty="0"/>
              <a:t>Activity Update for Fiscal Year 2017 - 2018</a:t>
            </a:r>
          </a:p>
        </p:txBody>
      </p:sp>
      <p:pic>
        <p:nvPicPr>
          <p:cNvPr id="2050"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843147258"/>
              </p:ext>
            </p:extLst>
          </p:nvPr>
        </p:nvGraphicFramePr>
        <p:xfrm>
          <a:off x="1905000" y="656620"/>
          <a:ext cx="4953000" cy="5656083"/>
        </p:xfrm>
        <a:graphic>
          <a:graphicData uri="http://schemas.openxmlformats.org/presentationml/2006/ole">
            <mc:AlternateContent xmlns:mc="http://schemas.openxmlformats.org/markup-compatibility/2006">
              <mc:Choice xmlns:v="urn:schemas-microsoft-com:vml" Requires="v">
                <p:oleObj name="Worksheet" r:id="rId3" imgW="5410223" imgH="8930736" progId="Excel.Sheet.8">
                  <p:embed/>
                </p:oleObj>
              </mc:Choice>
              <mc:Fallback>
                <p:oleObj name="Worksheet" r:id="rId3" imgW="5410223" imgH="8930736" progId="Excel.Sheet.8">
                  <p:embed/>
                  <p:pic>
                    <p:nvPicPr>
                      <p:cNvPr id="2" name="Object 1"/>
                      <p:cNvPicPr/>
                      <p:nvPr/>
                    </p:nvPicPr>
                    <p:blipFill>
                      <a:blip r:embed="rId4"/>
                      <a:stretch>
                        <a:fillRect/>
                      </a:stretch>
                    </p:blipFill>
                    <p:spPr>
                      <a:xfrm>
                        <a:off x="1905000" y="656620"/>
                        <a:ext cx="4953000" cy="5656083"/>
                      </a:xfrm>
                      <a:prstGeom prst="rect">
                        <a:avLst/>
                      </a:prstGeom>
                    </p:spPr>
                  </p:pic>
                </p:oleObj>
              </mc:Fallback>
            </mc:AlternateContent>
          </a:graphicData>
        </a:graphic>
      </p:graphicFrame>
    </p:spTree>
    <p:extLst>
      <p:ext uri="{BB962C8B-B14F-4D97-AF65-F5344CB8AC3E}">
        <p14:creationId xmlns:p14="http://schemas.microsoft.com/office/powerpoint/2010/main" val="33144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fontScale="77500" lnSpcReduction="20000"/>
          </a:bodyPr>
          <a:lstStyle/>
          <a:p>
            <a:r>
              <a:rPr lang="en-US" dirty="0"/>
              <a:t>Trading Partner Portal Standard Document</a:t>
            </a:r>
          </a:p>
          <a:p>
            <a:r>
              <a:rPr lang="en-US" dirty="0"/>
              <a:t>SFTP Requirement</a:t>
            </a:r>
          </a:p>
          <a:p>
            <a:r>
              <a:rPr lang="en-US" dirty="0"/>
              <a:t>Address Verification Requirement</a:t>
            </a:r>
          </a:p>
          <a:p>
            <a:r>
              <a:rPr lang="en-US" dirty="0"/>
              <a:t>997 Batching Clarification </a:t>
            </a:r>
          </a:p>
          <a:p>
            <a:r>
              <a:rPr lang="en-US" dirty="0"/>
              <a:t>Duplicate GTIN – Clarification Review</a:t>
            </a:r>
          </a:p>
          <a:p>
            <a:r>
              <a:rPr lang="en-US" dirty="0"/>
              <a:t>832 PDD v9.0</a:t>
            </a:r>
          </a:p>
          <a:p>
            <a:r>
              <a:rPr lang="en-US" dirty="0"/>
              <a:t>888 Item Maintenance</a:t>
            </a:r>
          </a:p>
          <a:p>
            <a:r>
              <a:rPr lang="en-US" dirty="0"/>
              <a:t>Packing List Content Requirements</a:t>
            </a:r>
          </a:p>
          <a:p>
            <a:r>
              <a:rPr lang="en-US" dirty="0"/>
              <a:t>Monthly Sales Analytics</a:t>
            </a:r>
          </a:p>
          <a:p>
            <a:r>
              <a:rPr lang="en-US" dirty="0"/>
              <a:t>Daily Tracking File</a:t>
            </a:r>
          </a:p>
          <a:p>
            <a:r>
              <a:rPr lang="en-US" dirty="0"/>
              <a:t>Routing Request/Response</a:t>
            </a:r>
          </a:p>
          <a:p>
            <a:r>
              <a:rPr lang="en-US" dirty="0"/>
              <a:t>Sample Files – New Versions</a:t>
            </a:r>
          </a:p>
          <a:p>
            <a:r>
              <a:rPr lang="en-US" dirty="0"/>
              <a:t>API’s Phase 1</a:t>
            </a:r>
          </a:p>
          <a:p>
            <a:r>
              <a:rPr lang="en-US" dirty="0"/>
              <a:t>Step by Step – Website Walkthrough</a:t>
            </a:r>
          </a:p>
          <a:p>
            <a:r>
              <a:rPr lang="en-US" dirty="0"/>
              <a:t>Webinar or Q&amp;A Open Call</a:t>
            </a:r>
          </a:p>
        </p:txBody>
      </p:sp>
      <p:sp>
        <p:nvSpPr>
          <p:cNvPr id="3" name="Title 2"/>
          <p:cNvSpPr>
            <a:spLocks noGrp="1"/>
          </p:cNvSpPr>
          <p:nvPr>
            <p:ph type="title"/>
          </p:nvPr>
        </p:nvSpPr>
        <p:spPr/>
        <p:txBody>
          <a:bodyPr>
            <a:normAutofit fontScale="90000"/>
          </a:bodyPr>
          <a:lstStyle/>
          <a:p>
            <a:r>
              <a:rPr lang="en-US" dirty="0"/>
              <a:t>2018-2019 Potential Tech Tasks</a:t>
            </a:r>
          </a:p>
        </p:txBody>
      </p:sp>
    </p:spTree>
    <p:extLst>
      <p:ext uri="{BB962C8B-B14F-4D97-AF65-F5344CB8AC3E}">
        <p14:creationId xmlns:p14="http://schemas.microsoft.com/office/powerpoint/2010/main" val="1594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endParaRPr lang="en-US" sz="4000" dirty="0"/>
          </a:p>
          <a:p>
            <a:r>
              <a:rPr lang="en-US" sz="4000" dirty="0"/>
              <a:t>Meeting Review / Feedback</a:t>
            </a:r>
          </a:p>
          <a:p>
            <a:endParaRPr lang="en-US" sz="4000" dirty="0"/>
          </a:p>
          <a:p>
            <a:r>
              <a:rPr lang="en-US" sz="4000" dirty="0"/>
              <a:t>Next Year Location</a:t>
            </a:r>
          </a:p>
        </p:txBody>
      </p:sp>
      <p:sp>
        <p:nvSpPr>
          <p:cNvPr id="3" name="Title 2"/>
          <p:cNvSpPr>
            <a:spLocks noGrp="1"/>
          </p:cNvSpPr>
          <p:nvPr>
            <p:ph type="title"/>
          </p:nvPr>
        </p:nvSpPr>
        <p:spPr/>
        <p:txBody>
          <a:bodyPr>
            <a:normAutofit/>
          </a:bodyPr>
          <a:lstStyle/>
          <a:p>
            <a:r>
              <a:rPr lang="en-US" dirty="0"/>
              <a:t>2018 Meeting Wrap Up</a:t>
            </a:r>
          </a:p>
        </p:txBody>
      </p:sp>
    </p:spTree>
    <p:extLst>
      <p:ext uri="{BB962C8B-B14F-4D97-AF65-F5344CB8AC3E}">
        <p14:creationId xmlns:p14="http://schemas.microsoft.com/office/powerpoint/2010/main" val="273330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228600"/>
            <a:ext cx="2590800" cy="523220"/>
          </a:xfrm>
          <a:prstGeom prst="rect">
            <a:avLst/>
          </a:prstGeom>
          <a:noFill/>
        </p:spPr>
        <p:txBody>
          <a:bodyPr wrap="square" rtlCol="0">
            <a:spAutoFit/>
          </a:bodyPr>
          <a:lstStyle/>
          <a:p>
            <a:r>
              <a:rPr lang="en-US" sz="2800" dirty="0"/>
              <a:t>Elected Offices</a:t>
            </a:r>
          </a:p>
        </p:txBody>
      </p:sp>
      <p:sp>
        <p:nvSpPr>
          <p:cNvPr id="6" name="Rectangle 5"/>
          <p:cNvSpPr/>
          <p:nvPr/>
        </p:nvSpPr>
        <p:spPr>
          <a:xfrm>
            <a:off x="1714500" y="5459334"/>
            <a:ext cx="6477000"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900" dirty="0"/>
              <a:t>BY-LAWS ARTICLE 7 - RULE 7.02 REQUIRES 'STAGGERED' TWO YEAR TERMS OF OFFICE FOR ALL POSITIONS</a:t>
            </a:r>
          </a:p>
          <a:p>
            <a:r>
              <a:rPr lang="en-US" sz="900" dirty="0"/>
              <a:t>RULE 7.03 STIPULATES THAT VICE-CHAIR POSITION SHALL BECOME THE EXECUTIVE CHAIRPERSON ELECT</a:t>
            </a:r>
          </a:p>
          <a:p>
            <a:r>
              <a:rPr lang="en-US" sz="900" dirty="0"/>
              <a:t>ARTICLE 8.02 - REQUIRES NOMINATING COMMITTEE PRESENT LIST OF NOMINEES TO STEERING COMMITTEE &amp; DISTRIBUTE TO MEMBERSHIP AT LEAST 2 WEEKS PRIOR TO ANNUAL MEETING</a:t>
            </a:r>
          </a:p>
        </p:txBody>
      </p:sp>
      <p:pic>
        <p:nvPicPr>
          <p:cNvPr id="5" name="Picture 2" descr="Easi-Logo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038595815"/>
              </p:ext>
            </p:extLst>
          </p:nvPr>
        </p:nvGraphicFramePr>
        <p:xfrm>
          <a:off x="76198" y="1551451"/>
          <a:ext cx="8915398" cy="3630148"/>
        </p:xfrm>
        <a:graphic>
          <a:graphicData uri="http://schemas.openxmlformats.org/drawingml/2006/table">
            <a:tbl>
              <a:tblPr/>
              <a:tblGrid>
                <a:gridCol w="831045">
                  <a:extLst>
                    <a:ext uri="{9D8B030D-6E8A-4147-A177-3AD203B41FA5}">
                      <a16:colId xmlns:a16="http://schemas.microsoft.com/office/drawing/2014/main" val="20000"/>
                    </a:ext>
                  </a:extLst>
                </a:gridCol>
                <a:gridCol w="629394">
                  <a:extLst>
                    <a:ext uri="{9D8B030D-6E8A-4147-A177-3AD203B41FA5}">
                      <a16:colId xmlns:a16="http://schemas.microsoft.com/office/drawing/2014/main" val="20001"/>
                    </a:ext>
                  </a:extLst>
                </a:gridCol>
                <a:gridCol w="629394">
                  <a:extLst>
                    <a:ext uri="{9D8B030D-6E8A-4147-A177-3AD203B41FA5}">
                      <a16:colId xmlns:a16="http://schemas.microsoft.com/office/drawing/2014/main" val="20002"/>
                    </a:ext>
                  </a:extLst>
                </a:gridCol>
                <a:gridCol w="629394">
                  <a:extLst>
                    <a:ext uri="{9D8B030D-6E8A-4147-A177-3AD203B41FA5}">
                      <a16:colId xmlns:a16="http://schemas.microsoft.com/office/drawing/2014/main" val="20003"/>
                    </a:ext>
                  </a:extLst>
                </a:gridCol>
                <a:gridCol w="629394">
                  <a:extLst>
                    <a:ext uri="{9D8B030D-6E8A-4147-A177-3AD203B41FA5}">
                      <a16:colId xmlns:a16="http://schemas.microsoft.com/office/drawing/2014/main" val="20004"/>
                    </a:ext>
                  </a:extLst>
                </a:gridCol>
                <a:gridCol w="629394">
                  <a:extLst>
                    <a:ext uri="{9D8B030D-6E8A-4147-A177-3AD203B41FA5}">
                      <a16:colId xmlns:a16="http://schemas.microsoft.com/office/drawing/2014/main" val="20005"/>
                    </a:ext>
                  </a:extLst>
                </a:gridCol>
                <a:gridCol w="629394">
                  <a:extLst>
                    <a:ext uri="{9D8B030D-6E8A-4147-A177-3AD203B41FA5}">
                      <a16:colId xmlns:a16="http://schemas.microsoft.com/office/drawing/2014/main" val="20006"/>
                    </a:ext>
                  </a:extLst>
                </a:gridCol>
                <a:gridCol w="629394">
                  <a:extLst>
                    <a:ext uri="{9D8B030D-6E8A-4147-A177-3AD203B41FA5}">
                      <a16:colId xmlns:a16="http://schemas.microsoft.com/office/drawing/2014/main" val="20007"/>
                    </a:ext>
                  </a:extLst>
                </a:gridCol>
                <a:gridCol w="629394">
                  <a:extLst>
                    <a:ext uri="{9D8B030D-6E8A-4147-A177-3AD203B41FA5}">
                      <a16:colId xmlns:a16="http://schemas.microsoft.com/office/drawing/2014/main" val="20008"/>
                    </a:ext>
                  </a:extLst>
                </a:gridCol>
                <a:gridCol w="629394">
                  <a:extLst>
                    <a:ext uri="{9D8B030D-6E8A-4147-A177-3AD203B41FA5}">
                      <a16:colId xmlns:a16="http://schemas.microsoft.com/office/drawing/2014/main" val="20009"/>
                    </a:ext>
                  </a:extLst>
                </a:gridCol>
                <a:gridCol w="617173">
                  <a:extLst>
                    <a:ext uri="{9D8B030D-6E8A-4147-A177-3AD203B41FA5}">
                      <a16:colId xmlns:a16="http://schemas.microsoft.com/office/drawing/2014/main" val="20010"/>
                    </a:ext>
                  </a:extLst>
                </a:gridCol>
                <a:gridCol w="604952">
                  <a:extLst>
                    <a:ext uri="{9D8B030D-6E8A-4147-A177-3AD203B41FA5}">
                      <a16:colId xmlns:a16="http://schemas.microsoft.com/office/drawing/2014/main" val="20011"/>
                    </a:ext>
                  </a:extLst>
                </a:gridCol>
                <a:gridCol w="598841">
                  <a:extLst>
                    <a:ext uri="{9D8B030D-6E8A-4147-A177-3AD203B41FA5}">
                      <a16:colId xmlns:a16="http://schemas.microsoft.com/office/drawing/2014/main" val="20012"/>
                    </a:ext>
                  </a:extLst>
                </a:gridCol>
                <a:gridCol w="598841">
                  <a:extLst>
                    <a:ext uri="{9D8B030D-6E8A-4147-A177-3AD203B41FA5}">
                      <a16:colId xmlns:a16="http://schemas.microsoft.com/office/drawing/2014/main" val="20013"/>
                    </a:ext>
                  </a:extLst>
                </a:gridCol>
              </a:tblGrid>
              <a:tr h="79466">
                <a:tc>
                  <a:txBody>
                    <a:bodyPr/>
                    <a:lstStyle/>
                    <a:p>
                      <a:pPr algn="l" fontAlgn="b"/>
                      <a:r>
                        <a:rPr lang="en-US" sz="400" b="1" i="0" u="none" strike="noStrike" dirty="0">
                          <a:effectLst/>
                          <a:latin typeface="Arial"/>
                        </a:rPr>
                        <a:t>ANNUAL MEETING DATE:</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2007</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2008</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2009</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2010</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2011</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2012</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2013</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2014</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2015</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2016</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2017</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2018</a:t>
                      </a:r>
                    </a:p>
                  </a:txBody>
                  <a:tcPr marL="3384" marR="3384" marT="3384" marB="0" anchor="b">
                    <a:lnL>
                      <a:noFill/>
                    </a:lnL>
                    <a:lnR>
                      <a:noFill/>
                    </a:lnR>
                    <a:lnT>
                      <a:noFill/>
                    </a:lnT>
                    <a:lnB>
                      <a:noFill/>
                    </a:lnB>
                  </a:tcPr>
                </a:tc>
                <a:tc>
                  <a:txBody>
                    <a:bodyPr/>
                    <a:lstStyle/>
                    <a:p>
                      <a:pPr algn="ctr" fontAlgn="b"/>
                      <a:r>
                        <a:rPr lang="en-US" sz="400" b="1" i="0" u="sng" strike="noStrike" dirty="0">
                          <a:effectLst/>
                          <a:latin typeface="Arial"/>
                        </a:rPr>
                        <a:t>2019</a:t>
                      </a:r>
                    </a:p>
                  </a:txBody>
                  <a:tcPr marL="3384" marR="3384" marT="3384" marB="0" anchor="b">
                    <a:lnL>
                      <a:noFill/>
                    </a:lnL>
                    <a:lnR>
                      <a:noFill/>
                    </a:lnR>
                    <a:lnT>
                      <a:noFill/>
                    </a:lnT>
                    <a:lnB>
                      <a:noFill/>
                    </a:lnB>
                  </a:tcPr>
                </a:tc>
                <a:extLst>
                  <a:ext uri="{0D108BD9-81ED-4DB2-BD59-A6C34878D82A}">
                    <a16:rowId xmlns:a16="http://schemas.microsoft.com/office/drawing/2014/main" val="10000"/>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SAN DIEGO</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ORLANDO </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LAS VEGAS</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ORLANDO</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LAS VEGAS</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ORLANDO</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LAS VEGAS</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LOUISVILLE</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SAN DIEGO</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NEW ORLEANS</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400" b="0" i="0" u="none" strike="noStrike" dirty="0">
                          <a:effectLst/>
                          <a:latin typeface="Arial"/>
                        </a:rPr>
                        <a:t>LAS VEGAS</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078">
                <a:tc>
                  <a:txBody>
                    <a:bodyPr/>
                    <a:lstStyle/>
                    <a:p>
                      <a:pPr algn="l" fontAlgn="b"/>
                      <a:r>
                        <a:rPr lang="en-US" sz="400" b="0" i="0" u="sng" strike="noStrike" dirty="0">
                          <a:effectLst/>
                          <a:latin typeface="Arial"/>
                        </a:rPr>
                        <a:t>EXECUTIVE CHAIRPERSON</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BOB DAVIS</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en-US" sz="400" b="0" i="0" u="none" strike="noStrike" dirty="0">
                          <a:effectLst/>
                          <a:latin typeface="Arial"/>
                        </a:rPr>
                        <a:t>TERRY THOMPSON</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TERRY THOMPSON</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DEBBY KRISSINGER</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400" b="0" i="0" u="none" strike="noStrike" dirty="0">
                          <a:effectLst/>
                          <a:latin typeface="Arial"/>
                        </a:rPr>
                        <a:t>DEBBY KRISSINGER</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400" b="0" i="0" u="none" strike="noStrike" dirty="0">
                          <a:effectLst/>
                          <a:latin typeface="Arial"/>
                        </a:rPr>
                        <a:t>DON JOHNSON</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ROB SMITH</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ROB SMITH</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ROB SMITH</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MICHAEL ROBERTS</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400" b="0" i="0" u="none" strike="noStrike" dirty="0">
                          <a:effectLst/>
                          <a:latin typeface="Arial"/>
                        </a:rPr>
                        <a:t>MICHAEL ROBERTS</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400" b="0" i="0" u="none" strike="noStrike" dirty="0">
                          <a:effectLst/>
                          <a:latin typeface="Arial"/>
                        </a:rPr>
                        <a:t>DIANA PRIEBE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DIANA PRIEBE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0002"/>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8095">
                <a:tc>
                  <a:txBody>
                    <a:bodyPr/>
                    <a:lstStyle/>
                    <a:p>
                      <a:pPr algn="l" fontAlgn="b"/>
                      <a:r>
                        <a:rPr lang="en-US" sz="400" b="0" i="0" u="sng" strike="noStrike" dirty="0">
                          <a:effectLst/>
                          <a:latin typeface="Arial"/>
                        </a:rPr>
                        <a:t>VICE CHAIRPERSON</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TERRY THOMPSON</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en-US" sz="400" b="0" i="0" u="none" strike="noStrike" dirty="0">
                          <a:effectLst/>
                          <a:latin typeface="Arial"/>
                        </a:rPr>
                        <a:t>DEBBY KRISSINGER</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400" b="0" i="0" u="none" strike="noStrike" dirty="0">
                          <a:effectLst/>
                          <a:latin typeface="Arial"/>
                        </a:rPr>
                        <a:t>DEBBY KRISSINGER</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400" b="0" i="0" u="none" strike="noStrike" dirty="0">
                          <a:effectLst/>
                          <a:latin typeface="Arial"/>
                        </a:rPr>
                        <a:t>DON JOHNSON</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400" b="0" i="0" u="none" strike="noStrike" dirty="0">
                          <a:effectLst/>
                          <a:latin typeface="Arial"/>
                        </a:rPr>
                        <a:t>DON JOHNSON</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400" b="0" i="0" u="none" strike="noStrike" dirty="0">
                          <a:effectLst/>
                          <a:latin typeface="Arial"/>
                        </a:rPr>
                        <a:t>ROB SMITH</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400" b="0" i="0" u="none" strike="noStrike" dirty="0">
                          <a:effectLst/>
                          <a:latin typeface="Arial"/>
                        </a:rPr>
                        <a:t>TERRY BIRCH</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400" b="0" i="0" u="none" strike="noStrike" dirty="0">
                          <a:effectLst/>
                          <a:latin typeface="Arial"/>
                        </a:rPr>
                        <a:t>TERRY BIRCH</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400" b="0" i="0" u="none" strike="noStrike" dirty="0">
                          <a:effectLst/>
                          <a:latin typeface="Arial"/>
                        </a:rPr>
                        <a:t>T.BIRCH/M.ROBERTS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400" b="0" i="0" u="none" strike="noStrike" dirty="0">
                          <a:effectLst/>
                          <a:latin typeface="Arial"/>
                        </a:rPr>
                        <a:t>DIANA PRIEBE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400" b="0" i="0" u="none" strike="noStrike" dirty="0">
                          <a:effectLst/>
                          <a:latin typeface="Arial"/>
                        </a:rPr>
                        <a:t>DIANA PRIEBE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b"/>
                      <a:r>
                        <a:rPr lang="en-US" sz="400" b="0" i="0" u="none" strike="noStrike" dirty="0">
                          <a:effectLst/>
                          <a:latin typeface="Arial"/>
                        </a:rPr>
                        <a:t>STEVE MITCHELL</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effectLst/>
                          <a:latin typeface="Arial"/>
                        </a:rPr>
                        <a:t>STEVE MITCHELL</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07"/>
                  </a:ext>
                </a:extLst>
              </a:tr>
              <a:tr h="83078">
                <a:tc>
                  <a:txBody>
                    <a:bodyPr/>
                    <a:lstStyle/>
                    <a:p>
                      <a:pPr algn="l" fontAlgn="b"/>
                      <a:r>
                        <a:rPr lang="en-US" sz="400" b="0" i="0" u="sng" strike="noStrike" dirty="0">
                          <a:effectLst/>
                          <a:latin typeface="Arial"/>
                        </a:rPr>
                        <a:t>SECRETARY/TREASURER</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JERRY ARNOLD</a:t>
                      </a:r>
                    </a:p>
                  </a:txBody>
                  <a:tcPr marL="3384" marR="3384" marT="3384" marB="0" anchor="b">
                    <a:lnL>
                      <a:noFill/>
                    </a:lnL>
                    <a:lnR>
                      <a:noFill/>
                    </a:lnR>
                    <a:lnT>
                      <a:noFill/>
                    </a:lnT>
                    <a:lnB>
                      <a:noFill/>
                    </a:lnB>
                    <a:solidFill>
                      <a:srgbClr val="99CC00"/>
                    </a:solidFill>
                  </a:tcPr>
                </a:tc>
                <a:tc>
                  <a:txBody>
                    <a:bodyPr/>
                    <a:lstStyle/>
                    <a:p>
                      <a:pPr algn="l" fontAlgn="b"/>
                      <a:r>
                        <a:rPr lang="en-US" sz="400" b="0" i="0" u="none" strike="noStrike" dirty="0">
                          <a:effectLst/>
                          <a:latin typeface="Arial"/>
                        </a:rPr>
                        <a:t>NICK FREITAG</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99CC00"/>
                    </a:solidFill>
                  </a:tcPr>
                </a:tc>
                <a:tc>
                  <a:txBody>
                    <a:bodyPr/>
                    <a:lstStyle/>
                    <a:p>
                      <a:pPr algn="l" fontAlgn="b"/>
                      <a:r>
                        <a:rPr lang="en-US" sz="400" b="0" i="0" u="none" strike="noStrike" dirty="0">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400" b="0" i="0" u="none" strike="noStrike" dirty="0">
                          <a:effectLst/>
                          <a:latin typeface="Arial"/>
                        </a:rPr>
                        <a:t>NICK FREITAG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400" b="0" i="0" u="none" strike="noStrike" dirty="0">
                          <a:solidFill>
                            <a:srgbClr val="FFFFFF"/>
                          </a:solidFill>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solidFill>
                            <a:srgbClr val="FFFFFF"/>
                          </a:solidFill>
                          <a:effectLst/>
                          <a:latin typeface="Arial"/>
                        </a:rPr>
                        <a:t>NICK FREITAG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FREITAG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FREITAG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FREITAG</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8"/>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(TO SERVE 1 YR)</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09"/>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83078">
                <a:tc>
                  <a:txBody>
                    <a:bodyPr/>
                    <a:lstStyle/>
                    <a:p>
                      <a:pPr algn="l" fontAlgn="b"/>
                      <a:r>
                        <a:rPr lang="en-US" sz="400" b="0" i="0" u="sng" strike="noStrike" dirty="0">
                          <a:effectLst/>
                          <a:latin typeface="Arial"/>
                        </a:rPr>
                        <a:t>TECHNICAL ADVISOR</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CCFFFF"/>
                    </a:solidFill>
                  </a:tcPr>
                </a:tc>
                <a:tc>
                  <a:txBody>
                    <a:bodyPr/>
                    <a:lstStyle/>
                    <a:p>
                      <a:pPr algn="l" fontAlgn="b"/>
                      <a:r>
                        <a:rPr lang="en-US" sz="400" b="0" i="0" u="none" strike="noStrike" dirty="0">
                          <a:effectLst/>
                          <a:latin typeface="Arial"/>
                        </a:rPr>
                        <a:t>JON CLARKE</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n-US" sz="400" b="0" i="0" u="none" strike="noStrike" dirty="0">
                          <a:effectLst/>
                          <a:latin typeface="Arial"/>
                        </a:rPr>
                        <a:t>JON CLARKE</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JON CLARKE</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400" b="0" i="0" u="none" strike="noStrike" dirty="0">
                          <a:solidFill>
                            <a:srgbClr val="FFFFFF"/>
                          </a:solidFill>
                          <a:effectLst/>
                          <a:latin typeface="Arial"/>
                        </a:rPr>
                        <a:t>MICHAEL ROBERTS</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solidFill>
                            <a:srgbClr val="FFFFFF"/>
                          </a:solidFill>
                          <a:effectLst/>
                          <a:latin typeface="Arial"/>
                        </a:rPr>
                        <a:t>MICHAEL ROBERTS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effectLst/>
                          <a:latin typeface="Arial"/>
                        </a:rPr>
                        <a:t>MICHAEL ROBERTS</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MICHAEL ROBERTS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TERRY BIRCH</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JON CLARKE</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JON CLARKE</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JOELLE HOTTE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effectLst/>
                          <a:latin typeface="Arial"/>
                        </a:rPr>
                        <a:t>JOELLE HOTTE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2"/>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13"/>
                  </a:ext>
                </a:extLst>
              </a:tr>
              <a:tr h="79466">
                <a:tc>
                  <a:txBody>
                    <a:bodyPr/>
                    <a:lstStyle/>
                    <a:p>
                      <a:pPr algn="l" fontAlgn="b"/>
                      <a:r>
                        <a:rPr lang="en-US" sz="400" b="0" i="0" u="sng" strike="noStrike" dirty="0">
                          <a:effectLst/>
                          <a:latin typeface="Arial"/>
                        </a:rPr>
                        <a:t>AT-LARGE MEMBERS</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NICK FREITAG</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14"/>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BILL HALL</a:t>
                      </a:r>
                    </a:p>
                  </a:txBody>
                  <a:tcPr marL="3384" marR="3384" marT="3384" marB="0" anchor="b">
                    <a:lnL>
                      <a:noFill/>
                    </a:lnL>
                    <a:lnR>
                      <a:noFill/>
                    </a:lnR>
                    <a:lnT>
                      <a:noFill/>
                    </a:lnT>
                    <a:lnB>
                      <a:noFill/>
                    </a:lnB>
                    <a:solidFill>
                      <a:srgbClr val="FFFF99"/>
                    </a:solidFill>
                  </a:tcPr>
                </a:tc>
                <a:tc>
                  <a:txBody>
                    <a:bodyPr/>
                    <a:lstStyle/>
                    <a:p>
                      <a:pPr algn="l" fontAlgn="b"/>
                      <a:r>
                        <a:rPr lang="en-US" sz="400" b="0" i="0" u="none" strike="noStrike" dirty="0">
                          <a:effectLst/>
                          <a:latin typeface="Arial"/>
                        </a:rPr>
                        <a:t>BILL HALL</a:t>
                      </a:r>
                    </a:p>
                  </a:txBody>
                  <a:tcPr marL="3384" marR="3384" marT="3384" marB="0" anchor="b">
                    <a:lnL>
                      <a:noFill/>
                    </a:lnL>
                    <a:lnR>
                      <a:noFill/>
                    </a:lnR>
                    <a:lnT>
                      <a:noFill/>
                    </a:lnT>
                    <a:lnB>
                      <a:noFill/>
                    </a:lnB>
                    <a:solidFill>
                      <a:srgbClr val="FFFF99"/>
                    </a:solidFill>
                  </a:tcPr>
                </a:tc>
                <a:tc>
                  <a:txBody>
                    <a:bodyPr/>
                    <a:lstStyle/>
                    <a:p>
                      <a:pPr algn="l" fontAlgn="b"/>
                      <a:r>
                        <a:rPr lang="en-US" sz="400" b="0" i="0" u="none" strike="noStrike" dirty="0">
                          <a:effectLst/>
                          <a:latin typeface="Arial"/>
                        </a:rPr>
                        <a:t>BILL HALL</a:t>
                      </a:r>
                    </a:p>
                  </a:txBody>
                  <a:tcPr marL="3384" marR="3384" marT="3384" marB="0" anchor="b">
                    <a:lnL>
                      <a:noFill/>
                    </a:lnL>
                    <a:lnR>
                      <a:noFill/>
                    </a:lnR>
                    <a:lnT>
                      <a:noFill/>
                    </a:lnT>
                    <a:lnB>
                      <a:noFill/>
                    </a:lnB>
                    <a:solidFill>
                      <a:srgbClr val="FFFF99"/>
                    </a:solidFill>
                  </a:tcPr>
                </a:tc>
                <a:tc>
                  <a:txBody>
                    <a:bodyPr/>
                    <a:lstStyle/>
                    <a:p>
                      <a:pPr algn="l" fontAlgn="b"/>
                      <a:r>
                        <a:rPr lang="en-US" sz="400" b="0" i="0" u="none" strike="noStrike" dirty="0">
                          <a:effectLst/>
                          <a:latin typeface="Arial"/>
                        </a:rPr>
                        <a:t>BILL HALL</a:t>
                      </a:r>
                    </a:p>
                  </a:txBody>
                  <a:tcPr marL="3384" marR="3384" marT="3384" marB="0" anchor="b">
                    <a:lnL>
                      <a:noFill/>
                    </a:lnL>
                    <a:lnR>
                      <a:noFill/>
                    </a:lnR>
                    <a:lnT>
                      <a:noFill/>
                    </a:lnT>
                    <a:lnB>
                      <a:noFill/>
                    </a:lnB>
                    <a:solidFill>
                      <a:srgbClr val="FFFF99"/>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DON JOHNSON</a:t>
                      </a:r>
                    </a:p>
                  </a:txBody>
                  <a:tcPr marL="3384" marR="3384" marT="3384" marB="0" anchor="b">
                    <a:lnL>
                      <a:noFill/>
                    </a:lnL>
                    <a:lnR>
                      <a:noFill/>
                    </a:lnR>
                    <a:lnT>
                      <a:noFill/>
                    </a:lnT>
                    <a:lnB>
                      <a:noFill/>
                    </a:lnB>
                    <a:solidFill>
                      <a:srgbClr val="FF6600"/>
                    </a:solidFill>
                  </a:tcPr>
                </a:tc>
                <a:tc>
                  <a:txBody>
                    <a:bodyPr/>
                    <a:lstStyle/>
                    <a:p>
                      <a:pPr algn="l" fontAlgn="b"/>
                      <a:r>
                        <a:rPr lang="en-US" sz="400" b="0" i="0" u="none" strike="noStrike" dirty="0">
                          <a:effectLst/>
                          <a:latin typeface="Arial"/>
                        </a:rPr>
                        <a:t>DON JOHNSON</a:t>
                      </a:r>
                    </a:p>
                  </a:txBody>
                  <a:tcPr marL="3384" marR="3384" marT="3384" marB="0" anchor="b">
                    <a:lnL>
                      <a:noFill/>
                    </a:lnL>
                    <a:lnR>
                      <a:noFill/>
                    </a:lnR>
                    <a:lnT>
                      <a:noFill/>
                    </a:lnT>
                    <a:lnB>
                      <a:noFill/>
                    </a:lnB>
                    <a:solidFill>
                      <a:srgbClr val="FF6600"/>
                    </a:solidFill>
                  </a:tcPr>
                </a:tc>
                <a:tc>
                  <a:txBody>
                    <a:bodyPr/>
                    <a:lstStyle/>
                    <a:p>
                      <a:pPr algn="l" fontAlgn="b"/>
                      <a:r>
                        <a:rPr lang="en-US" sz="400" b="0" i="0" u="none" strike="noStrike" dirty="0">
                          <a:effectLst/>
                          <a:latin typeface="Arial"/>
                        </a:rPr>
                        <a:t>DON JOHNSON</a:t>
                      </a:r>
                    </a:p>
                  </a:txBody>
                  <a:tcPr marL="3384" marR="3384" marT="3384" marB="0" anchor="b">
                    <a:lnL>
                      <a:noFill/>
                    </a:lnL>
                    <a:lnR>
                      <a:noFill/>
                    </a:lnR>
                    <a:lnT>
                      <a:noFill/>
                    </a:lnT>
                    <a:lnB>
                      <a:noFill/>
                    </a:lnB>
                    <a:solidFill>
                      <a:srgbClr val="FF6600"/>
                    </a:solidFill>
                  </a:tcPr>
                </a:tc>
                <a:tc>
                  <a:txBody>
                    <a:bodyPr/>
                    <a:lstStyle/>
                    <a:p>
                      <a:pPr algn="l" fontAlgn="b"/>
                      <a:r>
                        <a:rPr lang="en-US" sz="400" b="0" i="0" u="none" strike="noStrike" dirty="0">
                          <a:effectLst/>
                          <a:latin typeface="Arial"/>
                        </a:rPr>
                        <a:t>DON JOHNSON</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FF6600"/>
                    </a:solidFill>
                  </a:tcPr>
                </a:tc>
                <a:tc>
                  <a:txBody>
                    <a:bodyPr/>
                    <a:lstStyle/>
                    <a:p>
                      <a:pPr algn="l" fontAlgn="b"/>
                      <a:r>
                        <a:rPr lang="en-US" sz="400" b="0" i="0" u="none" strike="noStrike" dirty="0">
                          <a:solidFill>
                            <a:srgbClr val="FFFFFF"/>
                          </a:solidFill>
                          <a:effectLst/>
                          <a:latin typeface="Arial"/>
                        </a:rPr>
                        <a:t>ANDY COY</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solidFill>
                            <a:srgbClr val="FFFFFF"/>
                          </a:solidFill>
                          <a:effectLst/>
                          <a:latin typeface="Arial"/>
                        </a:rPr>
                        <a:t>ANDY COY</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effectLst/>
                          <a:latin typeface="Arial"/>
                        </a:rPr>
                        <a:t>NICK BLANCHARD</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BLANCHARD</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BLANCHARD</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NICK BLANCHARD</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effectLst/>
                          <a:latin typeface="Arial"/>
                        </a:rPr>
                        <a:t>JON CLARKE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dirty="0">
                          <a:effectLst/>
                          <a:latin typeface="Arial"/>
                        </a:rPr>
                        <a:t>JON CLARKE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48095">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ROB SMITH</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ROB SMITH</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ROB SMITH</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ROB SMITH</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CC99FF"/>
                    </a:solidFill>
                  </a:tcPr>
                </a:tc>
                <a:tc>
                  <a:txBody>
                    <a:bodyPr/>
                    <a:lstStyle/>
                    <a:p>
                      <a:pPr algn="l" fontAlgn="b"/>
                      <a:r>
                        <a:rPr lang="en-US" sz="400" b="0" i="0" u="none" strike="noStrike" dirty="0">
                          <a:solidFill>
                            <a:srgbClr val="FFFFFF"/>
                          </a:solidFill>
                          <a:effectLst/>
                          <a:latin typeface="Arial"/>
                        </a:rPr>
                        <a:t>ROB SMITH</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solidFill>
                            <a:srgbClr val="FFFFFF"/>
                          </a:solidFill>
                          <a:effectLst/>
                          <a:latin typeface="Arial"/>
                        </a:rPr>
                        <a:t>ROB SMITH</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effectLst/>
                          <a:latin typeface="Arial"/>
                        </a:rPr>
                        <a:t>PETE TUFF</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CDB"/>
                    </a:solidFill>
                  </a:tcPr>
                </a:tc>
                <a:tc>
                  <a:txBody>
                    <a:bodyPr/>
                    <a:lstStyle/>
                    <a:p>
                      <a:pPr algn="l" fontAlgn="b"/>
                      <a:r>
                        <a:rPr lang="en-US" sz="400" b="0" i="0" u="none" strike="noStrike" dirty="0">
                          <a:effectLst/>
                          <a:latin typeface="Arial"/>
                        </a:rPr>
                        <a:t>DEBBY KRISSINGER</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DEBBY KRISSINGER</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DEBBY KRISSINGER</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DEBBY KRISSINGER</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7"/>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LINDA HALL</a:t>
                      </a: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LINDA HALL</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18"/>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DEBBY KRISSINGER</a:t>
                      </a:r>
                    </a:p>
                  </a:txBody>
                  <a:tcPr marL="3384" marR="3384" marT="3384" marB="0" anchor="b">
                    <a:lnL>
                      <a:noFill/>
                    </a:lnL>
                    <a:lnR>
                      <a:noFill/>
                    </a:lnR>
                    <a:lnT>
                      <a:noFill/>
                    </a:lnT>
                    <a:lnB>
                      <a:noFill/>
                    </a:lnB>
                    <a:solidFill>
                      <a:srgbClr val="FF9900"/>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ctr"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19"/>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MIKE FABRICO</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ctr"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0"/>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BARRY CHOUINARD</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ctr"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1"/>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ANDY COY</a:t>
                      </a:r>
                    </a:p>
                  </a:txBody>
                  <a:tcPr marL="3384" marR="3384" marT="3384" marB="0" anchor="b">
                    <a:lnL>
                      <a:noFill/>
                    </a:lnL>
                    <a:lnR>
                      <a:noFill/>
                    </a:lnR>
                    <a:lnT>
                      <a:noFill/>
                    </a:lnT>
                    <a:lnB>
                      <a:noFill/>
                    </a:lnB>
                    <a:solidFill>
                      <a:srgbClr val="993366"/>
                    </a:solidFill>
                  </a:tcPr>
                </a:tc>
                <a:tc>
                  <a:txBody>
                    <a:bodyPr/>
                    <a:lstStyle/>
                    <a:p>
                      <a:pPr algn="l" fontAlgn="b"/>
                      <a:r>
                        <a:rPr lang="en-US" sz="400" b="0" i="0" u="none" strike="noStrike" dirty="0">
                          <a:effectLst/>
                          <a:latin typeface="Arial"/>
                        </a:rPr>
                        <a:t>ANDY COY</a:t>
                      </a:r>
                    </a:p>
                  </a:txBody>
                  <a:tcPr marL="3384" marR="3384" marT="3384" marB="0" anchor="b">
                    <a:lnL>
                      <a:noFill/>
                    </a:lnL>
                    <a:lnR>
                      <a:noFill/>
                    </a:lnR>
                    <a:lnT>
                      <a:noFill/>
                    </a:lnT>
                    <a:lnB>
                      <a:noFill/>
                    </a:lnB>
                    <a:solidFill>
                      <a:srgbClr val="993366"/>
                    </a:solidFill>
                  </a:tcPr>
                </a:tc>
                <a:tc>
                  <a:txBody>
                    <a:bodyPr/>
                    <a:lstStyle/>
                    <a:p>
                      <a:pPr algn="ctr"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2"/>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BOB DAVIS</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BETH VILLA</a:t>
                      </a:r>
                    </a:p>
                  </a:txBody>
                  <a:tcPr marL="3384" marR="3384" marT="3384" marB="0" anchor="b">
                    <a:lnL>
                      <a:noFill/>
                    </a:lnL>
                    <a:lnR>
                      <a:noFill/>
                    </a:lnR>
                    <a:lnT>
                      <a:noFill/>
                    </a:lnT>
                    <a:lnB>
                      <a:noFill/>
                    </a:lnB>
                    <a:solidFill>
                      <a:srgbClr val="339966"/>
                    </a:solidFill>
                  </a:tcPr>
                </a:tc>
                <a:tc>
                  <a:txBody>
                    <a:bodyPr/>
                    <a:lstStyle/>
                    <a:p>
                      <a:pPr algn="l" fontAlgn="b"/>
                      <a:r>
                        <a:rPr lang="en-US" sz="400" b="0" i="0" u="none" strike="noStrike" dirty="0">
                          <a:effectLst/>
                          <a:latin typeface="Arial"/>
                        </a:rPr>
                        <a:t>BETH VILLA</a:t>
                      </a:r>
                    </a:p>
                  </a:txBody>
                  <a:tcPr marL="3384" marR="3384" marT="3384" marB="0" anchor="b">
                    <a:lnL>
                      <a:noFill/>
                    </a:lnL>
                    <a:lnR>
                      <a:noFill/>
                    </a:lnR>
                    <a:lnT>
                      <a:noFill/>
                    </a:lnT>
                    <a:lnB>
                      <a:noFill/>
                    </a:lnB>
                    <a:solidFill>
                      <a:srgbClr val="339966"/>
                    </a:solidFill>
                  </a:tcPr>
                </a:tc>
                <a:tc>
                  <a:txBody>
                    <a:bodyPr/>
                    <a:lstStyle/>
                    <a:p>
                      <a:pPr algn="l" fontAlgn="b"/>
                      <a:r>
                        <a:rPr lang="en-US" sz="400" b="0" i="1" u="none" strike="noStrike" dirty="0">
                          <a:effectLst/>
                          <a:latin typeface="Arial"/>
                        </a:rPr>
                        <a:t>GARY HATCHEL</a:t>
                      </a:r>
                    </a:p>
                  </a:txBody>
                  <a:tcPr marL="3384" marR="3384" marT="3384" marB="0" anchor="b">
                    <a:lnL>
                      <a:noFill/>
                    </a:lnL>
                    <a:lnR>
                      <a:noFill/>
                    </a:lnR>
                    <a:lnT>
                      <a:noFill/>
                    </a:lnT>
                    <a:lnB>
                      <a:noFill/>
                    </a:lnB>
                    <a:solidFill>
                      <a:srgbClr val="C0C0C0"/>
                    </a:solidFill>
                  </a:tcPr>
                </a:tc>
                <a:tc>
                  <a:txBody>
                    <a:bodyPr/>
                    <a:lstStyle/>
                    <a:p>
                      <a:pPr algn="l" fontAlgn="b"/>
                      <a:r>
                        <a:rPr lang="en-US" sz="400" b="0" i="1" u="none" strike="noStrike" dirty="0">
                          <a:effectLst/>
                          <a:latin typeface="Arial"/>
                        </a:rPr>
                        <a:t>GARY HATCHEL</a:t>
                      </a: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b"/>
                      <a:r>
                        <a:rPr lang="en-US" sz="400" b="0" i="0" u="none" strike="noStrike" dirty="0">
                          <a:effectLst/>
                          <a:latin typeface="Arial"/>
                        </a:rPr>
                        <a:t>JEAN SCRUGGS</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JEAN SCRUGGS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JEAN SCRUGGS</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JEAN SCRUGGS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JEAN SCRUGGS</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JEAN SCRUGGS</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DEREK CLARK</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r>
                        <a:rPr lang="en-US" sz="400" b="0" i="0" u="none" strike="noStrike" dirty="0">
                          <a:effectLst/>
                          <a:latin typeface="Arial"/>
                        </a:rPr>
                        <a:t>DEREK CLARK</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0024"/>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BYRON MILLER</a:t>
                      </a:r>
                    </a:p>
                  </a:txBody>
                  <a:tcPr marL="3384" marR="3384" marT="3384" marB="0" anchor="b">
                    <a:lnL>
                      <a:noFill/>
                    </a:lnL>
                    <a:lnR>
                      <a:noFill/>
                    </a:lnR>
                    <a:lnT>
                      <a:noFill/>
                    </a:lnT>
                    <a:lnB>
                      <a:noFill/>
                    </a:lnB>
                    <a:solidFill>
                      <a:srgbClr val="FF99CC"/>
                    </a:solidFill>
                  </a:tcPr>
                </a:tc>
                <a:tc>
                  <a:txBody>
                    <a:bodyPr/>
                    <a:lstStyle/>
                    <a:p>
                      <a:pPr algn="l" fontAlgn="b"/>
                      <a:r>
                        <a:rPr lang="en-US" sz="400" b="0" i="0" u="none" strike="noStrike" dirty="0">
                          <a:effectLst/>
                          <a:latin typeface="Arial"/>
                        </a:rPr>
                        <a:t>BYRON MILLER</a:t>
                      </a:r>
                    </a:p>
                  </a:txBody>
                  <a:tcPr marL="3384" marR="3384" marT="3384" marB="0" anchor="b">
                    <a:lnL>
                      <a:noFill/>
                    </a:lnL>
                    <a:lnR>
                      <a:noFill/>
                    </a:lnR>
                    <a:lnT>
                      <a:noFill/>
                    </a:lnT>
                    <a:lnB>
                      <a:noFill/>
                    </a:lnB>
                    <a:solidFill>
                      <a:srgbClr val="FF99CC"/>
                    </a:solidFill>
                  </a:tcPr>
                </a:tc>
                <a:tc>
                  <a:txBody>
                    <a:bodyPr/>
                    <a:lstStyle/>
                    <a:p>
                      <a:pPr algn="l" fontAlgn="b"/>
                      <a:r>
                        <a:rPr lang="en-US" sz="400" b="0" i="1" u="none" strike="noStrike" dirty="0">
                          <a:effectLst/>
                          <a:latin typeface="Arial"/>
                        </a:rPr>
                        <a:t>TERRY THOMPSON</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solidFill>
                            <a:srgbClr val="FFFFFF"/>
                          </a:solidFill>
                          <a:effectLst/>
                          <a:latin typeface="Arial"/>
                        </a:rPr>
                        <a:t>MECCA BRYANT</a:t>
                      </a:r>
                    </a:p>
                  </a:txBody>
                  <a:tcPr marL="3384" marR="3384" marT="3384" marB="0" anchor="b">
                    <a:lnL>
                      <a:noFill/>
                    </a:lnL>
                    <a:lnR>
                      <a:noFill/>
                    </a:lnR>
                    <a:lnT>
                      <a:noFill/>
                    </a:lnT>
                    <a:lnB>
                      <a:noFill/>
                    </a:lnB>
                    <a:solidFill>
                      <a:srgbClr val="0000FF"/>
                    </a:solidFill>
                  </a:tcPr>
                </a:tc>
                <a:tc>
                  <a:txBody>
                    <a:bodyPr/>
                    <a:lstStyle/>
                    <a:p>
                      <a:pPr algn="l" fontAlgn="b"/>
                      <a:r>
                        <a:rPr lang="en-US" sz="400" b="0" i="0" u="none" strike="noStrike" dirty="0">
                          <a:solidFill>
                            <a:srgbClr val="FFFFFF"/>
                          </a:solidFill>
                          <a:effectLst/>
                          <a:latin typeface="Arial"/>
                        </a:rPr>
                        <a:t>MECCA BRYANT</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l" fontAlgn="b"/>
                      <a:r>
                        <a:rPr lang="en-US" sz="400" b="0" i="0" u="none" strike="noStrike" dirty="0">
                          <a:solidFill>
                            <a:srgbClr val="FFFFFF"/>
                          </a:solidFill>
                          <a:effectLst/>
                          <a:latin typeface="Arial"/>
                        </a:rPr>
                        <a:t>MECCA BRYANT</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400" b="0" i="0" u="none" strike="noStrike" dirty="0">
                          <a:solidFill>
                            <a:srgbClr val="FFFFFF"/>
                          </a:solidFill>
                          <a:effectLst/>
                          <a:latin typeface="Arial"/>
                        </a:rPr>
                        <a:t>DIANA PRIEBE</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l" fontAlgn="b"/>
                      <a:endParaRPr lang="en-US" sz="400" b="0" i="0" u="none" strike="noStrike" dirty="0">
                        <a:solidFill>
                          <a:srgbClr val="FFFFFF"/>
                        </a:solidFill>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5"/>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FREDDIE FAN</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6"/>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KATHERINE PAYNE</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ROB SMITH</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ROB SMITH</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7"/>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GRACE TOMLINSON</a:t>
                      </a:r>
                    </a:p>
                  </a:txBody>
                  <a:tcPr marL="3384" marR="3384" marT="3384" marB="0" anchor="b">
                    <a:lnL>
                      <a:noFill/>
                    </a:lnL>
                    <a:lnR>
                      <a:noFill/>
                    </a:lnR>
                    <a:lnT>
                      <a:noFill/>
                    </a:lnT>
                    <a:lnB>
                      <a:noFill/>
                    </a:lnB>
                  </a:tcPr>
                </a:tc>
                <a:tc>
                  <a:txBody>
                    <a:bodyPr/>
                    <a:lstStyle/>
                    <a:p>
                      <a:pPr algn="ctr" fontAlgn="b"/>
                      <a:r>
                        <a:rPr lang="en-US" sz="400" b="0" i="0" u="none" strike="noStrike" dirty="0">
                          <a:effectLst/>
                          <a:latin typeface="Arial"/>
                        </a:rPr>
                        <a:t>X</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LESLIE UTT</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LELSIE UTT</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8"/>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PAM STRENG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400" b="0" i="0" u="none" strike="noStrike" dirty="0">
                          <a:effectLst/>
                          <a:latin typeface="Arial"/>
                        </a:rPr>
                        <a:t>PAM STRENG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fontAlgn="b"/>
                      <a:r>
                        <a:rPr lang="en-US" sz="400" b="0" i="0" u="none" strike="noStrike" dirty="0">
                          <a:solidFill>
                            <a:srgbClr val="FFFFFF"/>
                          </a:solidFill>
                          <a:effectLst/>
                          <a:latin typeface="Arial"/>
                        </a:rPr>
                        <a:t>PAM STRENG</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r>
                        <a:rPr lang="en-US" sz="400" b="0" i="0" u="none" strike="noStrike" dirty="0">
                          <a:solidFill>
                            <a:srgbClr val="FFFFFF"/>
                          </a:solidFill>
                          <a:effectLst/>
                          <a:latin typeface="Arial"/>
                        </a:rPr>
                        <a:t>PAM STRENG</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JOELLE HOTTE</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400" b="0" i="0" u="none" strike="noStrike" dirty="0">
                          <a:effectLst/>
                          <a:latin typeface="Arial"/>
                        </a:rPr>
                        <a:t>JOELLE HOTTE</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29"/>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MICHAEL ROBERTS</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00FF"/>
                    </a:solidFill>
                  </a:tcPr>
                </a:tc>
                <a:tc>
                  <a:txBody>
                    <a:bodyPr/>
                    <a:lstStyle/>
                    <a:p>
                      <a:pPr algn="l" fontAlgn="b"/>
                      <a:r>
                        <a:rPr lang="en-US" sz="400" b="0" i="0" u="none" strike="noStrike" dirty="0">
                          <a:effectLst/>
                          <a:latin typeface="Arial"/>
                        </a:rPr>
                        <a:t>MICHAEL ROBERTS</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00FF"/>
                    </a:solidFill>
                  </a:tcPr>
                </a:tc>
                <a:tc>
                  <a:txBody>
                    <a:bodyPr/>
                    <a:lstStyle/>
                    <a:p>
                      <a:pPr algn="l" fontAlgn="b"/>
                      <a:r>
                        <a:rPr lang="en-US" sz="400" b="0" i="0" u="none" strike="noStrike" dirty="0">
                          <a:solidFill>
                            <a:srgbClr val="FFFFFF"/>
                          </a:solidFill>
                          <a:effectLst/>
                          <a:latin typeface="Arial"/>
                        </a:rPr>
                        <a:t>ASHLYN GREEN</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l" fontAlgn="b"/>
                      <a:r>
                        <a:rPr lang="en-US" sz="400" b="0" i="0" u="none" strike="noStrike" dirty="0">
                          <a:solidFill>
                            <a:srgbClr val="FFFFFF"/>
                          </a:solidFill>
                          <a:effectLst/>
                          <a:latin typeface="Arial"/>
                        </a:rPr>
                        <a:t>ASHLYN GREEN</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0000FF"/>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r>
                        <a:rPr lang="en-US" sz="400" b="0" i="0" u="none" strike="noStrike" dirty="0">
                          <a:effectLst/>
                          <a:latin typeface="Arial"/>
                        </a:rPr>
                        <a:t>RICH WEISBROD</a:t>
                      </a:r>
                    </a:p>
                  </a:txBody>
                  <a:tcPr marL="3384" marR="3384" marT="3384" marB="0" anchor="b">
                    <a:lnL>
                      <a:noFill/>
                    </a:lnL>
                    <a:lnR>
                      <a:noFill/>
                    </a:lnR>
                    <a:lnT>
                      <a:noFill/>
                    </a:lnT>
                    <a:lnB>
                      <a:noFill/>
                    </a:lnB>
                    <a:solidFill>
                      <a:srgbClr val="C0C0C0"/>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JIM BEALE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400" b="0" i="0" u="none" strike="noStrike" dirty="0">
                          <a:effectLst/>
                          <a:latin typeface="Arial"/>
                        </a:rPr>
                        <a:t>JIM BEALE</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31"/>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1"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FFFF00"/>
                    </a:solidFill>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FFFF00"/>
                    </a:solidFill>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95B3D7"/>
                    </a:solidFill>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95B3D7"/>
                    </a:solidFill>
                  </a:tcPr>
                </a:tc>
                <a:tc>
                  <a:txBody>
                    <a:bodyPr/>
                    <a:lstStyle/>
                    <a:p>
                      <a:pPr algn="l" fontAlgn="b"/>
                      <a:r>
                        <a:rPr lang="en-US" sz="400" b="0" i="0" u="none" strike="noStrike" dirty="0">
                          <a:effectLst/>
                          <a:latin typeface="Arial"/>
                        </a:rPr>
                        <a:t>JON CLARKE</a:t>
                      </a:r>
                    </a:p>
                  </a:txBody>
                  <a:tcPr marL="3384" marR="3384" marT="3384" marB="0" anchor="b">
                    <a:lnL>
                      <a:noFill/>
                    </a:lnL>
                    <a:lnR>
                      <a:noFill/>
                    </a:lnR>
                    <a:lnT>
                      <a:noFill/>
                    </a:lnT>
                    <a:lnB>
                      <a:noFill/>
                    </a:lnB>
                    <a:solidFill>
                      <a:srgbClr val="95B3D7"/>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STEVEL MITCHELL</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400" b="0" i="0" u="none" strike="noStrike" dirty="0">
                          <a:effectLst/>
                          <a:latin typeface="Arial"/>
                        </a:rPr>
                        <a:t> </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extLst>
                  <a:ext uri="{0D108BD9-81ED-4DB2-BD59-A6C34878D82A}">
                    <a16:rowId xmlns:a16="http://schemas.microsoft.com/office/drawing/2014/main" val="10032"/>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1"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SAUL HERNANDEZ</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SAUL HERNANDEZ</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SAUL HERNANDEZ</a:t>
                      </a:r>
                    </a:p>
                  </a:txBody>
                  <a:tcPr marL="3384" marR="3384" marT="3384" marB="0" anchor="b">
                    <a:lnL>
                      <a:noFill/>
                    </a:lnL>
                    <a:lnR>
                      <a:noFill/>
                    </a:lnR>
                    <a:lnT>
                      <a:noFill/>
                    </a:lnT>
                    <a:lnB>
                      <a:noFill/>
                    </a:lnB>
                    <a:solidFill>
                      <a:srgbClr val="CC99FF"/>
                    </a:solidFill>
                  </a:tcPr>
                </a:tc>
                <a:tc>
                  <a:txBody>
                    <a:bodyPr/>
                    <a:lstStyle/>
                    <a:p>
                      <a:pPr algn="l" fontAlgn="b"/>
                      <a:r>
                        <a:rPr lang="en-US" sz="400" b="0" i="0" u="none" strike="noStrike" dirty="0">
                          <a:effectLst/>
                          <a:latin typeface="Arial"/>
                        </a:rPr>
                        <a:t>SAUL HERNANDEZ</a:t>
                      </a:r>
                    </a:p>
                  </a:txBody>
                  <a:tcPr marL="3384" marR="3384" marT="3384" marB="0" anchor="b">
                    <a:lnL>
                      <a:noFill/>
                    </a:lnL>
                    <a:lnR>
                      <a:noFill/>
                    </a:lnR>
                    <a:lnT>
                      <a:noFill/>
                    </a:lnT>
                    <a:lnB>
                      <a:noFill/>
                    </a:lnB>
                    <a:solidFill>
                      <a:srgbClr val="CC99FF"/>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BETH VILLA</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b"/>
                      <a:r>
                        <a:rPr lang="en-US" sz="400" b="0" i="0" u="none" strike="noStrike" dirty="0">
                          <a:effectLst/>
                          <a:latin typeface="Arial"/>
                        </a:rPr>
                        <a:t>BETH VILLA</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10033"/>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1"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THOMAS HASTY</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r>
                        <a:rPr lang="en-US" sz="400" b="0" i="0" u="none" strike="noStrike" dirty="0">
                          <a:effectLst/>
                          <a:latin typeface="Arial"/>
                        </a:rPr>
                        <a:t>THOMAS HASTY</a:t>
                      </a: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solidFill>
                      <a:srgbClr val="00FFFF"/>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JIM SWEENEY</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400" b="0" i="0" u="none" strike="noStrike" dirty="0">
                          <a:effectLst/>
                          <a:latin typeface="Arial"/>
                        </a:rPr>
                        <a:t>JIM SWEENEY</a:t>
                      </a:r>
                    </a:p>
                  </a:txBody>
                  <a:tcPr marL="3384" marR="3384" marT="33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34"/>
                  </a:ext>
                </a:extLst>
              </a:tr>
              <a:tr h="83078">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1"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400" b="0" i="0" u="none" strike="noStrike" dirty="0">
                          <a:effectLst/>
                          <a:latin typeface="Arial"/>
                        </a:rPr>
                        <a:t>JANE TONKIN</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400" b="0" i="0" u="none" strike="noStrike" dirty="0">
                          <a:effectLst/>
                          <a:latin typeface="Arial"/>
                        </a:rPr>
                        <a:t>JANE TONKIN</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400" b="0" i="0" u="none" strike="noStrike" dirty="0">
                          <a:effectLst/>
                          <a:latin typeface="Arial"/>
                        </a:rPr>
                        <a:t>JANE TONKIN</a:t>
                      </a:r>
                    </a:p>
                  </a:txBody>
                  <a:tcPr marL="3384" marR="3384" marT="338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l" fontAlgn="b"/>
                      <a:r>
                        <a:rPr lang="en-US" sz="400" b="0" i="0" u="none" strike="noStrike" dirty="0">
                          <a:effectLst/>
                          <a:latin typeface="Arial"/>
                        </a:rPr>
                        <a:t>JANE TONKIN</a:t>
                      </a:r>
                    </a:p>
                  </a:txBody>
                  <a:tcPr marL="3384" marR="3384" marT="3384"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l" fontAlgn="b"/>
                      <a:endParaRPr lang="en-US" sz="400" b="0" i="0" u="none" strike="noStrike" dirty="0">
                        <a:effectLst/>
                        <a:latin typeface="Arial"/>
                      </a:endParaRPr>
                    </a:p>
                  </a:txBody>
                  <a:tcPr marL="3384" marR="3384" marT="3384"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35"/>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1"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r>
                        <a:rPr lang="en-US" sz="400" b="0" i="0" u="none" strike="noStrike" dirty="0">
                          <a:effectLst/>
                          <a:latin typeface="Arial"/>
                        </a:rPr>
                        <a:t>MIKE LEIBRAND</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400" b="0" i="0" u="none" strike="noStrike" dirty="0">
                          <a:effectLst/>
                          <a:latin typeface="Arial"/>
                        </a:rPr>
                        <a:t>MIKE LEIBRAND</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400" b="0" i="0" u="none" strike="noStrike" dirty="0">
                          <a:effectLst/>
                          <a:latin typeface="Arial"/>
                        </a:rPr>
                        <a:t>MIKE LEIBRAND</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r>
                        <a:rPr lang="en-US" sz="400" b="0" i="0" u="none" strike="noStrike" dirty="0">
                          <a:effectLst/>
                          <a:latin typeface="Arial"/>
                        </a:rPr>
                        <a:t>MIKE LEIBRAND</a:t>
                      </a:r>
                    </a:p>
                  </a:txBody>
                  <a:tcPr marL="3384" marR="3384" marT="3384" marB="0" anchor="b">
                    <a:lnL>
                      <a:noFill/>
                    </a:lnL>
                    <a:lnR>
                      <a:noFill/>
                    </a:lnR>
                    <a:lnT w="12700" cap="flat" cmpd="sng" algn="ctr">
                      <a:solidFill>
                        <a:srgbClr val="000000"/>
                      </a:solidFill>
                      <a:prstDash val="solid"/>
                      <a:round/>
                      <a:headEnd type="none" w="med" len="med"/>
                      <a:tailEnd type="none" w="med" len="med"/>
                    </a:lnT>
                    <a:lnB>
                      <a:noFill/>
                    </a:lnB>
                    <a:solidFill>
                      <a:srgbClr val="FF99CC"/>
                    </a:solidFill>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36"/>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37"/>
                  </a:ext>
                </a:extLst>
              </a:tr>
              <a:tr h="79466">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38"/>
                  </a:ext>
                </a:extLst>
              </a:tr>
              <a:tr h="79466">
                <a:tc gridSpan="5">
                  <a:txBody>
                    <a:bodyPr/>
                    <a:lstStyle/>
                    <a:p>
                      <a:pPr algn="l" fontAlgn="b"/>
                      <a:r>
                        <a:rPr lang="en-US" sz="400" b="1" i="0" u="sng" strike="noStrike" dirty="0">
                          <a:effectLst/>
                          <a:latin typeface="Arial"/>
                        </a:rPr>
                        <a:t>BY-LAWS ARTICLE 7</a:t>
                      </a:r>
                      <a:r>
                        <a:rPr lang="en-US" sz="400" b="1" i="0" u="none" strike="noStrike" dirty="0">
                          <a:effectLst/>
                          <a:latin typeface="Arial"/>
                        </a:rPr>
                        <a:t> - RULE 7.02 REQUIRES 'STAGGERED' TWO YEAR TERMS OF OFFICE FOR ALL POSITIONS</a:t>
                      </a:r>
                      <a:endParaRPr lang="en-US" sz="400" b="1" i="0" u="sng" strike="noStrike" dirty="0">
                        <a:effectLst/>
                        <a:latin typeface="Arial"/>
                      </a:endParaRPr>
                    </a:p>
                  </a:txBody>
                  <a:tcPr marL="3384" marR="3384" marT="338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1"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39"/>
                  </a:ext>
                </a:extLst>
              </a:tr>
              <a:tr h="79466">
                <a:tc gridSpan="5">
                  <a:txBody>
                    <a:bodyPr/>
                    <a:lstStyle/>
                    <a:p>
                      <a:pPr algn="l" fontAlgn="b"/>
                      <a:r>
                        <a:rPr lang="en-US" sz="400" b="1" i="0" u="sng" strike="noStrike" dirty="0">
                          <a:effectLst/>
                          <a:latin typeface="Arial"/>
                        </a:rPr>
                        <a:t>RULE 7.03</a:t>
                      </a:r>
                      <a:r>
                        <a:rPr lang="en-US" sz="400" b="1" i="0" u="none" strike="noStrike" dirty="0">
                          <a:effectLst/>
                          <a:latin typeface="Arial"/>
                        </a:rPr>
                        <a:t> STIPULATES THAT VICE-CHAIR POSITION SHALL BECOME THE EXECUTIVE CHAIRPERSON ELECT</a:t>
                      </a:r>
                      <a:endParaRPr lang="en-US" sz="400" b="1" i="0" u="sng" strike="noStrike" dirty="0">
                        <a:effectLst/>
                        <a:latin typeface="Arial"/>
                      </a:endParaRPr>
                    </a:p>
                  </a:txBody>
                  <a:tcPr marL="3384" marR="3384" marT="338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1"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40"/>
                  </a:ext>
                </a:extLst>
              </a:tr>
              <a:tr h="79466">
                <a:tc gridSpan="6">
                  <a:txBody>
                    <a:bodyPr/>
                    <a:lstStyle/>
                    <a:p>
                      <a:pPr algn="l" fontAlgn="b"/>
                      <a:r>
                        <a:rPr lang="en-US" sz="400" b="1" i="0" u="sng" strike="noStrike" dirty="0">
                          <a:effectLst/>
                          <a:latin typeface="Arial"/>
                        </a:rPr>
                        <a:t>ARTICLE 8.02</a:t>
                      </a:r>
                      <a:r>
                        <a:rPr lang="en-US" sz="400" b="1" i="0" u="none" strike="noStrike" dirty="0">
                          <a:effectLst/>
                          <a:latin typeface="Arial"/>
                        </a:rPr>
                        <a:t> - REQUIRES NOMINATING COMMITTEE PRESENT LIST OF NOMINEES TO STEERING COMMITTEE &amp; DISTRIBUTE</a:t>
                      </a:r>
                      <a:endParaRPr lang="en-US" sz="400" b="1" i="0" u="sng" strike="noStrike" dirty="0">
                        <a:effectLst/>
                        <a:latin typeface="Arial"/>
                      </a:endParaRPr>
                    </a:p>
                  </a:txBody>
                  <a:tcPr marL="3384" marR="3384" marT="338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41"/>
                  </a:ext>
                </a:extLst>
              </a:tr>
              <a:tr h="79466">
                <a:tc gridSpan="3">
                  <a:txBody>
                    <a:bodyPr/>
                    <a:lstStyle/>
                    <a:p>
                      <a:pPr algn="l" fontAlgn="b"/>
                      <a:r>
                        <a:rPr lang="en-US" sz="400" b="1" i="0" u="none" strike="noStrike" dirty="0">
                          <a:effectLst/>
                          <a:latin typeface="Arial"/>
                        </a:rPr>
                        <a:t>TO MEMBERSHIP AT LEAST 2 WEEKS PRIOR TO ANNUAL MEETING</a:t>
                      </a:r>
                    </a:p>
                  </a:txBody>
                  <a:tcPr marL="3384" marR="3384" marT="3384"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400" b="1"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1"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1"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tc>
                  <a:txBody>
                    <a:bodyPr/>
                    <a:lstStyle/>
                    <a:p>
                      <a:pPr algn="l" fontAlgn="b"/>
                      <a:endParaRPr lang="en-US" sz="400" b="0" i="0" u="none" strike="noStrike" dirty="0">
                        <a:effectLst/>
                        <a:latin typeface="Arial"/>
                      </a:endParaRPr>
                    </a:p>
                  </a:txBody>
                  <a:tcPr marL="3384" marR="3384" marT="3384" marB="0" anchor="b">
                    <a:lnL>
                      <a:noFill/>
                    </a:lnL>
                    <a:lnR>
                      <a:noFill/>
                    </a:lnR>
                    <a:lnT>
                      <a:noFill/>
                    </a:lnT>
                    <a:lnB>
                      <a:noFill/>
                    </a:lnB>
                  </a:tcPr>
                </a:tc>
                <a:extLst>
                  <a:ext uri="{0D108BD9-81ED-4DB2-BD59-A6C34878D82A}">
                    <a16:rowId xmlns:a16="http://schemas.microsoft.com/office/drawing/2014/main" val="10042"/>
                  </a:ext>
                </a:extLst>
              </a:tr>
            </a:tbl>
          </a:graphicData>
        </a:graphic>
      </p:graphicFrame>
    </p:spTree>
    <p:extLst>
      <p:ext uri="{BB962C8B-B14F-4D97-AF65-F5344CB8AC3E}">
        <p14:creationId xmlns:p14="http://schemas.microsoft.com/office/powerpoint/2010/main" val="1002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4935862"/>
              </p:ext>
            </p:extLst>
          </p:nvPr>
        </p:nvGraphicFramePr>
        <p:xfrm>
          <a:off x="2133600" y="381000"/>
          <a:ext cx="6400795" cy="5867408"/>
        </p:xfrm>
        <a:graphic>
          <a:graphicData uri="http://schemas.openxmlformats.org/drawingml/2006/table">
            <a:tbl>
              <a:tblPr>
                <a:tableStyleId>{5C22544A-7EE6-4342-B048-85BDC9FD1C3A}</a:tableStyleId>
              </a:tblPr>
              <a:tblGrid>
                <a:gridCol w="526995">
                  <a:extLst>
                    <a:ext uri="{9D8B030D-6E8A-4147-A177-3AD203B41FA5}">
                      <a16:colId xmlns:a16="http://schemas.microsoft.com/office/drawing/2014/main" val="20000"/>
                    </a:ext>
                  </a:extLst>
                </a:gridCol>
                <a:gridCol w="526995">
                  <a:extLst>
                    <a:ext uri="{9D8B030D-6E8A-4147-A177-3AD203B41FA5}">
                      <a16:colId xmlns:a16="http://schemas.microsoft.com/office/drawing/2014/main" val="20001"/>
                    </a:ext>
                  </a:extLst>
                </a:gridCol>
                <a:gridCol w="526995">
                  <a:extLst>
                    <a:ext uri="{9D8B030D-6E8A-4147-A177-3AD203B41FA5}">
                      <a16:colId xmlns:a16="http://schemas.microsoft.com/office/drawing/2014/main" val="20002"/>
                    </a:ext>
                  </a:extLst>
                </a:gridCol>
                <a:gridCol w="526995">
                  <a:extLst>
                    <a:ext uri="{9D8B030D-6E8A-4147-A177-3AD203B41FA5}">
                      <a16:colId xmlns:a16="http://schemas.microsoft.com/office/drawing/2014/main" val="20003"/>
                    </a:ext>
                  </a:extLst>
                </a:gridCol>
                <a:gridCol w="603850">
                  <a:extLst>
                    <a:ext uri="{9D8B030D-6E8A-4147-A177-3AD203B41FA5}">
                      <a16:colId xmlns:a16="http://schemas.microsoft.com/office/drawing/2014/main" val="20004"/>
                    </a:ext>
                  </a:extLst>
                </a:gridCol>
                <a:gridCol w="526995">
                  <a:extLst>
                    <a:ext uri="{9D8B030D-6E8A-4147-A177-3AD203B41FA5}">
                      <a16:colId xmlns:a16="http://schemas.microsoft.com/office/drawing/2014/main" val="20005"/>
                    </a:ext>
                  </a:extLst>
                </a:gridCol>
                <a:gridCol w="526995">
                  <a:extLst>
                    <a:ext uri="{9D8B030D-6E8A-4147-A177-3AD203B41FA5}">
                      <a16:colId xmlns:a16="http://schemas.microsoft.com/office/drawing/2014/main" val="20006"/>
                    </a:ext>
                  </a:extLst>
                </a:gridCol>
                <a:gridCol w="526995">
                  <a:extLst>
                    <a:ext uri="{9D8B030D-6E8A-4147-A177-3AD203B41FA5}">
                      <a16:colId xmlns:a16="http://schemas.microsoft.com/office/drawing/2014/main" val="20007"/>
                    </a:ext>
                  </a:extLst>
                </a:gridCol>
                <a:gridCol w="526995">
                  <a:extLst>
                    <a:ext uri="{9D8B030D-6E8A-4147-A177-3AD203B41FA5}">
                      <a16:colId xmlns:a16="http://schemas.microsoft.com/office/drawing/2014/main" val="20008"/>
                    </a:ext>
                  </a:extLst>
                </a:gridCol>
                <a:gridCol w="526995">
                  <a:extLst>
                    <a:ext uri="{9D8B030D-6E8A-4147-A177-3AD203B41FA5}">
                      <a16:colId xmlns:a16="http://schemas.microsoft.com/office/drawing/2014/main" val="20009"/>
                    </a:ext>
                  </a:extLst>
                </a:gridCol>
                <a:gridCol w="526995">
                  <a:extLst>
                    <a:ext uri="{9D8B030D-6E8A-4147-A177-3AD203B41FA5}">
                      <a16:colId xmlns:a16="http://schemas.microsoft.com/office/drawing/2014/main" val="20010"/>
                    </a:ext>
                  </a:extLst>
                </a:gridCol>
                <a:gridCol w="526995">
                  <a:extLst>
                    <a:ext uri="{9D8B030D-6E8A-4147-A177-3AD203B41FA5}">
                      <a16:colId xmlns:a16="http://schemas.microsoft.com/office/drawing/2014/main" val="20011"/>
                    </a:ext>
                  </a:extLst>
                </a:gridCol>
              </a:tblGrid>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solidFill>
                          <a:srgbClr val="FF0000"/>
                        </a:solidFill>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gridSpan="6">
                  <a:txBody>
                    <a:bodyPr/>
                    <a:lstStyle/>
                    <a:p>
                      <a:pPr algn="l" fontAlgn="b"/>
                      <a:r>
                        <a:rPr lang="en-US" sz="500" u="none" strike="noStrike" dirty="0">
                          <a:effectLst/>
                        </a:rPr>
                        <a:t>EASI STEERING COMMITTEE BALLOT FOR ELECTION</a:t>
                      </a:r>
                      <a:endParaRPr lang="en-US" sz="500" b="1"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1"/>
                  </a:ext>
                </a:extLst>
              </a:tr>
              <a:tr h="1118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gridSpan="5">
                  <a:txBody>
                    <a:bodyPr/>
                    <a:lstStyle/>
                    <a:p>
                      <a:pPr algn="l" fontAlgn="b"/>
                      <a:r>
                        <a:rPr lang="en-US" sz="500" u="none" strike="noStrike" dirty="0">
                          <a:effectLst/>
                        </a:rPr>
                        <a:t>APRIL 5, 2018 ANNUAL MEETING - NASHVILLE, TN</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2"/>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4"/>
                  </a:ext>
                </a:extLst>
              </a:tr>
              <a:tr h="108200">
                <a:tc>
                  <a:txBody>
                    <a:bodyPr/>
                    <a:lstStyle/>
                    <a:p>
                      <a:pPr algn="l" fontAlgn="b"/>
                      <a:endParaRPr lang="en-US" sz="500" b="0" i="0" u="none" strike="noStrike" dirty="0">
                        <a:effectLst/>
                        <a:latin typeface="Arial"/>
                      </a:endParaRPr>
                    </a:p>
                  </a:txBody>
                  <a:tcPr marL="3683" marR="3683" marT="3683" marB="0" anchor="b"/>
                </a:tc>
                <a:tc gridSpan="8">
                  <a:txBody>
                    <a:bodyPr/>
                    <a:lstStyle/>
                    <a:p>
                      <a:pPr algn="l" fontAlgn="b"/>
                      <a:r>
                        <a:rPr lang="en-US" sz="500" u="none" strike="noStrike" dirty="0">
                          <a:effectLst/>
                        </a:rPr>
                        <a:t>FOR SERVICE ON THE STEERING COMMITTEE, THE FOLLOWING PERSONS HAVE</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5"/>
                  </a:ext>
                </a:extLst>
              </a:tr>
              <a:tr h="106452">
                <a:tc>
                  <a:txBody>
                    <a:bodyPr/>
                    <a:lstStyle/>
                    <a:p>
                      <a:pPr algn="l" fontAlgn="b"/>
                      <a:endParaRPr lang="en-US" sz="500" b="0" i="0" u="none" strike="noStrike" dirty="0">
                        <a:effectLst/>
                        <a:latin typeface="Arial"/>
                      </a:endParaRPr>
                    </a:p>
                  </a:txBody>
                  <a:tcPr marL="3683" marR="3683" marT="3683" marB="0" anchor="b"/>
                </a:tc>
                <a:tc gridSpan="8">
                  <a:txBody>
                    <a:bodyPr/>
                    <a:lstStyle/>
                    <a:p>
                      <a:pPr algn="l" fontAlgn="b"/>
                      <a:r>
                        <a:rPr lang="en-US" sz="500" u="none" strike="noStrike" dirty="0">
                          <a:effectLst/>
                        </a:rPr>
                        <a:t>BEEN NOMINATED BY YOUR EXECUTIVE COMMITTEE AND HAVE AGREED </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6"/>
                  </a:ext>
                </a:extLst>
              </a:tr>
              <a:tr h="106452">
                <a:tc>
                  <a:txBody>
                    <a:bodyPr/>
                    <a:lstStyle/>
                    <a:p>
                      <a:pPr algn="l" fontAlgn="b"/>
                      <a:endParaRPr lang="en-US" sz="500" b="0" i="0" u="none" strike="noStrike" dirty="0">
                        <a:effectLst/>
                        <a:latin typeface="Arial"/>
                      </a:endParaRPr>
                    </a:p>
                  </a:txBody>
                  <a:tcPr marL="3683" marR="3683" marT="3683" marB="0" anchor="b"/>
                </a:tc>
                <a:tc gridSpan="7">
                  <a:txBody>
                    <a:bodyPr/>
                    <a:lstStyle/>
                    <a:p>
                      <a:pPr algn="l" fontAlgn="b"/>
                      <a:r>
                        <a:rPr lang="en-US" sz="500" u="none" strike="noStrike" dirty="0">
                          <a:effectLst/>
                        </a:rPr>
                        <a:t>TO SERVE  FOR A 2 YEAR TERM, SHOULD THEY BE ELECTED:</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7"/>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8"/>
                  </a:ext>
                </a:extLst>
              </a:tr>
              <a:tr h="106452">
                <a:tc>
                  <a:txBody>
                    <a:bodyPr/>
                    <a:lstStyle/>
                    <a:p>
                      <a:pPr algn="l" fontAlgn="b"/>
                      <a:endParaRPr lang="en-US" sz="500" b="0" i="0" u="none" strike="noStrike" dirty="0">
                        <a:effectLst/>
                        <a:latin typeface="Arial"/>
                      </a:endParaRPr>
                    </a:p>
                  </a:txBody>
                  <a:tcPr marL="3683" marR="3683" marT="3683" marB="0" anchor="b"/>
                </a:tc>
                <a:tc gridSpan="8">
                  <a:txBody>
                    <a:bodyPr/>
                    <a:lstStyle/>
                    <a:p>
                      <a:pPr algn="l" fontAlgn="b"/>
                      <a:r>
                        <a:rPr lang="en-US" sz="500" u="sng" strike="noStrike" dirty="0">
                          <a:effectLst/>
                        </a:rPr>
                        <a:t>ARTICLE 3 of our BY-LAWS was modified at the 2016 Annual Meeting to read:</a:t>
                      </a:r>
                      <a:endParaRPr lang="en-US" sz="500" b="0" i="1" u="sng"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09"/>
                  </a:ext>
                </a:extLst>
              </a:tr>
              <a:tr h="111852">
                <a:tc>
                  <a:txBody>
                    <a:bodyPr/>
                    <a:lstStyle/>
                    <a:p>
                      <a:pPr algn="l" fontAlgn="b"/>
                      <a:endParaRPr lang="en-US" sz="500" b="0" i="0" u="none" strike="noStrike" dirty="0">
                        <a:effectLst/>
                        <a:latin typeface="Arial"/>
                      </a:endParaRPr>
                    </a:p>
                  </a:txBody>
                  <a:tcPr marL="3683" marR="3683" marT="3683" marB="0" anchor="b"/>
                </a:tc>
                <a:tc gridSpan="9">
                  <a:txBody>
                    <a:bodyPr/>
                    <a:lstStyle/>
                    <a:p>
                      <a:pPr algn="l" fontAlgn="b"/>
                      <a:r>
                        <a:rPr lang="en-US" sz="500" u="none" strike="noStrike" dirty="0">
                          <a:effectLst/>
                        </a:rPr>
                        <a:t>"Voting privilege is granted to all Corporate Members, regardless of their classification"</a:t>
                      </a:r>
                      <a:endParaRPr lang="en-US" sz="500" b="1" i="1"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1"/>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2"/>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1" u="none" strike="noStrike" dirty="0">
                        <a:effectLst/>
                        <a:latin typeface="Arial"/>
                      </a:endParaRPr>
                    </a:p>
                  </a:txBody>
                  <a:tcPr marL="3683" marR="3683" marT="3683" marB="0" anchor="b"/>
                </a:tc>
                <a:tc>
                  <a:txBody>
                    <a:bodyPr/>
                    <a:lstStyle/>
                    <a:p>
                      <a:pPr algn="r" fontAlgn="b"/>
                      <a:r>
                        <a:rPr lang="en-US" sz="500" u="none" strike="noStrike" dirty="0">
                          <a:effectLst/>
                        </a:rPr>
                        <a:t>1)</a:t>
                      </a:r>
                      <a:endParaRPr lang="en-US" sz="500" b="1" i="0" u="none" strike="noStrike" dirty="0">
                        <a:effectLst/>
                        <a:latin typeface="Arial"/>
                      </a:endParaRPr>
                    </a:p>
                  </a:txBody>
                  <a:tcPr marL="3683" marR="3683" marT="3683" marB="0" anchor="b"/>
                </a:tc>
                <a:tc gridSpan="3">
                  <a:txBody>
                    <a:bodyPr/>
                    <a:lstStyle/>
                    <a:p>
                      <a:pPr algn="l" fontAlgn="b"/>
                      <a:r>
                        <a:rPr lang="en-US" sz="500" u="sng" strike="noStrike" dirty="0">
                          <a:effectLst/>
                        </a:rPr>
                        <a:t>AT-LARGE MEMBERS</a:t>
                      </a:r>
                      <a:endParaRPr lang="en-US" sz="500" b="1" i="0" u="sng"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gridSpan="4">
                  <a:txBody>
                    <a:bodyPr/>
                    <a:lstStyle/>
                    <a:p>
                      <a:pPr algn="l" fontAlgn="b"/>
                      <a:r>
                        <a:rPr lang="en-US" sz="500" u="none" strike="noStrike" dirty="0">
                          <a:effectLst/>
                        </a:rPr>
                        <a:t>VOTE FOR AS MANY AS YOU WISH:</a:t>
                      </a:r>
                      <a:endParaRPr lang="en-US" sz="500" b="0" i="1"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4"/>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gridSpan="2">
                  <a:txBody>
                    <a:bodyPr/>
                    <a:lstStyle/>
                    <a:p>
                      <a:pPr algn="l" fontAlgn="b"/>
                      <a:r>
                        <a:rPr lang="en-US" sz="500" u="none" strike="noStrike" dirty="0">
                          <a:effectLst/>
                        </a:rPr>
                        <a:t>JON CLARKE</a:t>
                      </a:r>
                      <a:endParaRPr lang="en-US" sz="500" b="0"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5"/>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6"/>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7"/>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r>
                        <a:rPr lang="en-US" sz="500" u="none" strike="noStrike" dirty="0">
                          <a:effectLst/>
                        </a:rPr>
                        <a:t>TBD</a:t>
                      </a:r>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8"/>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19"/>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r>
                        <a:rPr lang="en-US" sz="500" u="none" strike="noStrike" dirty="0">
                          <a:effectLst/>
                        </a:rPr>
                        <a:t>TBD</a:t>
                      </a:r>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1"/>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2"/>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4"/>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NOMINATED FROM THE FLOOR:</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5"/>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___________________________</a:t>
                      </a:r>
                      <a:endParaRPr lang="en-US" sz="500" b="1"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u="none" strike="noStrike" dirty="0">
                          <a:effectLst/>
                        </a:rPr>
                        <a:t>________</a:t>
                      </a:r>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6"/>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7"/>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8"/>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29"/>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r" fontAlgn="b"/>
                      <a:r>
                        <a:rPr lang="en-US" sz="500" u="none" strike="noStrike" dirty="0">
                          <a:effectLst/>
                        </a:rPr>
                        <a:t>2)</a:t>
                      </a:r>
                      <a:endParaRPr lang="en-US" sz="500" b="1" i="0" u="none" strike="noStrike" dirty="0">
                        <a:effectLst/>
                        <a:latin typeface="Arial"/>
                      </a:endParaRPr>
                    </a:p>
                  </a:txBody>
                  <a:tcPr marL="3683" marR="3683" marT="3683" marB="0" anchor="b"/>
                </a:tc>
                <a:tc gridSpan="3">
                  <a:txBody>
                    <a:bodyPr/>
                    <a:lstStyle/>
                    <a:p>
                      <a:pPr algn="l" fontAlgn="b"/>
                      <a:r>
                        <a:rPr lang="en-US" sz="500" u="sng" strike="noStrike" dirty="0">
                          <a:effectLst/>
                        </a:rPr>
                        <a:t>VICE-CHAIRPERSON</a:t>
                      </a:r>
                      <a:endParaRPr lang="en-US" sz="500" b="1" i="0" u="sng"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gridSpan="2">
                  <a:txBody>
                    <a:bodyPr/>
                    <a:lstStyle/>
                    <a:p>
                      <a:pPr algn="l" fontAlgn="b"/>
                      <a:r>
                        <a:rPr lang="en-US" sz="500" u="none" strike="noStrike" dirty="0">
                          <a:effectLst/>
                        </a:rPr>
                        <a:t>VOTE FOR ONE:</a:t>
                      </a:r>
                      <a:endParaRPr lang="en-US" sz="500" b="0" i="1"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1"/>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2"/>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gridSpan="2">
                  <a:txBody>
                    <a:bodyPr/>
                    <a:lstStyle/>
                    <a:p>
                      <a:pPr algn="l" fontAlgn="b"/>
                      <a:r>
                        <a:rPr lang="en-US" sz="500" u="none" strike="noStrike" dirty="0">
                          <a:effectLst/>
                        </a:rPr>
                        <a:t>STEVE MITCHELL</a:t>
                      </a:r>
                      <a:endParaRPr lang="en-US" sz="500" b="0"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4"/>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NOMINATED FROM THE FLOOR:</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5"/>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1"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6"/>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_____________________________</a:t>
                      </a:r>
                      <a:endParaRPr lang="en-US" sz="500" b="1"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7"/>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8"/>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39"/>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r" fontAlgn="b"/>
                      <a:endParaRPr lang="en-US" sz="500" b="1" i="0" u="none" strike="noStrike" dirty="0">
                        <a:effectLst/>
                        <a:latin typeface="Arial"/>
                      </a:endParaRPr>
                    </a:p>
                  </a:txBody>
                  <a:tcPr marL="3683" marR="3683" marT="3683" marB="0" anchor="b"/>
                </a:tc>
                <a:tc>
                  <a:txBody>
                    <a:bodyPr/>
                    <a:lstStyle/>
                    <a:p>
                      <a:pPr algn="l" fontAlgn="b"/>
                      <a:endParaRPr lang="en-US" sz="500" b="1" i="0" u="sng"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r" fontAlgn="b"/>
                      <a:r>
                        <a:rPr lang="en-US" sz="500" u="none" strike="noStrike" dirty="0">
                          <a:effectLst/>
                        </a:rPr>
                        <a:t>3)</a:t>
                      </a:r>
                      <a:endParaRPr lang="en-US" sz="500" b="1" i="0" u="none" strike="noStrike" dirty="0">
                        <a:effectLst/>
                        <a:latin typeface="Arial"/>
                      </a:endParaRPr>
                    </a:p>
                  </a:txBody>
                  <a:tcPr marL="3683" marR="3683" marT="3683" marB="0" anchor="b"/>
                </a:tc>
                <a:tc gridSpan="3">
                  <a:txBody>
                    <a:bodyPr/>
                    <a:lstStyle/>
                    <a:p>
                      <a:pPr algn="l" fontAlgn="b"/>
                      <a:r>
                        <a:rPr lang="en-US" sz="500" u="sng" strike="noStrike" dirty="0">
                          <a:effectLst/>
                        </a:rPr>
                        <a:t>TECHNICAL CHAIRPERSON</a:t>
                      </a:r>
                      <a:endParaRPr lang="en-US" sz="500" b="1" i="0" u="sng"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gridSpan="2">
                  <a:txBody>
                    <a:bodyPr/>
                    <a:lstStyle/>
                    <a:p>
                      <a:pPr algn="l" fontAlgn="b"/>
                      <a:r>
                        <a:rPr lang="en-US" sz="500" u="none" strike="noStrike" dirty="0">
                          <a:effectLst/>
                        </a:rPr>
                        <a:t>VOTE FOR ONE:</a:t>
                      </a:r>
                      <a:endParaRPr lang="en-US" sz="500" b="0" i="1"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1"/>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r" fontAlgn="b"/>
                      <a:endParaRPr lang="en-US" sz="500" b="1" i="0" u="none" strike="noStrike" dirty="0">
                        <a:effectLst/>
                        <a:latin typeface="Arial"/>
                      </a:endParaRPr>
                    </a:p>
                  </a:txBody>
                  <a:tcPr marL="3683" marR="3683" marT="3683" marB="0" anchor="b"/>
                </a:tc>
                <a:tc>
                  <a:txBody>
                    <a:bodyPr/>
                    <a:lstStyle/>
                    <a:p>
                      <a:pPr algn="l" fontAlgn="b"/>
                      <a:endParaRPr lang="en-US" sz="500" b="1" i="0" u="sng"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2"/>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JOELLE HOTTE</a:t>
                      </a:r>
                      <a:endParaRPr lang="en-US" sz="500" b="0"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4"/>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NOMINATED FROM THE FLOOR:</a:t>
                      </a:r>
                      <a:endParaRPr lang="en-US" sz="500" b="0"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5"/>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6"/>
                  </a:ext>
                </a:extLst>
              </a:tr>
              <a:tr h="106452">
                <a:tc>
                  <a:txBody>
                    <a:bodyPr/>
                    <a:lstStyle/>
                    <a:p>
                      <a:pPr algn="l" fontAlgn="b"/>
                      <a:endParaRPr lang="en-US" sz="500" b="0" i="0" u="none" strike="noStrike" dirty="0">
                        <a:effectLst/>
                        <a:latin typeface="Arial"/>
                      </a:endParaRPr>
                    </a:p>
                  </a:txBody>
                  <a:tcPr marL="3683" marR="3683" marT="3683" marB="0" anchor="b"/>
                </a:tc>
                <a:tc gridSpan="4">
                  <a:txBody>
                    <a:bodyPr/>
                    <a:lstStyle/>
                    <a:p>
                      <a:pPr algn="l" fontAlgn="b"/>
                      <a:r>
                        <a:rPr lang="en-US" sz="500" u="none" strike="noStrike" dirty="0">
                          <a:effectLst/>
                        </a:rPr>
                        <a:t>____________________________</a:t>
                      </a:r>
                      <a:endParaRPr lang="en-US" sz="500" b="1"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500" u="none" strike="noStrike" dirty="0">
                          <a:effectLst/>
                        </a:rPr>
                        <a:t>_________</a:t>
                      </a:r>
                      <a:endParaRPr lang="en-US" sz="500" b="1" i="0" u="none" strike="noStrike" dirty="0">
                        <a:effectLst/>
                        <a:latin typeface="Arial"/>
                      </a:endParaRPr>
                    </a:p>
                  </a:txBody>
                  <a:tcPr marL="3683" marR="3683" marT="3683" marB="0" anchor="b"/>
                </a:tc>
                <a:tc hMerge="1">
                  <a:txBody>
                    <a:bodyPr/>
                    <a:lstStyle/>
                    <a:p>
                      <a:endParaRPr lang="en-US"/>
                    </a:p>
                  </a:txBody>
                  <a:tcPr/>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7"/>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8"/>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49"/>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50"/>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51"/>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52"/>
                  </a:ext>
                </a:extLst>
              </a:tr>
              <a:tr h="106452">
                <a:tc gridSpan="12">
                  <a:txBody>
                    <a:bodyPr/>
                    <a:lstStyle/>
                    <a:p>
                      <a:pPr algn="l" fontAlgn="b"/>
                      <a:r>
                        <a:rPr lang="en-US" sz="500" u="none" strike="noStrike" dirty="0">
                          <a:effectLst/>
                        </a:rPr>
                        <a:t>* 15 ELIGIBLE VOTING COMPANIES -- (X) IN ATTENDANCE - (Y) REQUIRED TO BE ELECTED (SIMPLE MAJORITY)</a:t>
                      </a:r>
                      <a:endParaRPr lang="en-US" sz="500" b="1" i="0" u="none" strike="noStrike" dirty="0">
                        <a:effectLst/>
                        <a:latin typeface="Arial"/>
                      </a:endParaRPr>
                    </a:p>
                  </a:txBody>
                  <a:tcPr marL="3683" marR="3683" marT="368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53"/>
                  </a:ext>
                </a:extLst>
              </a:tr>
              <a:tr h="106452">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tc>
                  <a:txBody>
                    <a:bodyPr/>
                    <a:lstStyle/>
                    <a:p>
                      <a:pPr algn="l" fontAlgn="b"/>
                      <a:endParaRPr lang="en-US" sz="500" b="0" i="0" u="none" strike="noStrike" dirty="0">
                        <a:effectLst/>
                        <a:latin typeface="Arial"/>
                      </a:endParaRPr>
                    </a:p>
                  </a:txBody>
                  <a:tcPr marL="3683" marR="3683" marT="3683" marB="0" anchor="b"/>
                </a:tc>
                <a:extLst>
                  <a:ext uri="{0D108BD9-81ED-4DB2-BD59-A6C34878D82A}">
                    <a16:rowId xmlns:a16="http://schemas.microsoft.com/office/drawing/2014/main" val="10054"/>
                  </a:ext>
                </a:extLst>
              </a:tr>
            </a:tbl>
          </a:graphicData>
        </a:graphic>
      </p:graphicFrame>
      <p:pic>
        <p:nvPicPr>
          <p:cNvPr id="4" name="Picture 2" descr="Easi-Logo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51"/>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76600" y="0"/>
            <a:ext cx="2590800" cy="523220"/>
          </a:xfrm>
          <a:prstGeom prst="rect">
            <a:avLst/>
          </a:prstGeom>
          <a:noFill/>
        </p:spPr>
        <p:txBody>
          <a:bodyPr wrap="square" rtlCol="0">
            <a:spAutoFit/>
          </a:bodyPr>
          <a:lstStyle/>
          <a:p>
            <a:r>
              <a:rPr lang="en-US" sz="2800" dirty="0"/>
              <a:t>Elected Offices</a:t>
            </a:r>
          </a:p>
        </p:txBody>
      </p:sp>
    </p:spTree>
    <p:extLst>
      <p:ext uri="{BB962C8B-B14F-4D97-AF65-F5344CB8AC3E}">
        <p14:creationId xmlns:p14="http://schemas.microsoft.com/office/powerpoint/2010/main" val="24609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0" y="274638"/>
            <a:ext cx="7848600" cy="1096962"/>
          </a:xfrm>
        </p:spPr>
        <p:txBody>
          <a:bodyPr>
            <a:normAutofit fontScale="90000"/>
          </a:bodyPr>
          <a:lstStyle/>
          <a:p>
            <a:pPr algn="ctr"/>
            <a:r>
              <a:rPr lang="en-US" dirty="0">
                <a:latin typeface="Arial" panose="020B0604020202020204" pitchFamily="34" charset="0"/>
                <a:cs typeface="Arial" panose="020B0604020202020204" pitchFamily="34" charset="0"/>
              </a:rPr>
              <a:t>2018 Technical Committee Presentation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14338" y="1481138"/>
            <a:ext cx="8315324" cy="4157662"/>
          </a:xfrm>
          <a:prstGeom prst="rect">
            <a:avLst/>
          </a:prstGeom>
          <a:noFill/>
          <a:ln>
            <a:noFill/>
          </a:ln>
          <a:effectLst>
            <a:outerShdw dist="50800" sx="1000" sy="1000" algn="ctr" rotWithShape="0">
              <a:srgbClr val="000000"/>
            </a:outerShdw>
            <a:reflection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43000" cy="1064419"/>
          </a:xfrm>
          <a:prstGeom prst="rect">
            <a:avLst/>
          </a:prstGeom>
        </p:spPr>
      </p:pic>
    </p:spTree>
    <p:extLst>
      <p:ext uri="{BB962C8B-B14F-4D97-AF65-F5344CB8AC3E}">
        <p14:creationId xmlns:p14="http://schemas.microsoft.com/office/powerpoint/2010/main" val="2343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576071"/>
          </a:xfrm>
        </p:spPr>
        <p:txBody>
          <a:bodyPr>
            <a:normAutofit/>
          </a:bodyPr>
          <a:lstStyle/>
          <a:p>
            <a:r>
              <a:rPr lang="en-US" sz="2000" dirty="0"/>
              <a:t>Thanks to all 2017-18 Technical Committee Members</a:t>
            </a:r>
          </a:p>
        </p:txBody>
      </p:sp>
      <p:sp>
        <p:nvSpPr>
          <p:cNvPr id="3" name="Title 2"/>
          <p:cNvSpPr>
            <a:spLocks noGrp="1"/>
          </p:cNvSpPr>
          <p:nvPr>
            <p:ph type="title"/>
          </p:nvPr>
        </p:nvSpPr>
        <p:spPr/>
        <p:txBody>
          <a:bodyPr/>
          <a:lstStyle/>
          <a:p>
            <a:r>
              <a:rPr lang="en-US" dirty="0"/>
              <a:t>Team Acknowledgement</a:t>
            </a:r>
          </a:p>
        </p:txBody>
      </p:sp>
      <p:sp>
        <p:nvSpPr>
          <p:cNvPr id="4" name="Content Placeholder 1"/>
          <p:cNvSpPr txBox="1">
            <a:spLocks/>
          </p:cNvSpPr>
          <p:nvPr/>
        </p:nvSpPr>
        <p:spPr>
          <a:xfrm>
            <a:off x="609600" y="2362200"/>
            <a:ext cx="8229600" cy="3048000"/>
          </a:xfrm>
          <a:prstGeom prst="rect">
            <a:avLst/>
          </a:prstGeom>
          <a:noFill/>
        </p:spPr>
        <p:txBody>
          <a:bodyPr wrap="square" numCol="2" spcCol="457200" rtlCol="0">
            <a:noAutofit/>
          </a:bodyPr>
          <a:lstStyle>
            <a:defPPr>
              <a:defRPr lang="en-US"/>
            </a:defPPr>
            <a:lvl1pPr marL="285750" indent="-285750">
              <a:buFont typeface="Arial" panose="020B0604020202020204" pitchFamily="34" charset="0"/>
              <a:buChar char="•"/>
              <a:defRPr sz="2000">
                <a:latin typeface="+mn-lt"/>
              </a:defRPr>
            </a:lvl1pPr>
          </a:lstStyle>
          <a:p>
            <a:r>
              <a:rPr lang="en-US" dirty="0"/>
              <a:t>Andrew Beattie</a:t>
            </a:r>
          </a:p>
          <a:p>
            <a:r>
              <a:rPr lang="en-US" dirty="0"/>
              <a:t>Andrew Winger</a:t>
            </a:r>
          </a:p>
          <a:p>
            <a:r>
              <a:rPr lang="en-US" dirty="0"/>
              <a:t>Betsy Burton</a:t>
            </a:r>
          </a:p>
          <a:p>
            <a:r>
              <a:rPr lang="en-US" dirty="0"/>
              <a:t>Bill Griffin</a:t>
            </a:r>
          </a:p>
          <a:p>
            <a:r>
              <a:rPr lang="en-US" dirty="0"/>
              <a:t>Brian Beale</a:t>
            </a:r>
          </a:p>
          <a:p>
            <a:r>
              <a:rPr lang="en-US" dirty="0"/>
              <a:t>Bryan Moore</a:t>
            </a:r>
          </a:p>
          <a:p>
            <a:r>
              <a:rPr lang="en-US" dirty="0"/>
              <a:t>Carl Brewer</a:t>
            </a:r>
          </a:p>
          <a:p>
            <a:r>
              <a:rPr lang="en-US" dirty="0"/>
              <a:t>Debby Krissinger</a:t>
            </a:r>
          </a:p>
          <a:p>
            <a:r>
              <a:rPr lang="en-US" dirty="0"/>
              <a:t>Diana Priebe</a:t>
            </a:r>
          </a:p>
          <a:p>
            <a:r>
              <a:rPr lang="en-US" dirty="0"/>
              <a:t>Joe Kane</a:t>
            </a:r>
          </a:p>
          <a:p>
            <a:r>
              <a:rPr lang="en-US" dirty="0"/>
              <a:t>Joelle Hotte</a:t>
            </a:r>
          </a:p>
          <a:p>
            <a:r>
              <a:rPr lang="en-US" dirty="0"/>
              <a:t>Keith Schneider</a:t>
            </a:r>
          </a:p>
          <a:p>
            <a:r>
              <a:rPr lang="en-US" dirty="0"/>
              <a:t>Michael Roberts</a:t>
            </a:r>
          </a:p>
          <a:p>
            <a:r>
              <a:rPr lang="en-US" dirty="0"/>
              <a:t>Mike Cutsey</a:t>
            </a:r>
          </a:p>
          <a:p>
            <a:r>
              <a:rPr lang="en-US" dirty="0"/>
              <a:t>Ricky Carter</a:t>
            </a:r>
          </a:p>
          <a:p>
            <a:r>
              <a:rPr lang="en-US" dirty="0"/>
              <a:t>Rob Smith</a:t>
            </a:r>
          </a:p>
          <a:p>
            <a:r>
              <a:rPr lang="en-US" dirty="0"/>
              <a:t>Steve Mitchell</a:t>
            </a:r>
          </a:p>
          <a:p>
            <a:r>
              <a:rPr lang="en-US" dirty="0"/>
              <a:t>Tracey Mottley</a:t>
            </a:r>
          </a:p>
        </p:txBody>
      </p:sp>
    </p:spTree>
    <p:extLst>
      <p:ext uri="{BB962C8B-B14F-4D97-AF65-F5344CB8AC3E}">
        <p14:creationId xmlns:p14="http://schemas.microsoft.com/office/powerpoint/2010/main" val="3132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7978</TotalTime>
  <Words>2984</Words>
  <Application>Microsoft Office PowerPoint</Application>
  <PresentationFormat>On-screen Show (4:3)</PresentationFormat>
  <Paragraphs>891</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Lucida Sans Unicode</vt:lpstr>
      <vt:lpstr>Verdana</vt:lpstr>
      <vt:lpstr>Wingdings</vt:lpstr>
      <vt:lpstr>Wingdings 2</vt:lpstr>
      <vt:lpstr>Wingdings 3</vt:lpstr>
      <vt:lpstr>Concourse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2018 Technical Committee Presentation</vt:lpstr>
      <vt:lpstr>Team Acknowledgement</vt:lpstr>
      <vt:lpstr>Agenda/ Discussion Items</vt:lpstr>
      <vt:lpstr>EASIStandards.com Website</vt:lpstr>
      <vt:lpstr>EASIStandards.com Website</vt:lpstr>
      <vt:lpstr>EASIStandards.com Website</vt:lpstr>
      <vt:lpstr>EASIStandards.com Website</vt:lpstr>
      <vt:lpstr>EASIStandards.com Website</vt:lpstr>
      <vt:lpstr>EASIStandards.com Website</vt:lpstr>
      <vt:lpstr>EASIStandards.com Website</vt:lpstr>
      <vt:lpstr>EASIStandards.com Website</vt:lpstr>
      <vt:lpstr>Compliance Matrix</vt:lpstr>
      <vt:lpstr>Version Updates – 850 v4.0</vt:lpstr>
      <vt:lpstr>Version Updates – 850 v4.0</vt:lpstr>
      <vt:lpstr>Version Updates – 856 v7.0</vt:lpstr>
      <vt:lpstr>Version Updates – 856 v7.0</vt:lpstr>
      <vt:lpstr>Version Updates – 940 v4.0</vt:lpstr>
      <vt:lpstr>Version Updates – Labels v2.1</vt:lpstr>
      <vt:lpstr>Version Updates – 856 v6.0</vt:lpstr>
      <vt:lpstr>Compliance Testing Site</vt:lpstr>
      <vt:lpstr>New Adoption Discussion</vt:lpstr>
      <vt:lpstr>Retire Standards – 889/890</vt:lpstr>
      <vt:lpstr>Standard Usage – 997 FA</vt:lpstr>
      <vt:lpstr>Standard Usage – 180/181</vt:lpstr>
      <vt:lpstr>New Standard – TPP v1.0</vt:lpstr>
      <vt:lpstr>New Standard – TPP v1.0</vt:lpstr>
      <vt:lpstr>New Business – Topics</vt:lpstr>
      <vt:lpstr>New Business – SFTP Requirement</vt:lpstr>
      <vt:lpstr>New Business – Address Verification</vt:lpstr>
      <vt:lpstr>New Business – 997 Batching</vt:lpstr>
      <vt:lpstr>New Business – Duplicate GTINs</vt:lpstr>
      <vt:lpstr>New Business – 832 PDD v9.0B</vt:lpstr>
      <vt:lpstr>New Business – 888 Item Change</vt:lpstr>
      <vt:lpstr>New Business – Packing List Contents</vt:lpstr>
      <vt:lpstr>New Business – Monthly Sales Analytics</vt:lpstr>
      <vt:lpstr>New Business – Daily Tracking File</vt:lpstr>
      <vt:lpstr>New Business – 753 Routing Request</vt:lpstr>
      <vt:lpstr>New Business – 753 Routing Request</vt:lpstr>
      <vt:lpstr>New Business – 754 Routing Instructions</vt:lpstr>
      <vt:lpstr>New Business – 754 Routing Instructions</vt:lpstr>
      <vt:lpstr>Web Services / API Discussion</vt:lpstr>
      <vt:lpstr>Open Discussion</vt:lpstr>
      <vt:lpstr>2018-2019 Potential Tech Tasks</vt:lpstr>
      <vt:lpstr>2018 Meeting Wrap Up</vt:lpstr>
    </vt:vector>
  </TitlesOfParts>
  <Company>Color Image Apparel,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 Technical Committee</dc:title>
  <dc:creator>Jonathan Clarke</dc:creator>
  <cp:lastModifiedBy>Keith L Schneider</cp:lastModifiedBy>
  <cp:revision>332</cp:revision>
  <cp:lastPrinted>2016-03-20T22:03:03Z</cp:lastPrinted>
  <dcterms:created xsi:type="dcterms:W3CDTF">2008-04-15T01:04:04Z</dcterms:created>
  <dcterms:modified xsi:type="dcterms:W3CDTF">2023-10-04T17:47:01Z</dcterms:modified>
</cp:coreProperties>
</file>