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0" r:id="rId1"/>
  </p:sldMasterIdLst>
  <p:notesMasterIdLst>
    <p:notesMasterId r:id="rId48"/>
  </p:notesMasterIdLst>
  <p:sldIdLst>
    <p:sldId id="431" r:id="rId2"/>
    <p:sldId id="465" r:id="rId3"/>
    <p:sldId id="433" r:id="rId4"/>
    <p:sldId id="434" r:id="rId5"/>
    <p:sldId id="472" r:id="rId6"/>
    <p:sldId id="473" r:id="rId7"/>
    <p:sldId id="474" r:id="rId8"/>
    <p:sldId id="402" r:id="rId9"/>
    <p:sldId id="441" r:id="rId10"/>
    <p:sldId id="397" r:id="rId11"/>
    <p:sldId id="442" r:id="rId12"/>
    <p:sldId id="445" r:id="rId13"/>
    <p:sldId id="446" r:id="rId14"/>
    <p:sldId id="447" r:id="rId15"/>
    <p:sldId id="449" r:id="rId16"/>
    <p:sldId id="458" r:id="rId17"/>
    <p:sldId id="459" r:id="rId18"/>
    <p:sldId id="460" r:id="rId19"/>
    <p:sldId id="450" r:id="rId20"/>
    <p:sldId id="451" r:id="rId21"/>
    <p:sldId id="461" r:id="rId22"/>
    <p:sldId id="462" r:id="rId23"/>
    <p:sldId id="463" r:id="rId24"/>
    <p:sldId id="452" r:id="rId25"/>
    <p:sldId id="475" r:id="rId26"/>
    <p:sldId id="476" r:id="rId27"/>
    <p:sldId id="477" r:id="rId28"/>
    <p:sldId id="478" r:id="rId29"/>
    <p:sldId id="479" r:id="rId30"/>
    <p:sldId id="453" r:id="rId31"/>
    <p:sldId id="454" r:id="rId32"/>
    <p:sldId id="448" r:id="rId33"/>
    <p:sldId id="480" r:id="rId34"/>
    <p:sldId id="483" r:id="rId35"/>
    <p:sldId id="481" r:id="rId36"/>
    <p:sldId id="482" r:id="rId37"/>
    <p:sldId id="484" r:id="rId38"/>
    <p:sldId id="455" r:id="rId39"/>
    <p:sldId id="456" r:id="rId40"/>
    <p:sldId id="457" r:id="rId41"/>
    <p:sldId id="444" r:id="rId42"/>
    <p:sldId id="464" r:id="rId43"/>
    <p:sldId id="485" r:id="rId44"/>
    <p:sldId id="443" r:id="rId45"/>
    <p:sldId id="471" r:id="rId46"/>
    <p:sldId id="470"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1" autoAdjust="0"/>
    <p:restoredTop sz="94660"/>
  </p:normalViewPr>
  <p:slideViewPr>
    <p:cSldViewPr>
      <p:cViewPr varScale="1">
        <p:scale>
          <a:sx n="102" d="100"/>
          <a:sy n="102" d="100"/>
        </p:scale>
        <p:origin x="792"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9" d="100"/>
          <a:sy n="79"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endParaRPr lang="en-US" dirty="0"/>
          </a:p>
        </p:txBody>
      </p:sp>
      <p:sp>
        <p:nvSpPr>
          <p:cNvPr id="3075"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endParaRPr lang="en-US" dirty="0"/>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endParaRPr lang="en-US" dirty="0"/>
          </a:p>
        </p:txBody>
      </p:sp>
      <p:sp>
        <p:nvSpPr>
          <p:cNvPr id="3079"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fld id="{44D6B68F-7084-4DB3-9320-023378454D3F}" type="slidenum">
              <a:rPr lang="en-US"/>
              <a:pPr/>
              <a:t>‹#›</a:t>
            </a:fld>
            <a:endParaRPr lang="en-US" dirty="0"/>
          </a:p>
        </p:txBody>
      </p:sp>
    </p:spTree>
    <p:extLst>
      <p:ext uri="{BB962C8B-B14F-4D97-AF65-F5344CB8AC3E}">
        <p14:creationId xmlns:p14="http://schemas.microsoft.com/office/powerpoint/2010/main" val="30512340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6</a:t>
            </a:fld>
            <a:endParaRPr lang="en-US" dirty="0"/>
          </a:p>
        </p:txBody>
      </p:sp>
    </p:spTree>
    <p:extLst>
      <p:ext uri="{BB962C8B-B14F-4D97-AF65-F5344CB8AC3E}">
        <p14:creationId xmlns:p14="http://schemas.microsoft.com/office/powerpoint/2010/main" val="304370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ADDEF5-3F54-4465-BD3A-BC6CDD3C45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B50EE5-8ABB-4C9C-A360-97A68EE746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CFC0C-9271-450D-86E4-04DBE9DDCA9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B0079-5876-4D21-BCAE-9A3809B624C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B28A8-E4F4-481A-9F20-C4BA0EFBB4E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7D5C9-3B24-46AD-83B1-48E9179F35E6}"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27D1A2-AEBE-4335-9111-7B4DCA4650E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FFA240-68C0-46BA-915B-2930165EBF7E}"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57A161-34B3-4BD8-82FF-CB55E58B26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7E3EAF-1556-477E-8AAF-3936B9D358E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A7FD9C-44B9-443B-B753-137328C719BE}"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62D728-70BB-409C-815A-A9E3BC8A9B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oo.gl/forms/FGdPe80zD8HD0iRC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image001.jpg@01CE9410.1FC4C5A0"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190500"/>
            <a:ext cx="5372100" cy="87392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dirty="0"/>
              <a:t>2017 Meeting</a:t>
            </a:r>
          </a:p>
        </p:txBody>
      </p:sp>
      <p:sp>
        <p:nvSpPr>
          <p:cNvPr id="3" name="Rectangle 3"/>
          <p:cNvSpPr txBox="1">
            <a:spLocks noChangeArrowheads="1"/>
          </p:cNvSpPr>
          <p:nvPr/>
        </p:nvSpPr>
        <p:spPr>
          <a:xfrm>
            <a:off x="2796473" y="1064419"/>
            <a:ext cx="3657600" cy="685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lnSpc>
                <a:spcPct val="80000"/>
              </a:lnSpc>
              <a:buNone/>
            </a:pPr>
            <a:r>
              <a:rPr lang="en-US" sz="3200" dirty="0"/>
              <a:t> </a:t>
            </a:r>
            <a:r>
              <a:rPr lang="en-US" sz="2000" dirty="0"/>
              <a:t>Welcome to Las Vegas!</a:t>
            </a:r>
            <a:r>
              <a:rPr lang="en-US" sz="3200"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7" name="Rectangle 3"/>
          <p:cNvSpPr txBox="1">
            <a:spLocks noChangeArrowheads="1"/>
          </p:cNvSpPr>
          <p:nvPr/>
        </p:nvSpPr>
        <p:spPr>
          <a:xfrm>
            <a:off x="5181600" y="6019800"/>
            <a:ext cx="2618095" cy="685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lnSpc>
                <a:spcPct val="80000"/>
              </a:lnSpc>
              <a:buNone/>
            </a:pPr>
            <a:r>
              <a:rPr lang="en-US" sz="3200" dirty="0"/>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98451"/>
            <a:ext cx="702884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56" y="1417638"/>
            <a:ext cx="8229600" cy="5181599"/>
          </a:xfrm>
        </p:spPr>
        <p:txBody>
          <a:bodyPr>
            <a:normAutofit/>
          </a:bodyPr>
          <a:lstStyle/>
          <a:p>
            <a:pPr lvl="2"/>
            <a:r>
              <a:rPr lang="en-US" sz="2000" dirty="0"/>
              <a:t>EASIStandard.com Website</a:t>
            </a:r>
          </a:p>
          <a:p>
            <a:pPr lvl="3"/>
            <a:r>
              <a:rPr lang="en-US" sz="1800" dirty="0"/>
              <a:t>Usage</a:t>
            </a:r>
          </a:p>
          <a:p>
            <a:pPr lvl="3"/>
            <a:r>
              <a:rPr lang="en-US" sz="1800" dirty="0"/>
              <a:t>Additions</a:t>
            </a:r>
          </a:p>
          <a:p>
            <a:pPr lvl="3"/>
            <a:r>
              <a:rPr lang="en-US" sz="1800" dirty="0"/>
              <a:t>Compliance Matrix</a:t>
            </a:r>
          </a:p>
          <a:p>
            <a:pPr lvl="2"/>
            <a:r>
              <a:rPr lang="en-US" sz="2000" dirty="0"/>
              <a:t>Standards</a:t>
            </a:r>
          </a:p>
          <a:p>
            <a:pPr lvl="3"/>
            <a:r>
              <a:rPr lang="en-US" sz="1800" dirty="0"/>
              <a:t>New Versions</a:t>
            </a:r>
          </a:p>
          <a:p>
            <a:pPr lvl="3"/>
            <a:r>
              <a:rPr lang="en-US" sz="1800" dirty="0"/>
              <a:t>Housekeeping / Updates</a:t>
            </a:r>
          </a:p>
          <a:p>
            <a:pPr lvl="2"/>
            <a:r>
              <a:rPr lang="en-US" sz="2000" dirty="0"/>
              <a:t>Validation Site</a:t>
            </a:r>
          </a:p>
          <a:p>
            <a:pPr lvl="2"/>
            <a:r>
              <a:rPr lang="en-US" sz="2000" dirty="0"/>
              <a:t>New Adoption / Compliance</a:t>
            </a:r>
          </a:p>
          <a:p>
            <a:pPr lvl="2"/>
            <a:r>
              <a:rPr lang="en-US" sz="2000" dirty="0"/>
              <a:t>New Business &amp; Open Discussion</a:t>
            </a:r>
          </a:p>
          <a:p>
            <a:pPr lvl="2"/>
            <a:r>
              <a:rPr lang="en-US" sz="2000" dirty="0"/>
              <a:t>Tasks for 2017-18</a:t>
            </a:r>
          </a:p>
          <a:p>
            <a:pPr lvl="2"/>
            <a:endParaRPr lang="en-US" sz="2000" dirty="0"/>
          </a:p>
        </p:txBody>
      </p:sp>
      <p:sp>
        <p:nvSpPr>
          <p:cNvPr id="3" name="Title 2"/>
          <p:cNvSpPr>
            <a:spLocks noGrp="1"/>
          </p:cNvSpPr>
          <p:nvPr>
            <p:ph type="title"/>
          </p:nvPr>
        </p:nvSpPr>
        <p:spPr>
          <a:xfrm>
            <a:off x="1143000" y="274638"/>
            <a:ext cx="7543800" cy="1143000"/>
          </a:xfrm>
        </p:spPr>
        <p:txBody>
          <a:bodyPr>
            <a:normAutofit/>
          </a:bodyPr>
          <a:lstStyle/>
          <a:p>
            <a:r>
              <a:rPr lang="en-US" dirty="0"/>
              <a:t>Agenda/ Discussion Items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76378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Site Analytics</a:t>
            </a:r>
          </a:p>
          <a:p>
            <a:pPr lvl="1"/>
            <a:r>
              <a:rPr lang="en-US" dirty="0"/>
              <a:t>3rd year on Wix site</a:t>
            </a:r>
          </a:p>
          <a:p>
            <a:pPr lvl="1"/>
            <a:r>
              <a:rPr lang="en-US" dirty="0"/>
              <a:t>7500 Sessions (50% over last year)</a:t>
            </a:r>
          </a:p>
          <a:p>
            <a:pPr lvl="1"/>
            <a:r>
              <a:rPr lang="en-US" dirty="0"/>
              <a:t>3428 Users (25% over last year)</a:t>
            </a:r>
          </a:p>
          <a:p>
            <a:pPr lvl="1"/>
            <a:r>
              <a:rPr lang="en-US" dirty="0"/>
              <a:t>45% New / 45% Returning Visitors</a:t>
            </a:r>
          </a:p>
          <a:p>
            <a:pPr lvl="1"/>
            <a:r>
              <a:rPr lang="en-US" dirty="0"/>
              <a:t>Top Pages</a:t>
            </a:r>
          </a:p>
          <a:p>
            <a:pPr lvl="2"/>
            <a:r>
              <a:rPr lang="en-US" dirty="0"/>
              <a:t>Standards Page, 856, 850, quicklist, 940, 832, 846</a:t>
            </a:r>
          </a:p>
          <a:p>
            <a:pPr lvl="1"/>
            <a:r>
              <a:rPr lang="en-US" dirty="0"/>
              <a:t>16 Support Emails Received</a:t>
            </a:r>
          </a:p>
          <a:p>
            <a:pPr lvl="1"/>
            <a:r>
              <a:rPr lang="en-US" dirty="0"/>
              <a:t>Newsletter list growth flat (150)</a:t>
            </a:r>
          </a:p>
        </p:txBody>
      </p:sp>
      <p:sp>
        <p:nvSpPr>
          <p:cNvPr id="3" name="Title 2"/>
          <p:cNvSpPr>
            <a:spLocks noGrp="1"/>
          </p:cNvSpPr>
          <p:nvPr>
            <p:ph type="title"/>
          </p:nvPr>
        </p:nvSpPr>
        <p:spPr/>
        <p:txBody>
          <a:bodyPr>
            <a:normAutofit/>
          </a:bodyPr>
          <a:lstStyle/>
          <a:p>
            <a:r>
              <a:rPr lang="en-US" dirty="0"/>
              <a:t>EASIStandards.com Website</a:t>
            </a:r>
          </a:p>
        </p:txBody>
      </p:sp>
    </p:spTree>
    <p:extLst>
      <p:ext uri="{BB962C8B-B14F-4D97-AF65-F5344CB8AC3E}">
        <p14:creationId xmlns:p14="http://schemas.microsoft.com/office/powerpoint/2010/main" val="25762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Additions</a:t>
            </a:r>
          </a:p>
          <a:p>
            <a:pPr lvl="1"/>
            <a:r>
              <a:rPr lang="en-US" dirty="0"/>
              <a:t>General Housekeeping – Short </a:t>
            </a:r>
            <a:r>
              <a:rPr lang="en-US" dirty="0" err="1"/>
              <a:t>Urls</a:t>
            </a:r>
            <a:endParaRPr lang="en-US" dirty="0"/>
          </a:p>
          <a:p>
            <a:pPr lvl="1"/>
            <a:r>
              <a:rPr lang="en-US" dirty="0"/>
              <a:t>General Housekeeping – Quick List</a:t>
            </a:r>
          </a:p>
          <a:p>
            <a:pPr lvl="1"/>
            <a:r>
              <a:rPr lang="en-US" dirty="0"/>
              <a:t>General Housekeeping – 20 Updates</a:t>
            </a:r>
          </a:p>
          <a:p>
            <a:pPr lvl="1"/>
            <a:r>
              <a:rPr lang="en-US" dirty="0"/>
              <a:t>Annual Meetings 2016 Minutes</a:t>
            </a:r>
          </a:p>
          <a:p>
            <a:pPr lvl="1"/>
            <a:r>
              <a:rPr lang="en-US" dirty="0"/>
              <a:t>Sample Files (2017 Task)</a:t>
            </a:r>
          </a:p>
          <a:p>
            <a:pPr lvl="1"/>
            <a:r>
              <a:rPr lang="en-US" dirty="0"/>
              <a:t>Testimonials – Gathered / Not yet posted</a:t>
            </a:r>
          </a:p>
          <a:p>
            <a:pPr lvl="2"/>
            <a:endParaRPr lang="en-US" dirty="0"/>
          </a:p>
        </p:txBody>
      </p:sp>
      <p:sp>
        <p:nvSpPr>
          <p:cNvPr id="3" name="Title 2"/>
          <p:cNvSpPr>
            <a:spLocks noGrp="1"/>
          </p:cNvSpPr>
          <p:nvPr>
            <p:ph type="title"/>
          </p:nvPr>
        </p:nvSpPr>
        <p:spPr/>
        <p:txBody>
          <a:bodyPr>
            <a:normAutofit/>
          </a:bodyPr>
          <a:lstStyle/>
          <a:p>
            <a:r>
              <a:rPr lang="en-US" dirty="0"/>
              <a:t>EASIStandards.com Website</a:t>
            </a:r>
          </a:p>
        </p:txBody>
      </p:sp>
    </p:spTree>
    <p:extLst>
      <p:ext uri="{BB962C8B-B14F-4D97-AF65-F5344CB8AC3E}">
        <p14:creationId xmlns:p14="http://schemas.microsoft.com/office/powerpoint/2010/main" val="37908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Online Compliance Matrix v1.0 (</a:t>
            </a:r>
            <a:r>
              <a:rPr lang="en-US" dirty="0">
                <a:hlinkClick r:id="rId2"/>
              </a:rPr>
              <a:t>link</a:t>
            </a:r>
            <a:r>
              <a:rPr lang="en-US" dirty="0"/>
              <a:t>)</a:t>
            </a:r>
          </a:p>
          <a:p>
            <a:pPr lvl="1"/>
            <a:r>
              <a:rPr lang="en-US" dirty="0"/>
              <a:t>Simplified Version Year 2</a:t>
            </a:r>
          </a:p>
          <a:p>
            <a:pPr lvl="1"/>
            <a:r>
              <a:rPr lang="en-US" dirty="0"/>
              <a:t>New Online Compliance Submission Form</a:t>
            </a:r>
          </a:p>
          <a:p>
            <a:pPr lvl="2"/>
            <a:r>
              <a:rPr lang="en-US" dirty="0"/>
              <a:t>Need to update website link</a:t>
            </a:r>
          </a:p>
          <a:p>
            <a:pPr lvl="1"/>
            <a:r>
              <a:rPr lang="en-US" dirty="0"/>
              <a:t>Received 3 </a:t>
            </a:r>
            <a:r>
              <a:rPr lang="en-US" dirty="0">
                <a:solidFill>
                  <a:srgbClr val="FF0000"/>
                </a:solidFill>
              </a:rPr>
              <a:t>X</a:t>
            </a:r>
            <a:r>
              <a:rPr lang="en-US" dirty="0"/>
              <a:t> member updates</a:t>
            </a:r>
          </a:p>
          <a:p>
            <a:pPr lvl="1"/>
            <a:endParaRPr lang="en-US" dirty="0"/>
          </a:p>
          <a:p>
            <a:r>
              <a:rPr lang="en-US" dirty="0"/>
              <a:t>Questions / Comments</a:t>
            </a:r>
          </a:p>
          <a:p>
            <a:pPr lvl="1"/>
            <a:endParaRPr lang="en-US" dirty="0"/>
          </a:p>
        </p:txBody>
      </p:sp>
      <p:sp>
        <p:nvSpPr>
          <p:cNvPr id="3" name="Title 2"/>
          <p:cNvSpPr>
            <a:spLocks noGrp="1"/>
          </p:cNvSpPr>
          <p:nvPr>
            <p:ph type="title"/>
          </p:nvPr>
        </p:nvSpPr>
        <p:spPr/>
        <p:txBody>
          <a:bodyPr>
            <a:normAutofit/>
          </a:bodyPr>
          <a:lstStyle/>
          <a:p>
            <a:r>
              <a:rPr lang="en-US" dirty="0"/>
              <a:t>Compliance Matrix</a:t>
            </a:r>
          </a:p>
        </p:txBody>
      </p:sp>
    </p:spTree>
    <p:extLst>
      <p:ext uri="{BB962C8B-B14F-4D97-AF65-F5344CB8AC3E}">
        <p14:creationId xmlns:p14="http://schemas.microsoft.com/office/powerpoint/2010/main" val="42631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846 Inventory Status v3.0</a:t>
            </a:r>
          </a:p>
          <a:p>
            <a:pPr lvl="1"/>
            <a:r>
              <a:rPr lang="en-US" dirty="0"/>
              <a:t>Pricing Fields to enable enhanced usage</a:t>
            </a:r>
          </a:p>
          <a:p>
            <a:pPr lvl="1"/>
            <a:r>
              <a:rPr lang="en-US" dirty="0"/>
              <a:t>Reduce need for custom combo inventory/pricing feeds</a:t>
            </a:r>
          </a:p>
          <a:p>
            <a:pPr lvl="1"/>
            <a:r>
              <a:rPr lang="en-US" dirty="0"/>
              <a:t>Extend Standards Reach</a:t>
            </a:r>
          </a:p>
          <a:p>
            <a:r>
              <a:rPr lang="en-US" dirty="0"/>
              <a:t>New Pricing Fields</a:t>
            </a:r>
          </a:p>
          <a:p>
            <a:pPr lvl="1"/>
            <a:r>
              <a:rPr lang="en-US" dirty="0"/>
              <a:t>Values in </a:t>
            </a:r>
            <a:r>
              <a:rPr lang="en-US" dirty="0" err="1"/>
              <a:t>Eaches</a:t>
            </a:r>
            <a:endParaRPr lang="en-US" dirty="0"/>
          </a:p>
          <a:p>
            <a:pPr lvl="1"/>
            <a:r>
              <a:rPr lang="en-US" dirty="0" err="1"/>
              <a:t>Eaches</a:t>
            </a:r>
            <a:r>
              <a:rPr lang="en-US" dirty="0"/>
              <a:t>, Dozens, Cases </a:t>
            </a:r>
          </a:p>
          <a:p>
            <a:pPr lvl="1"/>
            <a:r>
              <a:rPr lang="en-US" dirty="0"/>
              <a:t>Custom UOM &amp; Custom Price</a:t>
            </a:r>
          </a:p>
          <a:p>
            <a:pPr lvl="1"/>
            <a:r>
              <a:rPr lang="en-US" dirty="0"/>
              <a:t>All 5 new fields tacked to end of Detail Section</a:t>
            </a:r>
          </a:p>
          <a:p>
            <a:pPr lvl="1"/>
            <a:endParaRPr lang="en-US" dirty="0"/>
          </a:p>
          <a:p>
            <a:r>
              <a:rPr lang="en-US" dirty="0"/>
              <a:t>Discussion &amp; Vote</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846 v3.0</a:t>
            </a:r>
          </a:p>
        </p:txBody>
      </p:sp>
    </p:spTree>
    <p:extLst>
      <p:ext uri="{BB962C8B-B14F-4D97-AF65-F5344CB8AC3E}">
        <p14:creationId xmlns:p14="http://schemas.microsoft.com/office/powerpoint/2010/main" val="363460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180 Return Authorization Request</a:t>
            </a:r>
          </a:p>
          <a:p>
            <a:pPr lvl="1"/>
            <a:r>
              <a:rPr lang="en-US" dirty="0"/>
              <a:t>Non Product Claims – Typical Scenarios</a:t>
            </a:r>
          </a:p>
          <a:p>
            <a:pPr lvl="1"/>
            <a:r>
              <a:rPr lang="en-US" dirty="0"/>
              <a:t>Dropship Claims</a:t>
            </a:r>
          </a:p>
          <a:p>
            <a:pPr lvl="1"/>
            <a:endParaRPr lang="en-US" dirty="0"/>
          </a:p>
          <a:p>
            <a:r>
              <a:rPr lang="en-US" dirty="0"/>
              <a:t>Utilize Existing Returns Disposition Code Field</a:t>
            </a:r>
          </a:p>
          <a:p>
            <a:pPr lvl="1"/>
            <a:r>
              <a:rPr lang="en-US" dirty="0"/>
              <a:t>Existing</a:t>
            </a:r>
          </a:p>
          <a:p>
            <a:pPr lvl="2"/>
            <a:r>
              <a:rPr lang="en-US" dirty="0"/>
              <a:t>DMG = Damaged</a:t>
            </a:r>
          </a:p>
          <a:p>
            <a:pPr lvl="2"/>
            <a:r>
              <a:rPr lang="en-US" dirty="0"/>
              <a:t>RIS = 1</a:t>
            </a:r>
            <a:r>
              <a:rPr lang="en-US" baseline="30000" dirty="0"/>
              <a:t>st</a:t>
            </a:r>
            <a:r>
              <a:rPr lang="en-US" dirty="0"/>
              <a:t> Quality Undamaged Stock</a:t>
            </a:r>
          </a:p>
          <a:p>
            <a:pPr lvl="1"/>
            <a:r>
              <a:rPr lang="en-US" dirty="0"/>
              <a:t>No Additional Field will be used to flag the RAR as non-product related</a:t>
            </a:r>
          </a:p>
          <a:p>
            <a:pPr lvl="1"/>
            <a:endParaRPr lang="en-US" dirty="0"/>
          </a:p>
        </p:txBody>
      </p:sp>
      <p:sp>
        <p:nvSpPr>
          <p:cNvPr id="3" name="Title 2"/>
          <p:cNvSpPr>
            <a:spLocks noGrp="1"/>
          </p:cNvSpPr>
          <p:nvPr>
            <p:ph type="title"/>
          </p:nvPr>
        </p:nvSpPr>
        <p:spPr/>
        <p:txBody>
          <a:bodyPr>
            <a:normAutofit/>
          </a:bodyPr>
          <a:lstStyle/>
          <a:p>
            <a:r>
              <a:rPr lang="en-US" dirty="0"/>
              <a:t>New Versions – 180 RAR v1.1</a:t>
            </a:r>
          </a:p>
        </p:txBody>
      </p:sp>
    </p:spTree>
    <p:extLst>
      <p:ext uri="{BB962C8B-B14F-4D97-AF65-F5344CB8AC3E}">
        <p14:creationId xmlns:p14="http://schemas.microsoft.com/office/powerpoint/2010/main" val="209041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New Disposition Codes</a:t>
            </a:r>
          </a:p>
          <a:p>
            <a:pPr lvl="1"/>
            <a:r>
              <a:rPr lang="en-US" dirty="0"/>
              <a:t>NRT = Inventory Not Returned, Credit Only Request</a:t>
            </a:r>
          </a:p>
          <a:p>
            <a:pPr lvl="1"/>
            <a:r>
              <a:rPr lang="en-US" dirty="0"/>
              <a:t>LST = Lost or Short Shipment, Credit Only Request</a:t>
            </a:r>
          </a:p>
          <a:p>
            <a:pPr lvl="1"/>
            <a:r>
              <a:rPr lang="en-US" dirty="0"/>
              <a:t>PRC = Price Discrepancy, Credit Only Request</a:t>
            </a:r>
          </a:p>
          <a:p>
            <a:pPr lvl="1"/>
            <a:r>
              <a:rPr lang="en-US" dirty="0"/>
              <a:t>FRT = Freight Adjustment</a:t>
            </a:r>
          </a:p>
          <a:p>
            <a:pPr lvl="1"/>
            <a:r>
              <a:rPr lang="en-US" dirty="0"/>
              <a:t>TAX = Tax Adjustment</a:t>
            </a:r>
          </a:p>
          <a:p>
            <a:pPr lvl="1"/>
            <a:endParaRPr lang="en-US" dirty="0"/>
          </a:p>
          <a:p>
            <a:r>
              <a:rPr lang="en-US" dirty="0"/>
              <a:t>GTIN Field – Comment Updated</a:t>
            </a:r>
          </a:p>
          <a:p>
            <a:pPr lvl="1"/>
            <a:r>
              <a:rPr lang="en-US" dirty="0"/>
              <a:t>TAX, FRT – A non-GTIN identifier can be used.</a:t>
            </a:r>
          </a:p>
          <a:p>
            <a:pPr lvl="1"/>
            <a:r>
              <a:rPr lang="en-US" dirty="0"/>
              <a:t>GTIN Required for all other Disposition Codes</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180 RAR v1.1</a:t>
            </a:r>
          </a:p>
        </p:txBody>
      </p:sp>
    </p:spTree>
    <p:extLst>
      <p:ext uri="{BB962C8B-B14F-4D97-AF65-F5344CB8AC3E}">
        <p14:creationId xmlns:p14="http://schemas.microsoft.com/office/powerpoint/2010/main" val="173186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Unit Price Field – Comment Added</a:t>
            </a:r>
          </a:p>
          <a:p>
            <a:pPr lvl="1"/>
            <a:r>
              <a:rPr lang="en-US" dirty="0"/>
              <a:t>PRC – Represents value of the price discrepancy per unit.</a:t>
            </a:r>
          </a:p>
          <a:p>
            <a:pPr lvl="1"/>
            <a:r>
              <a:rPr lang="en-US" dirty="0"/>
              <a:t>Unchanged for all other Disposition Codes</a:t>
            </a:r>
          </a:p>
          <a:p>
            <a:pPr lvl="1"/>
            <a:endParaRPr lang="en-US" dirty="0"/>
          </a:p>
          <a:p>
            <a:r>
              <a:rPr lang="en-US" dirty="0"/>
              <a:t>Open Issue – Co-Ops</a:t>
            </a:r>
          </a:p>
          <a:p>
            <a:pPr lvl="1"/>
            <a:r>
              <a:rPr lang="en-US" dirty="0"/>
              <a:t>Can proposed new Disposition Codes handle?</a:t>
            </a:r>
          </a:p>
          <a:p>
            <a:pPr lvl="1"/>
            <a:r>
              <a:rPr lang="en-US" dirty="0"/>
              <a:t>If not, should we try to handle them?</a:t>
            </a:r>
          </a:p>
          <a:p>
            <a:pPr lvl="1"/>
            <a:endParaRPr lang="en-US" dirty="0"/>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180 RAR v1.1</a:t>
            </a:r>
          </a:p>
        </p:txBody>
      </p:sp>
    </p:spTree>
    <p:extLst>
      <p:ext uri="{BB962C8B-B14F-4D97-AF65-F5344CB8AC3E}">
        <p14:creationId xmlns:p14="http://schemas.microsoft.com/office/powerpoint/2010/main" val="307081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Dropship Claims</a:t>
            </a:r>
          </a:p>
          <a:p>
            <a:pPr lvl="1"/>
            <a:r>
              <a:rPr lang="en-US" dirty="0"/>
              <a:t>Many scenarios can be handled by the new Disposition Codes</a:t>
            </a:r>
          </a:p>
          <a:p>
            <a:pPr lvl="1"/>
            <a:endParaRPr lang="en-US" dirty="0"/>
          </a:p>
          <a:p>
            <a:r>
              <a:rPr lang="en-US" dirty="0"/>
              <a:t>Need to Avoid Double Credits - NB</a:t>
            </a:r>
          </a:p>
          <a:p>
            <a:pPr lvl="1"/>
            <a:r>
              <a:rPr lang="en-US" dirty="0"/>
              <a:t>Non-Product Claim Credit and Future Return of Physical Stock Credit</a:t>
            </a:r>
          </a:p>
          <a:p>
            <a:pPr lvl="1"/>
            <a:endParaRPr lang="en-US" dirty="0"/>
          </a:p>
          <a:p>
            <a:r>
              <a:rPr lang="en-US" dirty="0"/>
              <a:t>Carry Stock vs Non Carry Stock - NB</a:t>
            </a:r>
          </a:p>
          <a:p>
            <a:pPr lvl="1"/>
            <a:endParaRPr lang="en-US" dirty="0"/>
          </a:p>
          <a:p>
            <a:r>
              <a:rPr lang="en-US" dirty="0"/>
              <a:t>Discussion &amp; Vote</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180 RAR v1.1</a:t>
            </a:r>
          </a:p>
        </p:txBody>
      </p:sp>
    </p:spTree>
    <p:extLst>
      <p:ext uri="{BB962C8B-B14F-4D97-AF65-F5344CB8AC3E}">
        <p14:creationId xmlns:p14="http://schemas.microsoft.com/office/powerpoint/2010/main" val="327704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181 Return Authorization</a:t>
            </a:r>
          </a:p>
          <a:p>
            <a:pPr lvl="1"/>
            <a:r>
              <a:rPr lang="en-US" dirty="0"/>
              <a:t>Non Product Claims</a:t>
            </a:r>
          </a:p>
          <a:p>
            <a:pPr lvl="1"/>
            <a:r>
              <a:rPr lang="en-US" dirty="0"/>
              <a:t>Dropship Claims</a:t>
            </a:r>
          </a:p>
          <a:p>
            <a:pPr lvl="1"/>
            <a:endParaRPr lang="en-US" dirty="0"/>
          </a:p>
          <a:p>
            <a:r>
              <a:rPr lang="en-US" dirty="0"/>
              <a:t>Same Comment Updates as 180 v1.1</a:t>
            </a:r>
          </a:p>
          <a:p>
            <a:pPr lvl="1"/>
            <a:r>
              <a:rPr lang="en-US" dirty="0"/>
              <a:t>GTIN</a:t>
            </a:r>
          </a:p>
          <a:p>
            <a:pPr lvl="1"/>
            <a:r>
              <a:rPr lang="en-US" dirty="0"/>
              <a:t>Unit Price</a:t>
            </a:r>
          </a:p>
          <a:p>
            <a:pPr lvl="1"/>
            <a:endParaRPr lang="en-US" dirty="0"/>
          </a:p>
          <a:p>
            <a:r>
              <a:rPr lang="en-US" dirty="0"/>
              <a:t>Disposition Codes not used in 181</a:t>
            </a:r>
          </a:p>
          <a:p>
            <a:pPr lvl="1"/>
            <a:endParaRPr lang="en-US" dirty="0"/>
          </a:p>
          <a:p>
            <a:r>
              <a:rPr lang="en-US" dirty="0"/>
              <a:t>Discussion &amp; Vote</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181 RA v1.1</a:t>
            </a:r>
          </a:p>
        </p:txBody>
      </p:sp>
    </p:spTree>
    <p:extLst>
      <p:ext uri="{BB962C8B-B14F-4D97-AF65-F5344CB8AC3E}">
        <p14:creationId xmlns:p14="http://schemas.microsoft.com/office/powerpoint/2010/main" val="308783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1900" y="16184"/>
            <a:ext cx="1600200" cy="369332"/>
          </a:xfrm>
          <a:prstGeom prst="rect">
            <a:avLst/>
          </a:prstGeom>
          <a:noFill/>
        </p:spPr>
        <p:txBody>
          <a:bodyPr wrap="square" rtlCol="0">
            <a:spAutoFit/>
          </a:bodyPr>
          <a:lstStyle/>
          <a:p>
            <a:r>
              <a:rPr lang="en-US" dirty="0"/>
              <a:t>Schedule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 y="0"/>
            <a:ext cx="1143000" cy="1064419"/>
          </a:xfrm>
          <a:prstGeom prst="rect">
            <a:avLst/>
          </a:prstGeom>
        </p:spPr>
      </p:pic>
      <p:sp>
        <p:nvSpPr>
          <p:cNvPr id="4" name="TextBox 3"/>
          <p:cNvSpPr txBox="1"/>
          <p:nvPr/>
        </p:nvSpPr>
        <p:spPr>
          <a:xfrm>
            <a:off x="851418" y="1300325"/>
            <a:ext cx="1447800" cy="461665"/>
          </a:xfrm>
          <a:prstGeom prst="rect">
            <a:avLst/>
          </a:prstGeom>
          <a:noFill/>
        </p:spPr>
        <p:txBody>
          <a:bodyPr wrap="square" rtlCol="0">
            <a:spAutoFit/>
          </a:bodyPr>
          <a:lstStyle/>
          <a:p>
            <a:r>
              <a:rPr lang="en-US" sz="1200" dirty="0"/>
              <a:t>Wednesday 19</a:t>
            </a:r>
            <a:r>
              <a:rPr lang="en-US" sz="1200" baseline="30000" dirty="0"/>
              <a:t>th</a:t>
            </a:r>
            <a:r>
              <a:rPr lang="en-US" sz="1200" dirty="0"/>
              <a:t>April 2017 </a:t>
            </a:r>
          </a:p>
        </p:txBody>
      </p:sp>
      <p:sp>
        <p:nvSpPr>
          <p:cNvPr id="6" name="TextBox 5"/>
          <p:cNvSpPr txBox="1"/>
          <p:nvPr/>
        </p:nvSpPr>
        <p:spPr>
          <a:xfrm>
            <a:off x="1118118" y="3362717"/>
            <a:ext cx="1181100" cy="553998"/>
          </a:xfrm>
          <a:prstGeom prst="rect">
            <a:avLst/>
          </a:prstGeom>
          <a:noFill/>
        </p:spPr>
        <p:txBody>
          <a:bodyPr wrap="square" rtlCol="0">
            <a:spAutoFit/>
          </a:bodyPr>
          <a:lstStyle/>
          <a:p>
            <a:r>
              <a:rPr lang="en-US" sz="1200" dirty="0"/>
              <a:t>Thursday 20</a:t>
            </a:r>
            <a:r>
              <a:rPr lang="en-US" sz="1200" baseline="30000" dirty="0"/>
              <a:t>th</a:t>
            </a:r>
            <a:r>
              <a:rPr lang="en-US" sz="1200" dirty="0"/>
              <a:t> April 2017</a:t>
            </a:r>
            <a:r>
              <a:rPr lang="en-US" dirty="0"/>
              <a:t>	</a:t>
            </a:r>
          </a:p>
        </p:txBody>
      </p:sp>
      <p:graphicFrame>
        <p:nvGraphicFramePr>
          <p:cNvPr id="8" name="Table 7"/>
          <p:cNvGraphicFramePr>
            <a:graphicFrameLocks noGrp="1"/>
          </p:cNvGraphicFramePr>
          <p:nvPr>
            <p:extLst/>
          </p:nvPr>
        </p:nvGraphicFramePr>
        <p:xfrm>
          <a:off x="2470149" y="1189130"/>
          <a:ext cx="4997451" cy="457200"/>
        </p:xfrm>
        <a:graphic>
          <a:graphicData uri="http://schemas.openxmlformats.org/drawingml/2006/table">
            <a:tbl>
              <a:tblPr firstRow="1" firstCol="1" bandRow="1">
                <a:tableStyleId>{5C22544A-7EE6-4342-B048-85BDC9FD1C3A}</a:tableStyleId>
              </a:tblPr>
              <a:tblGrid>
                <a:gridCol w="1720851">
                  <a:extLst>
                    <a:ext uri="{9D8B030D-6E8A-4147-A177-3AD203B41FA5}">
                      <a16:colId xmlns:a16="http://schemas.microsoft.com/office/drawing/2014/main" val="20000"/>
                    </a:ext>
                  </a:extLst>
                </a:gridCol>
                <a:gridCol w="1726502">
                  <a:extLst>
                    <a:ext uri="{9D8B030D-6E8A-4147-A177-3AD203B41FA5}">
                      <a16:colId xmlns:a16="http://schemas.microsoft.com/office/drawing/2014/main" val="20001"/>
                    </a:ext>
                  </a:extLst>
                </a:gridCol>
                <a:gridCol w="1550098">
                  <a:extLst>
                    <a:ext uri="{9D8B030D-6E8A-4147-A177-3AD203B41FA5}">
                      <a16:colId xmlns:a16="http://schemas.microsoft.com/office/drawing/2014/main" val="20002"/>
                    </a:ext>
                  </a:extLst>
                </a:gridCol>
              </a:tblGrid>
              <a:tr h="200025">
                <a:tc>
                  <a:txBody>
                    <a:bodyPr/>
                    <a:lstStyle/>
                    <a:p>
                      <a:pPr algn="l" fontAlgn="ctr"/>
                      <a:r>
                        <a:rPr lang="en-US" sz="1000" u="none" strike="noStrike" dirty="0">
                          <a:effectLst/>
                        </a:rPr>
                        <a:t> Function</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Time</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Location </a:t>
                      </a:r>
                      <a:endParaRPr lang="en-US" sz="10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257175">
                <a:tc>
                  <a:txBody>
                    <a:bodyPr/>
                    <a:lstStyle/>
                    <a:p>
                      <a:pPr algn="l" fontAlgn="ctr"/>
                      <a:r>
                        <a:rPr lang="en-US" sz="1000" b="0" i="0" u="none" strike="noStrike" dirty="0">
                          <a:solidFill>
                            <a:srgbClr val="000000"/>
                          </a:solidFill>
                          <a:effectLst/>
                          <a:latin typeface="Arial"/>
                        </a:rPr>
                        <a:t>EASI/FDM4 Reception</a:t>
                      </a:r>
                    </a:p>
                  </a:txBody>
                  <a:tcPr marL="9525" marR="9525" marT="9525" marB="0" anchor="ctr"/>
                </a:tc>
                <a:tc>
                  <a:txBody>
                    <a:bodyPr/>
                    <a:lstStyle/>
                    <a:p>
                      <a:pPr algn="l" fontAlgn="ctr"/>
                      <a:r>
                        <a:rPr lang="en-US" sz="1000" b="0" i="0" u="none" strike="noStrike" dirty="0">
                          <a:solidFill>
                            <a:srgbClr val="000000"/>
                          </a:solidFill>
                          <a:effectLst/>
                          <a:latin typeface="Arial"/>
                        </a:rPr>
                        <a:t>  5:30</a:t>
                      </a:r>
                      <a:r>
                        <a:rPr lang="en-US" sz="1000" b="0" i="0" u="none" strike="noStrike" baseline="0" dirty="0">
                          <a:solidFill>
                            <a:srgbClr val="000000"/>
                          </a:solidFill>
                          <a:effectLst/>
                          <a:latin typeface="Arial"/>
                        </a:rPr>
                        <a:t> pm – 8:30 pm</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lang="en-US" sz="1000" b="0" i="0" u="none" strike="noStrike" dirty="0" err="1">
                          <a:solidFill>
                            <a:srgbClr val="000000"/>
                          </a:solidFill>
                          <a:effectLst/>
                          <a:latin typeface="Arial"/>
                        </a:rPr>
                        <a:t>Nove</a:t>
                      </a:r>
                      <a:r>
                        <a:rPr lang="en-US" sz="1000" b="0" i="0" u="none" strike="noStrike" dirty="0">
                          <a:solidFill>
                            <a:srgbClr val="000000"/>
                          </a:solidFill>
                          <a:effectLst/>
                          <a:latin typeface="Arial"/>
                        </a:rPr>
                        <a:t> </a:t>
                      </a:r>
                      <a:r>
                        <a:rPr lang="en-US" sz="1000" b="0" i="0" u="none" strike="noStrike" dirty="0" err="1">
                          <a:solidFill>
                            <a:srgbClr val="000000"/>
                          </a:solidFill>
                          <a:effectLst/>
                          <a:latin typeface="Arial"/>
                        </a:rPr>
                        <a:t>Italiano</a:t>
                      </a:r>
                      <a:r>
                        <a:rPr lang="en-US" sz="1000" b="0" i="0" u="none" strike="noStrike" baseline="0" dirty="0">
                          <a:solidFill>
                            <a:srgbClr val="000000"/>
                          </a:solidFill>
                          <a:effectLst/>
                          <a:latin typeface="Arial"/>
                        </a:rPr>
                        <a:t> </a:t>
                      </a:r>
                      <a:r>
                        <a:rPr lang="en-US" sz="1000" b="0" i="0" u="none" strike="noStrike" baseline="0" dirty="0" err="1">
                          <a:solidFill>
                            <a:srgbClr val="000000"/>
                          </a:solidFill>
                          <a:effectLst/>
                          <a:latin typeface="Arial"/>
                        </a:rPr>
                        <a:t>Restuarant</a:t>
                      </a:r>
                      <a:endParaRPr lang="en-US" sz="10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2470148" y="2402634"/>
          <a:ext cx="4997451" cy="2769441"/>
        </p:xfrm>
        <a:graphic>
          <a:graphicData uri="http://schemas.openxmlformats.org/drawingml/2006/table">
            <a:tbl>
              <a:tblPr firstRow="1" firstCol="1" bandRow="1">
                <a:tableStyleId>{5C22544A-7EE6-4342-B048-85BDC9FD1C3A}</a:tableStyleId>
              </a:tblPr>
              <a:tblGrid>
                <a:gridCol w="1710275">
                  <a:extLst>
                    <a:ext uri="{9D8B030D-6E8A-4147-A177-3AD203B41FA5}">
                      <a16:colId xmlns:a16="http://schemas.microsoft.com/office/drawing/2014/main" val="20000"/>
                    </a:ext>
                  </a:extLst>
                </a:gridCol>
                <a:gridCol w="1737078">
                  <a:extLst>
                    <a:ext uri="{9D8B030D-6E8A-4147-A177-3AD203B41FA5}">
                      <a16:colId xmlns:a16="http://schemas.microsoft.com/office/drawing/2014/main" val="20001"/>
                    </a:ext>
                  </a:extLst>
                </a:gridCol>
                <a:gridCol w="1550098">
                  <a:extLst>
                    <a:ext uri="{9D8B030D-6E8A-4147-A177-3AD203B41FA5}">
                      <a16:colId xmlns:a16="http://schemas.microsoft.com/office/drawing/2014/main" val="20002"/>
                    </a:ext>
                  </a:extLst>
                </a:gridCol>
              </a:tblGrid>
              <a:tr h="200025">
                <a:tc>
                  <a:txBody>
                    <a:bodyPr/>
                    <a:lstStyle/>
                    <a:p>
                      <a:pPr algn="l" fontAlgn="ctr"/>
                      <a:r>
                        <a:rPr lang="en-US" sz="1000" u="none" strike="noStrike" dirty="0">
                          <a:effectLst/>
                        </a:rPr>
                        <a:t> Function</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Time</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Location</a:t>
                      </a:r>
                      <a:endParaRPr lang="en-US" sz="10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369141">
                <a:tc>
                  <a:txBody>
                    <a:bodyPr/>
                    <a:lstStyle/>
                    <a:p>
                      <a:pPr algn="l" fontAlgn="ctr"/>
                      <a:r>
                        <a:rPr lang="en-US" sz="1000" b="0" i="0" u="none" strike="noStrike" dirty="0">
                          <a:solidFill>
                            <a:srgbClr val="000000"/>
                          </a:solidFill>
                          <a:effectLst/>
                          <a:latin typeface="Arial"/>
                        </a:rPr>
                        <a:t>Breakfast</a:t>
                      </a:r>
                    </a:p>
                  </a:txBody>
                  <a:tcPr marL="9525" marR="9525" marT="9525" marB="0" anchor="ctr"/>
                </a:tc>
                <a:tc>
                  <a:txBody>
                    <a:bodyPr/>
                    <a:lstStyle/>
                    <a:p>
                      <a:pPr algn="l" fontAlgn="ctr"/>
                      <a:r>
                        <a:rPr lang="en-US" sz="1000" b="0" i="0" u="none" strike="noStrike" dirty="0">
                          <a:solidFill>
                            <a:srgbClr val="000000"/>
                          </a:solidFill>
                          <a:effectLst/>
                          <a:latin typeface="Arial"/>
                        </a:rPr>
                        <a:t>8:00 am – 9:00 am </a:t>
                      </a:r>
                    </a:p>
                  </a:txBody>
                  <a:tcPr marL="9525" marR="9525" marT="9525" marB="0" anchor="ctr"/>
                </a:tc>
                <a:tc>
                  <a:txBody>
                    <a:bodyPr/>
                    <a:lstStyle/>
                    <a:p>
                      <a:pPr algn="l" fontAlgn="ctr"/>
                      <a:r>
                        <a:rPr lang="en-US" sz="1000" b="0" i="0" u="none" strike="noStrike" dirty="0">
                          <a:solidFill>
                            <a:srgbClr val="000000"/>
                          </a:solidFill>
                          <a:effectLst/>
                          <a:latin typeface="Arial"/>
                        </a:rPr>
                        <a:t>Ballroom Section</a:t>
                      </a:r>
                      <a:r>
                        <a:rPr lang="en-US" sz="1000" b="0" i="0" u="none" strike="noStrike" baseline="0" dirty="0">
                          <a:solidFill>
                            <a:srgbClr val="000000"/>
                          </a:solidFill>
                          <a:effectLst/>
                          <a:latin typeface="Arial"/>
                        </a:rPr>
                        <a:t> 1&amp;2</a:t>
                      </a:r>
                      <a:endParaRPr lang="en-US" sz="10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1"/>
                  </a:ext>
                </a:extLst>
              </a:tr>
              <a:tr h="264366">
                <a:tc>
                  <a:txBody>
                    <a:bodyPr/>
                    <a:lstStyle/>
                    <a:p>
                      <a:pPr algn="l" fontAlgn="ctr"/>
                      <a:r>
                        <a:rPr lang="en-US" sz="1000" b="0" i="0" u="none" strike="noStrike" dirty="0">
                          <a:solidFill>
                            <a:srgbClr val="000000"/>
                          </a:solidFill>
                          <a:effectLst/>
                          <a:latin typeface="Arial"/>
                        </a:rPr>
                        <a:t>Tech Committee</a:t>
                      </a:r>
                    </a:p>
                  </a:txBody>
                  <a:tcPr marL="9525" marR="9525" marT="9525" marB="0" anchor="ctr"/>
                </a:tc>
                <a:tc>
                  <a:txBody>
                    <a:bodyPr/>
                    <a:lstStyle/>
                    <a:p>
                      <a:pPr algn="l" fontAlgn="ctr"/>
                      <a:r>
                        <a:rPr kumimoji="0" lang="en-US" sz="1000" u="none" strike="noStrike" kern="1200" dirty="0">
                          <a:solidFill>
                            <a:schemeClr val="dk1"/>
                          </a:solidFill>
                          <a:effectLst/>
                          <a:latin typeface="+mn-lt"/>
                          <a:ea typeface="+mn-ea"/>
                          <a:cs typeface="+mn-cs"/>
                        </a:rPr>
                        <a:t>8::30 am – 9:00am</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Ballroom Section</a:t>
                      </a:r>
                      <a:r>
                        <a:rPr lang="en-US" sz="1000" b="0" i="0" u="none" strike="noStrike" baseline="0" dirty="0">
                          <a:solidFill>
                            <a:srgbClr val="000000"/>
                          </a:solidFill>
                          <a:effectLst/>
                          <a:latin typeface="Arial"/>
                        </a:rPr>
                        <a:t> 1&amp;2</a:t>
                      </a:r>
                      <a:endParaRPr lang="en-US" sz="1000" b="0" i="0" u="none" strike="noStrike" dirty="0">
                        <a:solidFill>
                          <a:srgbClr val="000000"/>
                        </a:solidFill>
                        <a:effectLst/>
                        <a:latin typeface="Arial"/>
                      </a:endParaRPr>
                    </a:p>
                    <a:p>
                      <a:pPr algn="l" fontAlgn="ctr"/>
                      <a:endParaRPr kumimoji="0" lang="en-US" sz="10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2"/>
                  </a:ext>
                </a:extLst>
              </a:tr>
              <a:tr h="232099">
                <a:tc>
                  <a:txBody>
                    <a:bodyPr/>
                    <a:lstStyle/>
                    <a:p>
                      <a:pPr algn="l" fontAlgn="ctr"/>
                      <a:r>
                        <a:rPr lang="en-US" sz="1000" b="0" i="0" u="none" strike="noStrike" dirty="0">
                          <a:solidFill>
                            <a:srgbClr val="000000"/>
                          </a:solidFill>
                          <a:effectLst/>
                          <a:latin typeface="Arial"/>
                        </a:rPr>
                        <a:t>Steering</a:t>
                      </a:r>
                      <a:r>
                        <a:rPr lang="en-US" sz="1000" b="0" i="0" u="none" strike="noStrike" baseline="0" dirty="0">
                          <a:solidFill>
                            <a:srgbClr val="000000"/>
                          </a:solidFill>
                          <a:effectLst/>
                          <a:latin typeface="Arial"/>
                        </a:rPr>
                        <a:t> Committee/Financial Audit</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kumimoji="0" lang="en-US" sz="1000" u="none" strike="noStrike" kern="1200" dirty="0">
                          <a:solidFill>
                            <a:schemeClr val="dk1"/>
                          </a:solidFill>
                          <a:effectLst/>
                          <a:latin typeface="+mn-lt"/>
                          <a:ea typeface="+mn-ea"/>
                          <a:cs typeface="+mn-cs"/>
                        </a:rPr>
                        <a:t>9:00</a:t>
                      </a:r>
                      <a:r>
                        <a:rPr kumimoji="0" lang="en-US" sz="1000" u="none" strike="noStrike" kern="1200" baseline="0" dirty="0">
                          <a:solidFill>
                            <a:schemeClr val="dk1"/>
                          </a:solidFill>
                          <a:effectLst/>
                          <a:latin typeface="+mn-lt"/>
                          <a:ea typeface="+mn-ea"/>
                          <a:cs typeface="+mn-cs"/>
                        </a:rPr>
                        <a:t> am  - 9:30 am</a:t>
                      </a:r>
                      <a:endParaRPr kumimoji="0" lang="en-US" sz="1000" u="none" strike="noStrike" kern="1200" dirty="0">
                        <a:solidFill>
                          <a:schemeClr val="dk1"/>
                        </a:solidFill>
                        <a:effectLst/>
                        <a:latin typeface="+mn-lt"/>
                        <a:ea typeface="+mn-ea"/>
                        <a:cs typeface="+mn-cs"/>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Ballroom Section</a:t>
                      </a:r>
                      <a:r>
                        <a:rPr lang="en-US" sz="1000" b="0" i="0" u="none" strike="noStrike" baseline="0" dirty="0">
                          <a:solidFill>
                            <a:srgbClr val="000000"/>
                          </a:solidFill>
                          <a:effectLst/>
                          <a:latin typeface="Arial"/>
                        </a:rPr>
                        <a:t> 1&amp;2</a:t>
                      </a:r>
                      <a:endParaRPr lang="en-US" sz="1000" b="0" i="0" u="none" strike="noStrike" dirty="0">
                        <a:solidFill>
                          <a:srgbClr val="000000"/>
                        </a:solidFill>
                        <a:effectLst/>
                        <a:latin typeface="Arial"/>
                      </a:endParaRPr>
                    </a:p>
                    <a:p>
                      <a:pPr algn="l" fontAlgn="ctr"/>
                      <a:endParaRPr kumimoji="0" lang="en-US" sz="10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3"/>
                  </a:ext>
                </a:extLst>
              </a:tr>
              <a:tr h="228600">
                <a:tc>
                  <a:txBody>
                    <a:bodyPr/>
                    <a:lstStyle/>
                    <a:p>
                      <a:pPr algn="l" fontAlgn="ctr"/>
                      <a:r>
                        <a:rPr lang="en-US" sz="1000" b="0" i="0" u="none" strike="noStrike" dirty="0">
                          <a:solidFill>
                            <a:srgbClr val="000000"/>
                          </a:solidFill>
                          <a:effectLst/>
                          <a:latin typeface="Arial"/>
                        </a:rPr>
                        <a:t>EASI</a:t>
                      </a:r>
                      <a:r>
                        <a:rPr lang="en-US" sz="1000" b="0" i="0" u="none" strike="noStrike" baseline="0" dirty="0">
                          <a:solidFill>
                            <a:srgbClr val="000000"/>
                          </a:solidFill>
                          <a:effectLst/>
                          <a:latin typeface="Arial"/>
                        </a:rPr>
                        <a:t> Meeting</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lang="en-US" sz="1000" b="0" i="0" u="none" strike="noStrike" dirty="0">
                          <a:solidFill>
                            <a:srgbClr val="000000"/>
                          </a:solidFill>
                          <a:effectLst/>
                          <a:latin typeface="Arial"/>
                        </a:rPr>
                        <a:t>10:00 am – 12:00 pm </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Ballroom Section</a:t>
                      </a:r>
                      <a:r>
                        <a:rPr lang="en-US" sz="1000" b="0" i="0" u="none" strike="noStrike" baseline="0" dirty="0">
                          <a:solidFill>
                            <a:srgbClr val="000000"/>
                          </a:solidFill>
                          <a:effectLst/>
                          <a:latin typeface="Arial"/>
                        </a:rPr>
                        <a:t> 1&amp;2</a:t>
                      </a:r>
                      <a:endParaRPr lang="en-US" sz="1000" b="0" i="0" u="none" strike="noStrike" dirty="0">
                        <a:solidFill>
                          <a:srgbClr val="000000"/>
                        </a:solidFill>
                        <a:effectLst/>
                        <a:latin typeface="Arial"/>
                      </a:endParaRPr>
                    </a:p>
                    <a:p>
                      <a:pPr algn="l" fontAlgn="ctr"/>
                      <a:endParaRPr kumimoji="0" lang="en-US" sz="10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5"/>
                  </a:ext>
                </a:extLst>
              </a:tr>
              <a:tr h="22626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Lunch</a:t>
                      </a:r>
                    </a:p>
                    <a:p>
                      <a:pPr algn="l" fontAlgn="ctr"/>
                      <a:endParaRPr kumimoji="0" lang="en-US" sz="1000" b="0" u="none" strike="noStrike" kern="1200" dirty="0">
                        <a:solidFill>
                          <a:schemeClr val="lt1"/>
                        </a:solidFill>
                        <a:effectLst/>
                        <a:latin typeface="+mn-lt"/>
                        <a:ea typeface="+mn-ea"/>
                        <a:cs typeface="+mn-cs"/>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12:00pm – 1:00</a:t>
                      </a:r>
                      <a:r>
                        <a:rPr lang="en-US" sz="1000" b="0" i="0" u="none" strike="noStrike" baseline="0" dirty="0">
                          <a:solidFill>
                            <a:srgbClr val="000000"/>
                          </a:solidFill>
                          <a:effectLst/>
                          <a:latin typeface="Arial"/>
                        </a:rPr>
                        <a:t> pm </a:t>
                      </a:r>
                      <a:endParaRPr lang="en-US" sz="1000" b="0" i="0" u="none" strike="noStrike" dirty="0">
                        <a:solidFill>
                          <a:srgbClr val="000000"/>
                        </a:solidFill>
                        <a:effectLst/>
                        <a:latin typeface="Arial"/>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Ballroom Section</a:t>
                      </a:r>
                      <a:r>
                        <a:rPr lang="en-US" sz="1000" b="0" i="0" u="none" strike="noStrike" baseline="0" dirty="0">
                          <a:solidFill>
                            <a:srgbClr val="000000"/>
                          </a:solidFill>
                          <a:effectLst/>
                          <a:latin typeface="Arial"/>
                        </a:rPr>
                        <a:t> 1&amp;2</a:t>
                      </a:r>
                      <a:endParaRPr lang="en-US" sz="1000" b="0" i="0" u="none" strike="noStrike" dirty="0">
                        <a:solidFill>
                          <a:srgbClr val="000000"/>
                        </a:solidFill>
                        <a:effectLst/>
                        <a:latin typeface="Arial"/>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83748351"/>
                  </a:ext>
                </a:extLst>
              </a:tr>
              <a:tr h="2286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EASI</a:t>
                      </a:r>
                      <a:r>
                        <a:rPr lang="en-US" sz="1000" b="0" i="0" u="none" strike="noStrike" baseline="0" dirty="0">
                          <a:solidFill>
                            <a:srgbClr val="000000"/>
                          </a:solidFill>
                          <a:effectLst/>
                          <a:latin typeface="Arial"/>
                        </a:rPr>
                        <a:t> Meeting Cont’d</a:t>
                      </a:r>
                      <a:endParaRPr lang="en-US" sz="1000" b="0" i="0" u="none" strike="noStrike" dirty="0">
                        <a:solidFill>
                          <a:srgbClr val="000000"/>
                        </a:solidFill>
                        <a:effectLst/>
                        <a:latin typeface="Arial"/>
                      </a:endParaRPr>
                    </a:p>
                    <a:p>
                      <a:pPr algn="l" fontAlgn="ctr"/>
                      <a:endParaRPr kumimoji="0" lang="en-US" sz="1000" b="1" u="none" strike="noStrike" kern="1200" dirty="0">
                        <a:solidFill>
                          <a:schemeClr val="lt1"/>
                        </a:solidFill>
                        <a:effectLst/>
                        <a:latin typeface="+mn-lt"/>
                        <a:ea typeface="+mn-ea"/>
                        <a:cs typeface="+mn-cs"/>
                      </a:endParaRPr>
                    </a:p>
                  </a:txBody>
                  <a:tcPr marL="9525" marR="9525" marT="9525" marB="0" anchor="ctr"/>
                </a:tc>
                <a:tc>
                  <a:txBody>
                    <a:bodyPr/>
                    <a:lstStyle/>
                    <a:p>
                      <a:pPr algn="l" fontAlgn="ctr"/>
                      <a:r>
                        <a:rPr lang="en-US" sz="1000" b="0" i="0" u="none" strike="noStrike" dirty="0">
                          <a:solidFill>
                            <a:srgbClr val="000000"/>
                          </a:solidFill>
                          <a:effectLst/>
                          <a:latin typeface="Arial"/>
                        </a:rPr>
                        <a:t>1:15 pm – 3:00 pm </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Ballroom Section</a:t>
                      </a:r>
                      <a:r>
                        <a:rPr lang="en-US" sz="1000" b="0" i="0" u="none" strike="noStrike" baseline="0" dirty="0">
                          <a:solidFill>
                            <a:srgbClr val="000000"/>
                          </a:solidFill>
                          <a:effectLst/>
                          <a:latin typeface="Arial"/>
                        </a:rPr>
                        <a:t> 1&amp;2</a:t>
                      </a:r>
                      <a:endParaRPr lang="en-US" sz="1000" b="0" i="0" u="none" strike="noStrike" dirty="0">
                        <a:solidFill>
                          <a:srgbClr val="000000"/>
                        </a:solidFill>
                        <a:effectLst/>
                        <a:latin typeface="Arial"/>
                      </a:endParaRPr>
                    </a:p>
                    <a:p>
                      <a:pPr marL="0" marR="0" indent="0" algn="l" defTabSz="914400" rtl="0" eaLnBrk="1" fontAlgn="ctr" latinLnBrk="0" hangingPunct="1">
                        <a:lnSpc>
                          <a:spcPct val="100000"/>
                        </a:lnSpc>
                        <a:spcBef>
                          <a:spcPts val="0"/>
                        </a:spcBef>
                        <a:spcAft>
                          <a:spcPts val="0"/>
                        </a:spcAft>
                        <a:buClrTx/>
                        <a:buSzTx/>
                        <a:buFontTx/>
                        <a:buNone/>
                        <a:tabLst/>
                        <a:defRPr/>
                      </a:pPr>
                      <a:endParaRPr kumimoji="0" lang="en-US" sz="10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822321436"/>
                  </a:ext>
                </a:extLst>
              </a:tr>
              <a:tr h="2286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Afternoon</a:t>
                      </a:r>
                      <a:r>
                        <a:rPr lang="en-US" sz="1000" b="0" i="0" u="none" strike="noStrike" baseline="0" dirty="0">
                          <a:solidFill>
                            <a:srgbClr val="000000"/>
                          </a:solidFill>
                          <a:effectLst/>
                          <a:latin typeface="Arial"/>
                        </a:rPr>
                        <a:t> Break</a:t>
                      </a:r>
                      <a:endParaRPr lang="en-US" sz="1000" b="0" i="0" u="none" strike="noStrike" dirty="0">
                        <a:solidFill>
                          <a:srgbClr val="000000"/>
                        </a:solidFill>
                        <a:effectLst/>
                        <a:latin typeface="Arial"/>
                      </a:endParaRPr>
                    </a:p>
                    <a:p>
                      <a:pPr algn="l" fontAlgn="ctr"/>
                      <a:endParaRPr kumimoji="0" lang="en-US" sz="1000" b="1" u="none" strike="noStrike" kern="1200" dirty="0">
                        <a:solidFill>
                          <a:schemeClr val="lt1"/>
                        </a:solidFill>
                        <a:effectLst/>
                        <a:latin typeface="+mn-lt"/>
                        <a:ea typeface="+mn-ea"/>
                        <a:cs typeface="+mn-cs"/>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3:00pm  - 3:15</a:t>
                      </a:r>
                      <a:r>
                        <a:rPr lang="en-US" sz="1000" b="0" i="0" u="none" strike="noStrike" baseline="0" dirty="0">
                          <a:solidFill>
                            <a:srgbClr val="000000"/>
                          </a:solidFill>
                          <a:effectLst/>
                          <a:latin typeface="Arial"/>
                        </a:rPr>
                        <a:t> pm</a:t>
                      </a:r>
                      <a:endParaRPr lang="en-US" sz="1000" b="0" i="0" u="none" strike="noStrike" dirty="0">
                        <a:solidFill>
                          <a:srgbClr val="000000"/>
                        </a:solidFill>
                        <a:effectLst/>
                        <a:latin typeface="Arial"/>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Ballroom Section</a:t>
                      </a:r>
                      <a:r>
                        <a:rPr lang="en-US" sz="1000" b="0" i="0" u="none" strike="noStrike" baseline="0" dirty="0">
                          <a:solidFill>
                            <a:srgbClr val="000000"/>
                          </a:solidFill>
                          <a:effectLst/>
                          <a:latin typeface="Arial"/>
                        </a:rPr>
                        <a:t> 1&amp;2</a:t>
                      </a:r>
                      <a:endParaRPr lang="en-US" sz="1000" b="0" i="0" u="none" strike="noStrike" dirty="0">
                        <a:solidFill>
                          <a:srgbClr val="000000"/>
                        </a:solidFill>
                        <a:effectLst/>
                        <a:latin typeface="Arial"/>
                      </a:endParaRPr>
                    </a:p>
                    <a:p>
                      <a:pPr marL="0" marR="0" indent="0" algn="l" defTabSz="914400" rtl="0" eaLnBrk="1" fontAlgn="ctr" latinLnBrk="0" hangingPunct="1">
                        <a:lnSpc>
                          <a:spcPct val="100000"/>
                        </a:lnSpc>
                        <a:spcBef>
                          <a:spcPts val="0"/>
                        </a:spcBef>
                        <a:spcAft>
                          <a:spcPts val="0"/>
                        </a:spcAft>
                        <a:buClrTx/>
                        <a:buSzTx/>
                        <a:buFontTx/>
                        <a:buNone/>
                        <a:tabLst/>
                        <a:defRPr/>
                      </a:pPr>
                      <a:endParaRPr kumimoji="0" lang="en-US" sz="10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4239541394"/>
                  </a:ext>
                </a:extLst>
              </a:tr>
              <a:tr h="2286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EASI</a:t>
                      </a:r>
                      <a:r>
                        <a:rPr lang="en-US" sz="1000" b="0" i="0" u="none" strike="noStrike" baseline="0" dirty="0">
                          <a:solidFill>
                            <a:srgbClr val="000000"/>
                          </a:solidFill>
                          <a:effectLst/>
                          <a:latin typeface="Arial"/>
                        </a:rPr>
                        <a:t> Meeting  Cont’d</a:t>
                      </a:r>
                      <a:endParaRPr lang="en-US" sz="1000" b="0" i="0" u="none" strike="noStrike" dirty="0">
                        <a:solidFill>
                          <a:srgbClr val="000000"/>
                        </a:solidFill>
                        <a:effectLst/>
                        <a:latin typeface="Arial"/>
                      </a:endParaRPr>
                    </a:p>
                    <a:p>
                      <a:pPr algn="l" fontAlgn="ctr"/>
                      <a:endParaRPr kumimoji="0" lang="en-US" sz="1000" b="1" u="none" strike="noStrike" kern="1200" dirty="0">
                        <a:solidFill>
                          <a:schemeClr val="lt1"/>
                        </a:solidFill>
                        <a:effectLst/>
                        <a:latin typeface="+mn-lt"/>
                        <a:ea typeface="+mn-ea"/>
                        <a:cs typeface="+mn-cs"/>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3:15 pm – 5:00 pm</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Ballroom Section</a:t>
                      </a:r>
                      <a:r>
                        <a:rPr lang="en-US" sz="1000" b="0" i="0" u="none" strike="noStrike" baseline="0" dirty="0">
                          <a:solidFill>
                            <a:srgbClr val="000000"/>
                          </a:solidFill>
                          <a:effectLst/>
                          <a:latin typeface="Arial"/>
                        </a:rPr>
                        <a:t> 1&amp;2</a:t>
                      </a:r>
                      <a:endParaRPr lang="en-US" sz="1000" b="0" i="0" u="none" strike="noStrike" dirty="0">
                        <a:solidFill>
                          <a:srgbClr val="000000"/>
                        </a:solidFill>
                        <a:effectLst/>
                        <a:latin typeface="Arial"/>
                      </a:endParaRPr>
                    </a:p>
                    <a:p>
                      <a:pPr marL="0" marR="0" indent="0" algn="l" defTabSz="914400" rtl="0" eaLnBrk="1" fontAlgn="ctr" latinLnBrk="0" hangingPunct="1">
                        <a:lnSpc>
                          <a:spcPct val="100000"/>
                        </a:lnSpc>
                        <a:spcBef>
                          <a:spcPts val="0"/>
                        </a:spcBef>
                        <a:spcAft>
                          <a:spcPts val="0"/>
                        </a:spcAft>
                        <a:buClrTx/>
                        <a:buSzTx/>
                        <a:buFontTx/>
                        <a:buNone/>
                        <a:tabLst/>
                        <a:defRPr/>
                      </a:pPr>
                      <a:endParaRPr kumimoji="0" lang="en-US" sz="10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11217596"/>
                  </a:ext>
                </a:extLst>
              </a:tr>
            </a:tbl>
          </a:graphicData>
        </a:graphic>
      </p:graphicFrame>
    </p:spTree>
    <p:extLst>
      <p:ext uri="{BB962C8B-B14F-4D97-AF65-F5344CB8AC3E}">
        <p14:creationId xmlns:p14="http://schemas.microsoft.com/office/powerpoint/2010/main" val="42202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850 Purchase Order V4.0</a:t>
            </a:r>
          </a:p>
          <a:p>
            <a:pPr lvl="1"/>
            <a:r>
              <a:rPr lang="en-US" dirty="0"/>
              <a:t>Distribution Center ID (DC ID) – Field Added - Conditional</a:t>
            </a:r>
          </a:p>
          <a:p>
            <a:pPr lvl="2"/>
            <a:r>
              <a:rPr lang="en-US" dirty="0"/>
              <a:t>“Ship From” - DC vs Dropship</a:t>
            </a:r>
          </a:p>
          <a:p>
            <a:pPr lvl="2"/>
            <a:r>
              <a:rPr lang="en-US" dirty="0"/>
              <a:t>Required for Dropships, Optional for DC Shipments</a:t>
            </a:r>
          </a:p>
          <a:p>
            <a:pPr lvl="2"/>
            <a:r>
              <a:rPr lang="en-US" dirty="0"/>
              <a:t>One DC ID per 850</a:t>
            </a:r>
          </a:p>
          <a:p>
            <a:pPr lvl="2"/>
            <a:endParaRPr lang="en-US" dirty="0"/>
          </a:p>
          <a:p>
            <a:pPr lvl="1"/>
            <a:r>
              <a:rPr lang="en-US" dirty="0"/>
              <a:t>Store ID - Conditional</a:t>
            </a:r>
          </a:p>
          <a:p>
            <a:pPr lvl="2"/>
            <a:r>
              <a:rPr lang="en-US" dirty="0"/>
              <a:t>Required for DC Shipments</a:t>
            </a:r>
          </a:p>
          <a:p>
            <a:pPr lvl="2"/>
            <a:r>
              <a:rPr lang="en-US" dirty="0"/>
              <a:t>Option for Dropships</a:t>
            </a:r>
          </a:p>
          <a:p>
            <a:pPr lvl="2"/>
            <a:endParaRPr lang="en-US" dirty="0"/>
          </a:p>
          <a:p>
            <a:pPr lvl="1"/>
            <a:r>
              <a:rPr lang="en-US" dirty="0"/>
              <a:t>Service Level Codes – LTL/TL (Truck)</a:t>
            </a:r>
          </a:p>
          <a:p>
            <a:pPr lvl="1"/>
            <a:r>
              <a:rPr lang="en-US" dirty="0"/>
              <a:t>Commercial vs Residential</a:t>
            </a:r>
          </a:p>
          <a:p>
            <a:pPr lvl="1"/>
            <a:r>
              <a:rPr lang="en-US" dirty="0"/>
              <a:t>Customer Pickup</a:t>
            </a:r>
          </a:p>
          <a:p>
            <a:pPr lvl="1"/>
            <a:endParaRPr lang="en-US" dirty="0"/>
          </a:p>
          <a:p>
            <a:pPr lvl="1"/>
            <a:r>
              <a:rPr lang="en-US" dirty="0"/>
              <a:t>Future – Accessory Services?</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850 PO V4.0</a:t>
            </a:r>
          </a:p>
        </p:txBody>
      </p:sp>
    </p:spTree>
    <p:extLst>
      <p:ext uri="{BB962C8B-B14F-4D97-AF65-F5344CB8AC3E}">
        <p14:creationId xmlns:p14="http://schemas.microsoft.com/office/powerpoint/2010/main" val="155585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850 Purchase Order V4.0</a:t>
            </a:r>
          </a:p>
          <a:p>
            <a:pPr lvl="1"/>
            <a:r>
              <a:rPr lang="en-US" dirty="0"/>
              <a:t>Distribution Center ID – Field Added</a:t>
            </a:r>
          </a:p>
          <a:p>
            <a:pPr lvl="2"/>
            <a:r>
              <a:rPr lang="en-US" dirty="0"/>
              <a:t>DC ID aka “Ship From” </a:t>
            </a:r>
          </a:p>
          <a:p>
            <a:pPr lvl="2"/>
            <a:r>
              <a:rPr lang="en-US" dirty="0"/>
              <a:t>Conditional</a:t>
            </a:r>
          </a:p>
          <a:p>
            <a:pPr lvl="3"/>
            <a:r>
              <a:rPr lang="en-US" dirty="0"/>
              <a:t>Required for DC Orders</a:t>
            </a:r>
          </a:p>
          <a:p>
            <a:pPr lvl="3"/>
            <a:r>
              <a:rPr lang="en-US" dirty="0"/>
              <a:t>Optional for Drop Ship Orders</a:t>
            </a:r>
          </a:p>
          <a:p>
            <a:pPr lvl="2"/>
            <a:r>
              <a:rPr lang="en-US" dirty="0"/>
              <a:t>Only one DC ID per 850</a:t>
            </a:r>
          </a:p>
          <a:p>
            <a:pPr lvl="2"/>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850 PO V4.0</a:t>
            </a:r>
          </a:p>
        </p:txBody>
      </p:sp>
    </p:spTree>
    <p:extLst>
      <p:ext uri="{BB962C8B-B14F-4D97-AF65-F5344CB8AC3E}">
        <p14:creationId xmlns:p14="http://schemas.microsoft.com/office/powerpoint/2010/main" val="375076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850 Purchase Order V4.0</a:t>
            </a:r>
          </a:p>
          <a:p>
            <a:pPr lvl="1"/>
            <a:r>
              <a:rPr lang="en-US" dirty="0"/>
              <a:t>Delivery Service Level – Comment Updated</a:t>
            </a:r>
          </a:p>
          <a:p>
            <a:pPr lvl="2"/>
            <a:r>
              <a:rPr lang="en-US" dirty="0"/>
              <a:t>Conditional</a:t>
            </a:r>
          </a:p>
          <a:p>
            <a:pPr lvl="3"/>
            <a:r>
              <a:rPr lang="en-US" dirty="0"/>
              <a:t>LTL/TL (Truck) - Optional</a:t>
            </a:r>
          </a:p>
          <a:p>
            <a:pPr lvl="3"/>
            <a:r>
              <a:rPr lang="en-US" dirty="0"/>
              <a:t>Parcel Carrier - Required</a:t>
            </a:r>
          </a:p>
          <a:p>
            <a:pPr lvl="2"/>
            <a:endParaRPr lang="en-US" dirty="0"/>
          </a:p>
          <a:p>
            <a:pPr lvl="1"/>
            <a:r>
              <a:rPr lang="en-US" dirty="0"/>
              <a:t>Commercial vs Residential – Comment Updated</a:t>
            </a:r>
          </a:p>
          <a:p>
            <a:pPr lvl="2"/>
            <a:r>
              <a:rPr lang="en-US" dirty="0"/>
              <a:t>Conditional</a:t>
            </a:r>
          </a:p>
          <a:p>
            <a:pPr lvl="3"/>
            <a:r>
              <a:rPr lang="en-US" dirty="0"/>
              <a:t>LTL/TL (Truck) – Optional</a:t>
            </a:r>
          </a:p>
          <a:p>
            <a:pPr lvl="3"/>
            <a:r>
              <a:rPr lang="en-US" dirty="0"/>
              <a:t>Parcel Carrier - Required</a:t>
            </a:r>
          </a:p>
          <a:p>
            <a:pPr lvl="1"/>
            <a:endParaRPr lang="en-US" dirty="0"/>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850 PO V4.0</a:t>
            </a:r>
          </a:p>
        </p:txBody>
      </p:sp>
    </p:spTree>
    <p:extLst>
      <p:ext uri="{BB962C8B-B14F-4D97-AF65-F5344CB8AC3E}">
        <p14:creationId xmlns:p14="http://schemas.microsoft.com/office/powerpoint/2010/main" val="124649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850 Purchase Order V4.0</a:t>
            </a:r>
          </a:p>
          <a:p>
            <a:pPr lvl="1"/>
            <a:r>
              <a:rPr lang="en-US" dirty="0"/>
              <a:t>Customer Pickup – Carrier Routing Details</a:t>
            </a:r>
          </a:p>
          <a:p>
            <a:pPr lvl="2"/>
            <a:r>
              <a:rPr lang="en-US" dirty="0"/>
              <a:t>“PKUP” now a valid code</a:t>
            </a:r>
          </a:p>
          <a:p>
            <a:pPr lvl="2"/>
            <a:endParaRPr lang="en-US" dirty="0"/>
          </a:p>
          <a:p>
            <a:pPr lvl="1"/>
            <a:r>
              <a:rPr lang="en-US" dirty="0"/>
              <a:t>Customer Pickup – Delivery Service Level</a:t>
            </a:r>
          </a:p>
          <a:p>
            <a:pPr lvl="2"/>
            <a:r>
              <a:rPr lang="en-US" dirty="0"/>
              <a:t>“PKUP” now a valid code</a:t>
            </a:r>
          </a:p>
          <a:p>
            <a:pPr lvl="1"/>
            <a:endParaRPr lang="en-US" dirty="0"/>
          </a:p>
          <a:p>
            <a:pPr lvl="1"/>
            <a:r>
              <a:rPr lang="en-US" dirty="0"/>
              <a:t>Future – Accessory Services?</a:t>
            </a:r>
          </a:p>
          <a:p>
            <a:pPr lvl="1"/>
            <a:endParaRPr lang="en-US" dirty="0"/>
          </a:p>
          <a:p>
            <a:r>
              <a:rPr lang="en-US" dirty="0"/>
              <a:t>Discussion &amp; Vote</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850 PO V4.0</a:t>
            </a:r>
          </a:p>
        </p:txBody>
      </p:sp>
    </p:spTree>
    <p:extLst>
      <p:ext uri="{BB962C8B-B14F-4D97-AF65-F5344CB8AC3E}">
        <p14:creationId xmlns:p14="http://schemas.microsoft.com/office/powerpoint/2010/main" val="207956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856 Purchase Order V7.0B</a:t>
            </a:r>
          </a:p>
          <a:p>
            <a:pPr lvl="1"/>
            <a:endParaRPr lang="en-US" dirty="0"/>
          </a:p>
          <a:p>
            <a:pPr lvl="1"/>
            <a:r>
              <a:rPr lang="en-US" dirty="0"/>
              <a:t>V6.0 Implementation Issues</a:t>
            </a:r>
          </a:p>
          <a:p>
            <a:pPr lvl="1"/>
            <a:endParaRPr lang="en-US" dirty="0"/>
          </a:p>
          <a:p>
            <a:pPr lvl="1"/>
            <a:r>
              <a:rPr lang="en-US" dirty="0"/>
              <a:t>Handle Non-Carton Content ASN’s</a:t>
            </a:r>
          </a:p>
          <a:p>
            <a:pPr lvl="1"/>
            <a:endParaRPr lang="en-US" dirty="0"/>
          </a:p>
          <a:p>
            <a:pPr lvl="1"/>
            <a:r>
              <a:rPr lang="en-US" dirty="0"/>
              <a:t>Clarifications</a:t>
            </a:r>
          </a:p>
          <a:p>
            <a:pPr lvl="2"/>
            <a:r>
              <a:rPr lang="en-US" dirty="0"/>
              <a:t>Looping Restructuring</a:t>
            </a:r>
          </a:p>
          <a:p>
            <a:pPr lvl="2"/>
            <a:r>
              <a:rPr lang="en-US" dirty="0"/>
              <a:t>Notes/Comments Added</a:t>
            </a:r>
          </a:p>
          <a:p>
            <a:pPr lvl="1"/>
            <a:endParaRPr lang="en-US" dirty="0"/>
          </a:p>
          <a:p>
            <a:pPr lvl="1"/>
            <a:r>
              <a:rPr lang="en-US" dirty="0"/>
              <a:t>Clean Up / Housekeeping</a:t>
            </a:r>
          </a:p>
          <a:p>
            <a:pPr lvl="1"/>
            <a:endParaRPr lang="en-US" dirty="0"/>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856 ASN V7.0</a:t>
            </a:r>
          </a:p>
        </p:txBody>
      </p:sp>
    </p:spTree>
    <p:extLst>
      <p:ext uri="{BB962C8B-B14F-4D97-AF65-F5344CB8AC3E}">
        <p14:creationId xmlns:p14="http://schemas.microsoft.com/office/powerpoint/2010/main" val="284061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856 Purchase Order V7.0B</a:t>
            </a:r>
          </a:p>
          <a:p>
            <a:pPr lvl="1"/>
            <a:endParaRPr lang="en-US" dirty="0"/>
          </a:p>
          <a:p>
            <a:pPr lvl="1"/>
            <a:r>
              <a:rPr lang="en-US" dirty="0"/>
              <a:t>Implementation Issues</a:t>
            </a:r>
          </a:p>
          <a:p>
            <a:pPr lvl="2"/>
            <a:r>
              <a:rPr lang="en-US" dirty="0"/>
              <a:t>V6.0 could not handle communication of shipment details for senders who do not have carton content details</a:t>
            </a:r>
          </a:p>
          <a:p>
            <a:pPr lvl="1"/>
            <a:endParaRPr lang="en-US" dirty="0"/>
          </a:p>
          <a:p>
            <a:pPr lvl="1"/>
            <a:r>
              <a:rPr lang="en-US" dirty="0"/>
              <a:t>How many senders do not have carton content details?</a:t>
            </a:r>
          </a:p>
          <a:p>
            <a:pPr lvl="1"/>
            <a:endParaRPr lang="en-US" dirty="0"/>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856 ASN V7.0</a:t>
            </a:r>
          </a:p>
        </p:txBody>
      </p:sp>
    </p:spTree>
    <p:extLst>
      <p:ext uri="{BB962C8B-B14F-4D97-AF65-F5344CB8AC3E}">
        <p14:creationId xmlns:p14="http://schemas.microsoft.com/office/powerpoint/2010/main" val="147490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856 Purchase Order V7.0B</a:t>
            </a:r>
          </a:p>
          <a:p>
            <a:pPr lvl="1"/>
            <a:endParaRPr lang="en-US" dirty="0"/>
          </a:p>
          <a:p>
            <a:pPr lvl="1"/>
            <a:r>
              <a:rPr lang="en-US" dirty="0"/>
              <a:t>Actions</a:t>
            </a:r>
          </a:p>
          <a:p>
            <a:pPr lvl="2"/>
            <a:r>
              <a:rPr lang="en-US" dirty="0"/>
              <a:t>Break nesting of Loop A Cartons and Loop B Items</a:t>
            </a:r>
          </a:p>
          <a:p>
            <a:pPr lvl="3"/>
            <a:r>
              <a:rPr lang="en-US" dirty="0"/>
              <a:t>Both Loops are still Required</a:t>
            </a:r>
          </a:p>
          <a:p>
            <a:pPr lvl="3"/>
            <a:r>
              <a:rPr lang="en-US" dirty="0"/>
              <a:t>Nesting of Loops is Conditional</a:t>
            </a:r>
          </a:p>
          <a:p>
            <a:pPr lvl="4"/>
            <a:r>
              <a:rPr lang="en-US" dirty="0"/>
              <a:t>Carton Content Details?  Nest</a:t>
            </a:r>
          </a:p>
          <a:p>
            <a:pPr lvl="4"/>
            <a:r>
              <a:rPr lang="en-US" dirty="0"/>
              <a:t>No Carton Details?  List Loop A, List Loop B</a:t>
            </a:r>
          </a:p>
          <a:p>
            <a:pPr lvl="2"/>
            <a:r>
              <a:rPr lang="en-US" dirty="0"/>
              <a:t>Add Buyers PO Number to Loop B – Field 12 </a:t>
            </a:r>
          </a:p>
          <a:p>
            <a:pPr lvl="3"/>
            <a:r>
              <a:rPr lang="en-US" dirty="0"/>
              <a:t>Required</a:t>
            </a:r>
          </a:p>
          <a:p>
            <a:pPr lvl="3"/>
            <a:r>
              <a:rPr lang="en-US" dirty="0"/>
              <a:t>Handle multi-order (truck load) non-carton content ASN’s</a:t>
            </a:r>
          </a:p>
          <a:p>
            <a:pPr lvl="3"/>
            <a:r>
              <a:rPr lang="en-US" dirty="0"/>
              <a:t>Enable PO matching on receiver’s side</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856 ASN V7.0</a:t>
            </a:r>
          </a:p>
        </p:txBody>
      </p:sp>
    </p:spTree>
    <p:extLst>
      <p:ext uri="{BB962C8B-B14F-4D97-AF65-F5344CB8AC3E}">
        <p14:creationId xmlns:p14="http://schemas.microsoft.com/office/powerpoint/2010/main" val="228384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856 Purchase Order V7.0B</a:t>
            </a:r>
          </a:p>
          <a:p>
            <a:pPr lvl="1"/>
            <a:endParaRPr lang="en-US" dirty="0"/>
          </a:p>
          <a:p>
            <a:pPr lvl="1"/>
            <a:r>
              <a:rPr lang="en-US" dirty="0"/>
              <a:t>Non Carton Content Details Example – Non Nesting</a:t>
            </a:r>
          </a:p>
          <a:p>
            <a:pPr lvl="1"/>
            <a:endParaRPr lang="en-US" dirty="0"/>
          </a:p>
          <a:p>
            <a:pPr lvl="1"/>
            <a:r>
              <a:rPr lang="en-US" dirty="0"/>
              <a:t>Loop A Carton “Header”</a:t>
            </a:r>
          </a:p>
          <a:p>
            <a:pPr lvl="2"/>
            <a:r>
              <a:rPr lang="en-US" dirty="0"/>
              <a:t>SSCC18-1	Tracking-1	PO#1</a:t>
            </a:r>
          </a:p>
          <a:p>
            <a:pPr lvl="2"/>
            <a:r>
              <a:rPr lang="en-US" dirty="0"/>
              <a:t>SSCC18-2	Tracking-2	PO#1</a:t>
            </a:r>
          </a:p>
          <a:p>
            <a:pPr lvl="2"/>
            <a:r>
              <a:rPr lang="en-US" dirty="0"/>
              <a:t>SSCC18-3	Tracking-3	PO#1</a:t>
            </a:r>
          </a:p>
          <a:p>
            <a:pPr lvl="2"/>
            <a:endParaRPr lang="en-US" dirty="0"/>
          </a:p>
          <a:p>
            <a:pPr lvl="1"/>
            <a:r>
              <a:rPr lang="en-US" dirty="0"/>
              <a:t>Loop B Item “Details”</a:t>
            </a:r>
          </a:p>
          <a:p>
            <a:pPr lvl="2"/>
            <a:r>
              <a:rPr lang="en-US" dirty="0"/>
              <a:t>Item-1		Qty 100	PO#1</a:t>
            </a:r>
          </a:p>
          <a:p>
            <a:pPr lvl="2"/>
            <a:r>
              <a:rPr lang="en-US" dirty="0"/>
              <a:t>Item-2		Qty 50		PO#1</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856 ASN V7.0</a:t>
            </a:r>
          </a:p>
        </p:txBody>
      </p:sp>
    </p:spTree>
    <p:extLst>
      <p:ext uri="{BB962C8B-B14F-4D97-AF65-F5344CB8AC3E}">
        <p14:creationId xmlns:p14="http://schemas.microsoft.com/office/powerpoint/2010/main" val="150874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856 Purchase Order V7.0B</a:t>
            </a:r>
          </a:p>
          <a:p>
            <a:pPr lvl="1"/>
            <a:endParaRPr lang="en-US" dirty="0"/>
          </a:p>
          <a:p>
            <a:pPr lvl="1"/>
            <a:r>
              <a:rPr lang="en-US" dirty="0"/>
              <a:t>Carton Content Details Example –Nesting</a:t>
            </a:r>
          </a:p>
          <a:p>
            <a:pPr lvl="1"/>
            <a:endParaRPr lang="en-US" dirty="0"/>
          </a:p>
          <a:p>
            <a:pPr lvl="1"/>
            <a:r>
              <a:rPr lang="en-US" dirty="0"/>
              <a:t>Loop A Carton “Header” with Loop B Item Nesting</a:t>
            </a:r>
          </a:p>
          <a:p>
            <a:pPr lvl="2"/>
            <a:r>
              <a:rPr lang="en-US" dirty="0"/>
              <a:t>SSCC18-1	Tracking-1	PO#1</a:t>
            </a:r>
          </a:p>
          <a:p>
            <a:pPr lvl="3"/>
            <a:r>
              <a:rPr lang="en-US" dirty="0"/>
              <a:t>Item-1		Qty 50		PO#1</a:t>
            </a:r>
          </a:p>
          <a:p>
            <a:pPr lvl="2"/>
            <a:r>
              <a:rPr lang="en-US" dirty="0"/>
              <a:t>SSCC18-2	Tracking-2	PO#1</a:t>
            </a:r>
          </a:p>
          <a:p>
            <a:pPr lvl="3"/>
            <a:r>
              <a:rPr lang="en-US" dirty="0"/>
              <a:t>Item-1		Qty 50		PO#1</a:t>
            </a:r>
          </a:p>
          <a:p>
            <a:pPr lvl="2"/>
            <a:r>
              <a:rPr lang="en-US" dirty="0"/>
              <a:t>SSCC18-3	Tracking-3	PO#1</a:t>
            </a:r>
          </a:p>
          <a:p>
            <a:pPr lvl="3"/>
            <a:r>
              <a:rPr lang="en-US" dirty="0"/>
              <a:t>Item-2		Qty 50		PO#1</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856 ASN V7.0</a:t>
            </a:r>
          </a:p>
        </p:txBody>
      </p:sp>
    </p:spTree>
    <p:extLst>
      <p:ext uri="{BB962C8B-B14F-4D97-AF65-F5344CB8AC3E}">
        <p14:creationId xmlns:p14="http://schemas.microsoft.com/office/powerpoint/2010/main" val="322069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856 Purchase Order V7.0B</a:t>
            </a:r>
          </a:p>
          <a:p>
            <a:pPr lvl="1"/>
            <a:r>
              <a:rPr lang="en-US" dirty="0"/>
              <a:t>Buyer PO Added to end of Loop B</a:t>
            </a:r>
          </a:p>
          <a:p>
            <a:pPr lvl="1"/>
            <a:r>
              <a:rPr lang="en-US" dirty="0"/>
              <a:t>Non Carton Content Details</a:t>
            </a:r>
          </a:p>
          <a:p>
            <a:pPr lvl="1"/>
            <a:r>
              <a:rPr lang="en-US" dirty="0"/>
              <a:t>Multi-Order (“Truck Load”)</a:t>
            </a:r>
          </a:p>
          <a:p>
            <a:pPr lvl="1"/>
            <a:endParaRPr lang="en-US" dirty="0"/>
          </a:p>
          <a:p>
            <a:pPr lvl="1"/>
            <a:r>
              <a:rPr lang="en-US" dirty="0"/>
              <a:t>Required to match Loop B Item Details to PO#’s</a:t>
            </a:r>
          </a:p>
          <a:p>
            <a:pPr lvl="1"/>
            <a:r>
              <a:rPr lang="en-US" dirty="0"/>
              <a:t>Loop B can be a summary of item and qty but must be split by PO#</a:t>
            </a:r>
          </a:p>
          <a:p>
            <a:pPr lvl="1"/>
            <a:r>
              <a:rPr lang="en-US" dirty="0"/>
              <a:t>PO, Item/GTIN, Qty</a:t>
            </a:r>
          </a:p>
          <a:p>
            <a:pPr lvl="1"/>
            <a:endParaRPr lang="en-US" dirty="0"/>
          </a:p>
          <a:p>
            <a:r>
              <a:rPr lang="en-US" dirty="0"/>
              <a:t>Discussion and Vote</a:t>
            </a:r>
          </a:p>
          <a:p>
            <a:pPr lvl="1"/>
            <a:endParaRPr lang="en-US" dirty="0"/>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856 ASN V7.0</a:t>
            </a:r>
          </a:p>
        </p:txBody>
      </p:sp>
    </p:spTree>
    <p:extLst>
      <p:ext uri="{BB962C8B-B14F-4D97-AF65-F5344CB8AC3E}">
        <p14:creationId xmlns:p14="http://schemas.microsoft.com/office/powerpoint/2010/main" val="40152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8077200" cy="3250121"/>
          </a:xfrm>
          <a:prstGeom prst="rect">
            <a:avLst/>
          </a:prstGeom>
        </p:spPr>
        <p:txBody>
          <a:bodyPr wrap="square">
            <a:spAutoFit/>
          </a:bodyPr>
          <a:lstStyle/>
          <a:p>
            <a:pPr marL="0" indent="0" algn="ctr">
              <a:lnSpc>
                <a:spcPct val="90000"/>
              </a:lnSpc>
              <a:buFont typeface="Wingdings" pitchFamily="2" charset="2"/>
              <a:buNone/>
            </a:pPr>
            <a:r>
              <a:rPr lang="en-US" sz="3600" b="1" dirty="0">
                <a:solidFill>
                  <a:schemeClr val="accent5"/>
                </a:solidFill>
                <a:effectLst>
                  <a:outerShdw blurRad="38100" dist="38100" dir="2700000" algn="tl">
                    <a:srgbClr val="C0C0C0"/>
                  </a:outerShdw>
                </a:effectLst>
              </a:rPr>
              <a:t>2017 Annual Meeting</a:t>
            </a:r>
          </a:p>
          <a:p>
            <a:pPr marL="0" indent="0" algn="ctr">
              <a:lnSpc>
                <a:spcPct val="90000"/>
              </a:lnSpc>
              <a:buFont typeface="Wingdings" pitchFamily="2" charset="2"/>
              <a:buNone/>
            </a:pPr>
            <a:r>
              <a:rPr lang="en-US" sz="3600" b="1" dirty="0">
                <a:solidFill>
                  <a:schemeClr val="accent5"/>
                </a:solidFill>
                <a:effectLst>
                  <a:outerShdw blurRad="38100" dist="38100" dir="2700000" algn="tl">
                    <a:srgbClr val="C0C0C0"/>
                  </a:outerShdw>
                </a:effectLst>
              </a:rPr>
              <a:t>Secretary/Treasurer’s Report</a:t>
            </a:r>
          </a:p>
          <a:p>
            <a:pPr marL="0" indent="0" algn="ctr">
              <a:lnSpc>
                <a:spcPct val="90000"/>
              </a:lnSpc>
              <a:buFont typeface="Wingdings" pitchFamily="2" charset="2"/>
              <a:buNone/>
            </a:pPr>
            <a:r>
              <a:rPr lang="en-US" sz="3600" b="1" dirty="0">
                <a:solidFill>
                  <a:schemeClr val="accent5"/>
                </a:solidFill>
                <a:effectLst>
                  <a:outerShdw blurRad="38100" dist="38100" dir="2700000" algn="tl">
                    <a:srgbClr val="C0C0C0"/>
                  </a:outerShdw>
                </a:effectLst>
              </a:rPr>
              <a:t>--------</a:t>
            </a:r>
          </a:p>
          <a:p>
            <a:pPr marL="0" indent="0" algn="ctr">
              <a:lnSpc>
                <a:spcPct val="90000"/>
              </a:lnSpc>
              <a:buFont typeface="Wingdings" pitchFamily="2" charset="2"/>
              <a:buNone/>
            </a:pPr>
            <a:r>
              <a:rPr lang="en-US" b="1" dirty="0">
                <a:solidFill>
                  <a:schemeClr val="accent5"/>
                </a:solidFill>
                <a:effectLst>
                  <a:outerShdw blurRad="38100" dist="38100" dir="2700000" algn="tl">
                    <a:srgbClr val="C0C0C0"/>
                  </a:outerShdw>
                </a:effectLst>
              </a:rPr>
              <a:t>Anti-Trust Guidelines Review</a:t>
            </a:r>
          </a:p>
          <a:p>
            <a:pPr marL="0" indent="0" algn="ctr">
              <a:lnSpc>
                <a:spcPct val="90000"/>
              </a:lnSpc>
              <a:buFont typeface="Wingdings" pitchFamily="2" charset="2"/>
              <a:buNone/>
            </a:pPr>
            <a:r>
              <a:rPr lang="en-US" b="1" dirty="0">
                <a:solidFill>
                  <a:schemeClr val="accent5"/>
                </a:solidFill>
                <a:effectLst>
                  <a:outerShdw blurRad="38100" dist="38100" dir="2700000" algn="tl">
                    <a:srgbClr val="C0C0C0"/>
                  </a:outerShdw>
                </a:effectLst>
              </a:rPr>
              <a:t>-------</a:t>
            </a:r>
          </a:p>
          <a:p>
            <a:pPr marL="0" indent="0" algn="ctr">
              <a:lnSpc>
                <a:spcPct val="90000"/>
              </a:lnSpc>
              <a:buFont typeface="Wingdings" pitchFamily="2" charset="2"/>
              <a:buNone/>
            </a:pPr>
            <a:r>
              <a:rPr lang="en-US" b="1" dirty="0">
                <a:solidFill>
                  <a:schemeClr val="accent5"/>
                </a:solidFill>
                <a:effectLst>
                  <a:outerShdw blurRad="38100" dist="38100" dir="2700000" algn="tl">
                    <a:srgbClr val="C0C0C0"/>
                  </a:outerShdw>
                </a:effectLst>
              </a:rPr>
              <a:t>Steering Committee Members &amp; Ballot</a:t>
            </a:r>
          </a:p>
          <a:p>
            <a:pPr marL="0" indent="0" algn="ctr">
              <a:lnSpc>
                <a:spcPct val="90000"/>
              </a:lnSpc>
              <a:buFont typeface="Wingdings" pitchFamily="2" charset="2"/>
              <a:buNone/>
            </a:pPr>
            <a:endParaRPr lang="en-US" b="1" dirty="0">
              <a:solidFill>
                <a:schemeClr val="accent5"/>
              </a:solidFill>
              <a:effectLst>
                <a:outerShdw blurRad="38100" dist="38100" dir="2700000" algn="tl">
                  <a:srgbClr val="C0C0C0"/>
                </a:outerShdw>
              </a:effectLst>
            </a:endParaRPr>
          </a:p>
          <a:p>
            <a:pPr marL="0" indent="0" algn="ctr">
              <a:lnSpc>
                <a:spcPct val="90000"/>
              </a:lnSpc>
              <a:buFont typeface="Wingdings" pitchFamily="2" charset="2"/>
              <a:buNone/>
            </a:pPr>
            <a:r>
              <a:rPr lang="en-US" sz="1400" b="1" dirty="0">
                <a:solidFill>
                  <a:schemeClr val="accent5"/>
                </a:solidFill>
                <a:effectLst>
                  <a:outerShdw blurRad="38100" dist="38100" dir="2700000" algn="tl">
                    <a:srgbClr val="C0C0C0"/>
                  </a:outerShdw>
                </a:effectLst>
              </a:rPr>
              <a:t>April 20</a:t>
            </a:r>
            <a:r>
              <a:rPr lang="en-US" sz="1400" b="1" baseline="30000" dirty="0">
                <a:solidFill>
                  <a:schemeClr val="accent5"/>
                </a:solidFill>
                <a:effectLst>
                  <a:outerShdw blurRad="38100" dist="38100" dir="2700000" algn="tl">
                    <a:srgbClr val="C0C0C0"/>
                  </a:outerShdw>
                </a:effectLst>
              </a:rPr>
              <a:t>th</a:t>
            </a:r>
            <a:r>
              <a:rPr lang="en-US" sz="1400" b="1" dirty="0">
                <a:solidFill>
                  <a:schemeClr val="accent5"/>
                </a:solidFill>
                <a:effectLst>
                  <a:outerShdw blurRad="38100" dist="38100" dir="2700000" algn="tl">
                    <a:srgbClr val="C0C0C0"/>
                  </a:outerShdw>
                </a:effectLst>
              </a:rPr>
              <a:t> 2017</a:t>
            </a:r>
          </a:p>
          <a:p>
            <a:pPr marL="0" indent="0" algn="ctr">
              <a:lnSpc>
                <a:spcPct val="90000"/>
              </a:lnSpc>
              <a:buFont typeface="Wingdings" pitchFamily="2" charset="2"/>
              <a:buNone/>
            </a:pPr>
            <a:r>
              <a:rPr lang="en-US" sz="1400" b="1" dirty="0">
                <a:solidFill>
                  <a:schemeClr val="accent5"/>
                </a:solidFill>
                <a:effectLst>
                  <a:outerShdw blurRad="38100" dist="38100" dir="2700000" algn="tl">
                    <a:srgbClr val="C0C0C0"/>
                  </a:outerShdw>
                </a:effectLst>
              </a:rPr>
              <a:t>Nick Freitag, Secretary/Treasurer</a:t>
            </a:r>
          </a:p>
          <a:p>
            <a:pPr marL="0" indent="0" algn="ctr">
              <a:lnSpc>
                <a:spcPct val="90000"/>
              </a:lnSpc>
              <a:buFont typeface="Wingdings" pitchFamily="2" charset="2"/>
              <a:buNone/>
            </a:pPr>
            <a:r>
              <a:rPr lang="en-US" sz="2000" b="1" dirty="0">
                <a:solidFill>
                  <a:schemeClr val="accent5"/>
                </a:solidFill>
                <a:effectLst>
                  <a:outerShdw blurRad="38100" dist="38100" dir="2700000" algn="tl">
                    <a:srgbClr val="C0C0C0"/>
                  </a:outerShdw>
                </a:effectLst>
              </a:rPr>
              <a:t>treasurer@easistandards.com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17350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Master Carton and Shipping Label Documentation</a:t>
            </a:r>
          </a:p>
          <a:p>
            <a:pPr lvl="1"/>
            <a:endParaRPr lang="en-US" dirty="0"/>
          </a:p>
          <a:p>
            <a:pPr lvl="1"/>
            <a:r>
              <a:rPr lang="en-US" dirty="0"/>
              <a:t>Basic Housekeeping</a:t>
            </a:r>
          </a:p>
          <a:p>
            <a:pPr lvl="2"/>
            <a:r>
              <a:rPr lang="en-US" dirty="0"/>
              <a:t>Corrected invalid references</a:t>
            </a:r>
          </a:p>
          <a:p>
            <a:pPr lvl="2"/>
            <a:r>
              <a:rPr lang="en-US" dirty="0"/>
              <a:t>Updates Based on Changes to 832/856 standards</a:t>
            </a:r>
          </a:p>
          <a:p>
            <a:pPr lvl="1"/>
            <a:endParaRPr lang="en-US" dirty="0"/>
          </a:p>
          <a:p>
            <a:r>
              <a:rPr lang="en-US" dirty="0"/>
              <a:t>Discussion &amp; Vote</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New Versions – Labels V2.1</a:t>
            </a:r>
          </a:p>
        </p:txBody>
      </p:sp>
    </p:spTree>
    <p:extLst>
      <p:ext uri="{BB962C8B-B14F-4D97-AF65-F5344CB8AC3E}">
        <p14:creationId xmlns:p14="http://schemas.microsoft.com/office/powerpoint/2010/main" val="23289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033271"/>
          </a:xfrm>
        </p:spPr>
        <p:txBody>
          <a:bodyPr>
            <a:normAutofit fontScale="92500" lnSpcReduction="20000"/>
          </a:bodyPr>
          <a:lstStyle/>
          <a:p>
            <a:r>
              <a:rPr lang="en-US" dirty="0"/>
              <a:t>Sample Files Created – Thanks Diana!</a:t>
            </a:r>
          </a:p>
          <a:p>
            <a:pPr lvl="1"/>
            <a:r>
              <a:rPr lang="en-US" dirty="0"/>
              <a:t>Current versions  </a:t>
            </a:r>
          </a:p>
          <a:p>
            <a:pPr lvl="1"/>
            <a:r>
              <a:rPr lang="en-US" dirty="0"/>
              <a:t>Available on the Website </a:t>
            </a:r>
            <a:r>
              <a:rPr lang="en-US" dirty="0">
                <a:solidFill>
                  <a:srgbClr val="FF0000"/>
                </a:solidFill>
              </a:rPr>
              <a:t>X</a:t>
            </a:r>
          </a:p>
          <a:p>
            <a:pPr lvl="2"/>
            <a:endParaRPr lang="en-US" dirty="0"/>
          </a:p>
        </p:txBody>
      </p:sp>
      <p:sp>
        <p:nvSpPr>
          <p:cNvPr id="3" name="Title 2"/>
          <p:cNvSpPr>
            <a:spLocks noGrp="1"/>
          </p:cNvSpPr>
          <p:nvPr>
            <p:ph type="title"/>
          </p:nvPr>
        </p:nvSpPr>
        <p:spPr/>
        <p:txBody>
          <a:bodyPr>
            <a:normAutofit/>
          </a:bodyPr>
          <a:lstStyle/>
          <a:p>
            <a:r>
              <a:rPr lang="en-US" dirty="0"/>
              <a:t>New Versions – Sample Files!</a:t>
            </a:r>
          </a:p>
        </p:txBody>
      </p:sp>
      <p:sp>
        <p:nvSpPr>
          <p:cNvPr id="4" name="Rectangle 3"/>
          <p:cNvSpPr/>
          <p:nvPr/>
        </p:nvSpPr>
        <p:spPr>
          <a:xfrm>
            <a:off x="762000" y="2743200"/>
            <a:ext cx="7239000" cy="3411190"/>
          </a:xfrm>
          <a:prstGeom prst="rect">
            <a:avLst/>
          </a:prstGeom>
        </p:spPr>
        <p:txBody>
          <a:bodyPr wrap="square" numCol="2">
            <a:spAutoFit/>
          </a:bodyPr>
          <a:lstStyle/>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IMG v1.0</a:t>
            </a:r>
          </a:p>
          <a:p>
            <a:pPr marL="859536" lvl="2" indent="-228600" fontAlgn="auto">
              <a:spcBef>
                <a:spcPts val="350"/>
              </a:spcBef>
              <a:spcAft>
                <a:spcPts val="0"/>
              </a:spcAft>
              <a:buClr>
                <a:srgbClr val="DA1F28"/>
              </a:buClr>
              <a:buSzPct val="100000"/>
              <a:buFont typeface="Wingdings 2"/>
              <a:buChar char=""/>
            </a:pPr>
            <a:r>
              <a:rPr lang="en-US" sz="2100" dirty="0">
                <a:latin typeface="Lucida Sans Unicode"/>
              </a:rPr>
              <a:t>Routing v3.0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180 v1.0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181 v1.0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810 v2.0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821 v1.0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832 v8.0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846 v2.0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850 v3.0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852 v4.0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856 v6.0</a:t>
            </a:r>
          </a:p>
          <a:p>
            <a:pPr marL="859536" lvl="2" indent="-228600" fontAlgn="auto">
              <a:spcBef>
                <a:spcPts val="350"/>
              </a:spcBef>
              <a:spcAft>
                <a:spcPts val="0"/>
              </a:spcAft>
              <a:buClr>
                <a:srgbClr val="DA1F28"/>
              </a:buClr>
              <a:buSzPct val="100000"/>
              <a:buFont typeface="Wingdings 2"/>
              <a:buChar char=""/>
            </a:pPr>
            <a:r>
              <a:rPr lang="en-US" sz="2100" dirty="0">
                <a:latin typeface="Lucida Sans Unicode"/>
              </a:rPr>
              <a:t>861 v1.0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870 v1.0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889 v3.0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890 v3.0</a:t>
            </a:r>
          </a:p>
          <a:p>
            <a:pPr marL="859536" lvl="2" indent="-228600" fontAlgn="auto">
              <a:spcBef>
                <a:spcPts val="350"/>
              </a:spcBef>
              <a:spcAft>
                <a:spcPts val="0"/>
              </a:spcAft>
              <a:buClr>
                <a:srgbClr val="DA1F28"/>
              </a:buClr>
              <a:buSzPct val="100000"/>
              <a:buFont typeface="Wingdings 2"/>
              <a:buChar char=""/>
            </a:pPr>
            <a:r>
              <a:rPr lang="en-US" sz="2100" dirty="0">
                <a:solidFill>
                  <a:prstClr val="black"/>
                </a:solidFill>
                <a:latin typeface="Lucida Sans Unicode"/>
              </a:rPr>
              <a:t>940 v4.0</a:t>
            </a:r>
          </a:p>
          <a:p>
            <a:pPr marL="859536" lvl="2" indent="-228600" fontAlgn="auto">
              <a:spcBef>
                <a:spcPts val="350"/>
              </a:spcBef>
              <a:spcAft>
                <a:spcPts val="0"/>
              </a:spcAft>
              <a:buClr>
                <a:srgbClr val="DA1F28"/>
              </a:buClr>
              <a:buSzPct val="100000"/>
              <a:buFont typeface="Wingdings 2"/>
              <a:buChar char=""/>
            </a:pPr>
            <a:r>
              <a:rPr lang="en-US" sz="2100" dirty="0">
                <a:latin typeface="Lucida Sans Unicode"/>
              </a:rPr>
              <a:t>997 v2.0</a:t>
            </a:r>
          </a:p>
          <a:p>
            <a:pPr marL="859536" lvl="2" indent="-228600" fontAlgn="auto">
              <a:spcBef>
                <a:spcPts val="350"/>
              </a:spcBef>
              <a:spcAft>
                <a:spcPts val="0"/>
              </a:spcAft>
              <a:buClr>
                <a:srgbClr val="DA1F28"/>
              </a:buClr>
              <a:buSzPct val="100000"/>
              <a:buFont typeface="Wingdings 2"/>
              <a:buChar char=""/>
            </a:pPr>
            <a:endParaRPr lang="en-US" sz="2100" dirty="0">
              <a:solidFill>
                <a:prstClr val="black"/>
              </a:solidFill>
              <a:latin typeface="Lucida Sans Unicode"/>
            </a:endParaRPr>
          </a:p>
        </p:txBody>
      </p:sp>
    </p:spTree>
    <p:extLst>
      <p:ext uri="{BB962C8B-B14F-4D97-AF65-F5344CB8AC3E}">
        <p14:creationId xmlns:p14="http://schemas.microsoft.com/office/powerpoint/2010/main" val="415057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Trading Partner Portal</a:t>
            </a:r>
          </a:p>
          <a:p>
            <a:pPr lvl="1"/>
            <a:r>
              <a:rPr lang="en-US" dirty="0"/>
              <a:t>Hosted by Trading Partners for their Trading Partners</a:t>
            </a:r>
          </a:p>
          <a:p>
            <a:pPr lvl="1"/>
            <a:r>
              <a:rPr lang="en-US" dirty="0"/>
              <a:t>Both Vendor and Buyers</a:t>
            </a:r>
          </a:p>
          <a:p>
            <a:pPr lvl="1"/>
            <a:r>
              <a:rPr lang="en-US" dirty="0"/>
              <a:t>EASI Group Guideline (Not a Standard Yet)</a:t>
            </a:r>
          </a:p>
          <a:p>
            <a:pPr lvl="1"/>
            <a:r>
              <a:rPr lang="en-US" dirty="0"/>
              <a:t>Self Service – Information and Common Functions</a:t>
            </a:r>
          </a:p>
          <a:p>
            <a:pPr lvl="1"/>
            <a:endParaRPr lang="en-US" dirty="0"/>
          </a:p>
          <a:p>
            <a:r>
              <a:rPr lang="en-US" dirty="0"/>
              <a:t>Critical Information</a:t>
            </a:r>
          </a:p>
          <a:p>
            <a:r>
              <a:rPr lang="en-US" dirty="0"/>
              <a:t>Critical Functionality</a:t>
            </a:r>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Trading Partner Portal</a:t>
            </a:r>
          </a:p>
        </p:txBody>
      </p:sp>
    </p:spTree>
    <p:extLst>
      <p:ext uri="{BB962C8B-B14F-4D97-AF65-F5344CB8AC3E}">
        <p14:creationId xmlns:p14="http://schemas.microsoft.com/office/powerpoint/2010/main" val="89808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Trading Partner Portal – Phase 1</a:t>
            </a:r>
          </a:p>
          <a:p>
            <a:pPr lvl="1"/>
            <a:r>
              <a:rPr lang="en-US" dirty="0"/>
              <a:t>User Security Access Controlled</a:t>
            </a:r>
          </a:p>
          <a:p>
            <a:pPr lvl="1"/>
            <a:r>
              <a:rPr lang="en-US" dirty="0"/>
              <a:t>Critical Information (Vendor/Buyer Based)</a:t>
            </a:r>
          </a:p>
          <a:p>
            <a:pPr lvl="2"/>
            <a:r>
              <a:rPr lang="en-US" dirty="0"/>
              <a:t>DUNS</a:t>
            </a:r>
          </a:p>
          <a:p>
            <a:pPr lvl="2"/>
            <a:r>
              <a:rPr lang="en-US" dirty="0"/>
              <a:t>UCC/GS1 Company Prefix</a:t>
            </a:r>
          </a:p>
          <a:p>
            <a:pPr lvl="2"/>
            <a:r>
              <a:rPr lang="en-US" dirty="0"/>
              <a:t>Customer/Vendor Cross References</a:t>
            </a:r>
          </a:p>
          <a:p>
            <a:pPr lvl="2"/>
            <a:r>
              <a:rPr lang="en-US" dirty="0"/>
              <a:t>Store ID’s</a:t>
            </a:r>
          </a:p>
          <a:p>
            <a:pPr lvl="2"/>
            <a:r>
              <a:rPr lang="en-US" dirty="0"/>
              <a:t>EASI Support Contact Names/Emails</a:t>
            </a:r>
          </a:p>
          <a:p>
            <a:pPr lvl="2"/>
            <a:r>
              <a:rPr lang="en-US" dirty="0"/>
              <a:t>FTP Directory Structure</a:t>
            </a:r>
          </a:p>
          <a:p>
            <a:pPr lvl="2"/>
            <a:r>
              <a:rPr lang="en-US" dirty="0"/>
              <a:t>Document Process Notes</a:t>
            </a:r>
          </a:p>
          <a:p>
            <a:pPr lvl="2"/>
            <a:r>
              <a:rPr lang="en-US" dirty="0"/>
              <a:t>Active Document Types and Version</a:t>
            </a:r>
          </a:p>
          <a:p>
            <a:pPr lvl="2"/>
            <a:r>
              <a:rPr lang="en-US" dirty="0"/>
              <a:t>Inactive Document Types and Versions</a:t>
            </a:r>
            <a:endParaRPr lang="en-US" dirty="0"/>
          </a:p>
          <a:p>
            <a:pPr lvl="1"/>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Trading Partner Portal</a:t>
            </a:r>
          </a:p>
        </p:txBody>
      </p:sp>
    </p:spTree>
    <p:extLst>
      <p:ext uri="{BB962C8B-B14F-4D97-AF65-F5344CB8AC3E}">
        <p14:creationId xmlns:p14="http://schemas.microsoft.com/office/powerpoint/2010/main" val="197966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Trading Partner Portal – Phase 1</a:t>
            </a:r>
          </a:p>
          <a:p>
            <a:pPr lvl="1"/>
            <a:r>
              <a:rPr lang="en-US" dirty="0"/>
              <a:t>Critical Functionality</a:t>
            </a:r>
          </a:p>
          <a:p>
            <a:pPr lvl="2"/>
            <a:r>
              <a:rPr lang="en-US" dirty="0"/>
              <a:t>?</a:t>
            </a:r>
          </a:p>
          <a:p>
            <a:pPr lvl="2"/>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Trading Partner Portal</a:t>
            </a:r>
          </a:p>
        </p:txBody>
      </p:sp>
    </p:spTree>
    <p:extLst>
      <p:ext uri="{BB962C8B-B14F-4D97-AF65-F5344CB8AC3E}">
        <p14:creationId xmlns:p14="http://schemas.microsoft.com/office/powerpoint/2010/main" val="34270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Trading Partner Portal – Future</a:t>
            </a:r>
          </a:p>
          <a:p>
            <a:pPr lvl="1"/>
            <a:r>
              <a:rPr lang="en-US" dirty="0"/>
              <a:t>Web Contact Us Form – Trading Partner EASI</a:t>
            </a:r>
          </a:p>
          <a:p>
            <a:pPr lvl="2"/>
            <a:r>
              <a:rPr lang="en-US" dirty="0"/>
              <a:t>Document Type Specific Support Recipient</a:t>
            </a:r>
          </a:p>
          <a:p>
            <a:pPr lvl="1"/>
            <a:r>
              <a:rPr lang="en-US" dirty="0"/>
              <a:t>FTP Status / Check Connection</a:t>
            </a:r>
          </a:p>
          <a:p>
            <a:pPr lvl="2"/>
            <a:r>
              <a:rPr lang="en-US" dirty="0"/>
              <a:t>Secure Credential Communication or Display</a:t>
            </a:r>
          </a:p>
          <a:p>
            <a:pPr lvl="1"/>
            <a:r>
              <a:rPr lang="en-US" dirty="0"/>
              <a:t>Search Recent Files and Content</a:t>
            </a:r>
          </a:p>
          <a:p>
            <a:pPr lvl="2"/>
            <a:r>
              <a:rPr lang="en-US" dirty="0"/>
              <a:t>Last 30 Days Search </a:t>
            </a:r>
            <a:r>
              <a:rPr lang="en-US" dirty="0" err="1"/>
              <a:t>Accessbile</a:t>
            </a:r>
            <a:endParaRPr lang="en-US" dirty="0"/>
          </a:p>
          <a:p>
            <a:pPr lvl="2"/>
            <a:r>
              <a:rPr lang="en-US" dirty="0"/>
              <a:t>Filter by Document Type</a:t>
            </a:r>
          </a:p>
          <a:p>
            <a:pPr lvl="2"/>
            <a:r>
              <a:rPr lang="en-US" dirty="0"/>
              <a:t>Filter by Date Range</a:t>
            </a:r>
          </a:p>
          <a:p>
            <a:pPr lvl="2"/>
            <a:r>
              <a:rPr lang="en-US" dirty="0"/>
              <a:t>Filter by Search Keywords (filename and content)</a:t>
            </a:r>
          </a:p>
          <a:p>
            <a:pPr lvl="3"/>
            <a:r>
              <a:rPr lang="en-US" dirty="0"/>
              <a:t>ASN Number, PO Number, Invoice Number, Store ID, Ship Name, etc.</a:t>
            </a:r>
          </a:p>
          <a:p>
            <a:pPr lvl="3"/>
            <a:endParaRPr lang="en-US" dirty="0"/>
          </a:p>
          <a:p>
            <a:pPr lvl="2"/>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Trading Partner Portal</a:t>
            </a:r>
          </a:p>
        </p:txBody>
      </p:sp>
    </p:spTree>
    <p:extLst>
      <p:ext uri="{BB962C8B-B14F-4D97-AF65-F5344CB8AC3E}">
        <p14:creationId xmlns:p14="http://schemas.microsoft.com/office/powerpoint/2010/main" val="86594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Trading Partner Portal – Future</a:t>
            </a:r>
          </a:p>
          <a:p>
            <a:pPr lvl="1"/>
            <a:r>
              <a:rPr lang="en-US" dirty="0"/>
              <a:t>Resend / Download Files</a:t>
            </a:r>
          </a:p>
          <a:p>
            <a:pPr lvl="2"/>
            <a:r>
              <a:rPr lang="en-US" dirty="0"/>
              <a:t>Single and Multiple</a:t>
            </a:r>
          </a:p>
          <a:p>
            <a:pPr lvl="2"/>
            <a:r>
              <a:rPr lang="en-US" dirty="0"/>
              <a:t>Resend / Download Logging</a:t>
            </a:r>
          </a:p>
          <a:p>
            <a:pPr lvl="1"/>
            <a:r>
              <a:rPr lang="en-US" dirty="0"/>
              <a:t>Change Active Document Versions</a:t>
            </a:r>
          </a:p>
          <a:p>
            <a:pPr lvl="2"/>
            <a:r>
              <a:rPr lang="en-US" dirty="0"/>
              <a:t>Change Logging</a:t>
            </a:r>
          </a:p>
          <a:p>
            <a:pPr lvl="1"/>
            <a:r>
              <a:rPr lang="en-US" dirty="0"/>
              <a:t>Change Document Settings - Open</a:t>
            </a:r>
          </a:p>
          <a:p>
            <a:pPr lvl="2"/>
            <a:r>
              <a:rPr lang="en-US" dirty="0"/>
              <a:t>Ex: 846 Timing</a:t>
            </a:r>
          </a:p>
          <a:p>
            <a:pPr lvl="2"/>
            <a:r>
              <a:rPr lang="en-US" dirty="0"/>
              <a:t>Change Logging</a:t>
            </a:r>
          </a:p>
          <a:p>
            <a:pPr lvl="3"/>
            <a:endParaRPr lang="en-US" dirty="0"/>
          </a:p>
          <a:p>
            <a:pPr lvl="2"/>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Trading Partner Portal</a:t>
            </a:r>
          </a:p>
        </p:txBody>
      </p:sp>
    </p:spTree>
    <p:extLst>
      <p:ext uri="{BB962C8B-B14F-4D97-AF65-F5344CB8AC3E}">
        <p14:creationId xmlns:p14="http://schemas.microsoft.com/office/powerpoint/2010/main" val="24077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Trading Partner Portal – Future</a:t>
            </a:r>
          </a:p>
          <a:p>
            <a:pPr lvl="1"/>
            <a:r>
              <a:rPr lang="en-US" dirty="0"/>
              <a:t>Change Document Settings – Closed</a:t>
            </a:r>
          </a:p>
          <a:p>
            <a:pPr lvl="2"/>
            <a:r>
              <a:rPr lang="en-US" dirty="0"/>
              <a:t>Read Only Visibility</a:t>
            </a:r>
          </a:p>
          <a:p>
            <a:pPr lvl="2"/>
            <a:r>
              <a:rPr lang="en-US" dirty="0"/>
              <a:t>Change Request Contact Form </a:t>
            </a:r>
          </a:p>
          <a:p>
            <a:pPr lvl="1"/>
            <a:r>
              <a:rPr lang="en-US" dirty="0"/>
              <a:t>Test Environment</a:t>
            </a:r>
          </a:p>
          <a:p>
            <a:pPr lvl="2"/>
            <a:r>
              <a:rPr lang="en-US" dirty="0"/>
              <a:t>File / Version Select</a:t>
            </a:r>
          </a:p>
          <a:p>
            <a:pPr lvl="3"/>
            <a:endParaRPr lang="en-US" dirty="0"/>
          </a:p>
          <a:p>
            <a:pPr lvl="2"/>
            <a:endParaRPr lang="en-US" dirty="0"/>
          </a:p>
          <a:p>
            <a:r>
              <a:rPr lang="en-US" dirty="0"/>
              <a:t>Discussion &amp; Next Steps</a:t>
            </a:r>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Trading Partner Portal</a:t>
            </a:r>
          </a:p>
        </p:txBody>
      </p:sp>
    </p:spTree>
    <p:extLst>
      <p:ext uri="{BB962C8B-B14F-4D97-AF65-F5344CB8AC3E}">
        <p14:creationId xmlns:p14="http://schemas.microsoft.com/office/powerpoint/2010/main" val="349662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Updated to include Current Versions</a:t>
            </a:r>
          </a:p>
          <a:p>
            <a:pPr lvl="1"/>
            <a:r>
              <a:rPr lang="en-US" dirty="0"/>
              <a:t>Does not include 856 v6.0</a:t>
            </a:r>
          </a:p>
          <a:p>
            <a:pPr lvl="1"/>
            <a:r>
              <a:rPr lang="en-US" dirty="0"/>
              <a:t>Will include adopted new versions within 3 months</a:t>
            </a:r>
          </a:p>
          <a:p>
            <a:endParaRPr lang="en-US" dirty="0"/>
          </a:p>
          <a:p>
            <a:r>
              <a:rPr lang="en-US" dirty="0"/>
              <a:t>Fixes</a:t>
            </a:r>
          </a:p>
          <a:p>
            <a:pPr lvl="1"/>
            <a:r>
              <a:rPr lang="en-US" dirty="0"/>
              <a:t>Keep File in Browse Field (to reprocess)</a:t>
            </a:r>
          </a:p>
          <a:p>
            <a:pPr lvl="1"/>
            <a:r>
              <a:rPr lang="en-US" dirty="0"/>
              <a:t>Fix Line Number Bug</a:t>
            </a:r>
          </a:p>
          <a:p>
            <a:pPr lvl="1"/>
            <a:endParaRPr lang="en-US" dirty="0"/>
          </a:p>
          <a:p>
            <a:r>
              <a:rPr lang="en-US" dirty="0"/>
              <a:t>Questions / Comments / Needs</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Compliance Testing Site</a:t>
            </a:r>
          </a:p>
        </p:txBody>
      </p:sp>
    </p:spTree>
    <p:extLst>
      <p:ext uri="{BB962C8B-B14F-4D97-AF65-F5344CB8AC3E}">
        <p14:creationId xmlns:p14="http://schemas.microsoft.com/office/powerpoint/2010/main" val="94292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dirty="0"/>
              <a:t>850 v3.0 (Drop-ship Capable)</a:t>
            </a:r>
          </a:p>
          <a:p>
            <a:pPr lvl="2"/>
            <a:r>
              <a:rPr lang="en-US" dirty="0"/>
              <a:t>Resulted in proposed changes</a:t>
            </a:r>
          </a:p>
          <a:p>
            <a:pPr lvl="1"/>
            <a:r>
              <a:rPr lang="en-US" dirty="0"/>
              <a:t>856 v6.0 (Drop-ship Capable)</a:t>
            </a:r>
          </a:p>
          <a:p>
            <a:pPr lvl="2"/>
            <a:r>
              <a:rPr lang="en-US" dirty="0"/>
              <a:t>Resulted in proposed changes</a:t>
            </a:r>
          </a:p>
          <a:p>
            <a:pPr lvl="1"/>
            <a:r>
              <a:rPr lang="en-US" dirty="0"/>
              <a:t>810 v3.0 (Consolidated Invoices)</a:t>
            </a:r>
          </a:p>
          <a:p>
            <a:pPr lvl="1"/>
            <a:r>
              <a:rPr lang="en-US" dirty="0"/>
              <a:t>832 v8.0 (Multi-color)</a:t>
            </a:r>
          </a:p>
          <a:p>
            <a:pPr lvl="1"/>
            <a:r>
              <a:rPr lang="en-US" dirty="0"/>
              <a:t>846 v2.0 (DC ID)</a:t>
            </a:r>
          </a:p>
          <a:p>
            <a:pPr lvl="1"/>
            <a:r>
              <a:rPr lang="en-US" dirty="0"/>
              <a:t>821 v1.0 (Open AR Statement)</a:t>
            </a:r>
          </a:p>
          <a:p>
            <a:pPr lvl="1"/>
            <a:endParaRPr lang="en-US" dirty="0"/>
          </a:p>
        </p:txBody>
      </p:sp>
      <p:sp>
        <p:nvSpPr>
          <p:cNvPr id="3" name="Title 2"/>
          <p:cNvSpPr>
            <a:spLocks noGrp="1"/>
          </p:cNvSpPr>
          <p:nvPr>
            <p:ph type="title"/>
          </p:nvPr>
        </p:nvSpPr>
        <p:spPr/>
        <p:txBody>
          <a:bodyPr>
            <a:normAutofit/>
          </a:bodyPr>
          <a:lstStyle/>
          <a:p>
            <a:r>
              <a:rPr lang="en-US" dirty="0"/>
              <a:t>New Adoption Discussion</a:t>
            </a:r>
          </a:p>
        </p:txBody>
      </p:sp>
    </p:spTree>
    <p:extLst>
      <p:ext uri="{BB962C8B-B14F-4D97-AF65-F5344CB8AC3E}">
        <p14:creationId xmlns:p14="http://schemas.microsoft.com/office/powerpoint/2010/main" val="3900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534400" cy="5970865"/>
          </a:xfrm>
          <a:prstGeom prst="rect">
            <a:avLst/>
          </a:prstGeom>
        </p:spPr>
        <p:txBody>
          <a:bodyPr wrap="square">
            <a:spAutoFit/>
          </a:bodyPr>
          <a:lstStyle/>
          <a:p>
            <a:pPr algn="ctr"/>
            <a:r>
              <a:rPr lang="en-US" b="1" dirty="0">
                <a:solidFill>
                  <a:schemeClr val="accent3">
                    <a:lumMod val="50000"/>
                  </a:schemeClr>
                </a:solidFill>
              </a:rPr>
              <a:t>Antitrust Guidelines Review</a:t>
            </a:r>
          </a:p>
          <a:p>
            <a:r>
              <a:rPr lang="en-US" sz="1400" b="1" dirty="0">
                <a:solidFill>
                  <a:schemeClr val="accent3">
                    <a:lumMod val="50000"/>
                  </a:schemeClr>
                </a:solidFill>
              </a:rPr>
              <a:t> </a:t>
            </a:r>
          </a:p>
          <a:p>
            <a:r>
              <a:rPr lang="en-US" sz="1400" b="1" dirty="0">
                <a:solidFill>
                  <a:schemeClr val="accent3">
                    <a:lumMod val="50000"/>
                  </a:schemeClr>
                </a:solidFill>
              </a:rPr>
              <a:t>It is the policy EASI and all attendees to comply fully with the antitrust and trade regulation laws of the United States Federal Government and of the various states.  This meeting will operate to ensure compliance with the antitrust laws.</a:t>
            </a:r>
          </a:p>
          <a:p>
            <a:endParaRPr lang="en-US" sz="1400" b="1" dirty="0">
              <a:solidFill>
                <a:schemeClr val="accent3">
                  <a:lumMod val="50000"/>
                </a:schemeClr>
              </a:solidFill>
            </a:endParaRPr>
          </a:p>
          <a:p>
            <a:r>
              <a:rPr lang="en-US" sz="1400" b="1" dirty="0">
                <a:solidFill>
                  <a:schemeClr val="accent3">
                    <a:lumMod val="50000"/>
                  </a:schemeClr>
                </a:solidFill>
              </a:rPr>
              <a:t>ANTITRUST GUIDELINES</a:t>
            </a:r>
          </a:p>
          <a:p>
            <a:r>
              <a:rPr lang="en-US" sz="1400" b="1" dirty="0">
                <a:solidFill>
                  <a:schemeClr val="accent3">
                    <a:lumMod val="50000"/>
                  </a:schemeClr>
                </a:solidFill>
              </a:rPr>
              <a:t> </a:t>
            </a:r>
          </a:p>
          <a:p>
            <a:r>
              <a:rPr lang="en-US" sz="1400" b="1" dirty="0">
                <a:solidFill>
                  <a:schemeClr val="accent3">
                    <a:lumMod val="50000"/>
                  </a:schemeClr>
                </a:solidFill>
              </a:rPr>
              <a:t>The Antitrust laws prohibit agreements or understandings between two or more individuals or </a:t>
            </a:r>
            <a:r>
              <a:rPr lang="en-US" sz="1200" b="1" dirty="0">
                <a:solidFill>
                  <a:schemeClr val="accent3">
                    <a:lumMod val="50000"/>
                  </a:schemeClr>
                </a:solidFill>
              </a:rPr>
              <a:t>businesses</a:t>
            </a:r>
            <a:r>
              <a:rPr lang="en-US" sz="1400" b="1" dirty="0">
                <a:solidFill>
                  <a:schemeClr val="accent3">
                    <a:lumMod val="50000"/>
                  </a:schemeClr>
                </a:solidFill>
              </a:rPr>
              <a:t> to regulate prices or quantities of goods or services, to allocate customers or territories, to hinder or limit a competitor or potential competitor’s operations, or otherwise unreasonably to restrain business activity. Discriminatory pricing or servicing is also prohibited.</a:t>
            </a:r>
          </a:p>
          <a:p>
            <a:r>
              <a:rPr lang="en-US" sz="1400" b="1" dirty="0">
                <a:solidFill>
                  <a:schemeClr val="accent3">
                    <a:lumMod val="50000"/>
                  </a:schemeClr>
                </a:solidFill>
              </a:rPr>
              <a:t> </a:t>
            </a:r>
          </a:p>
          <a:p>
            <a:r>
              <a:rPr lang="en-US" sz="1400" b="1" dirty="0">
                <a:solidFill>
                  <a:schemeClr val="accent3">
                    <a:lumMod val="50000"/>
                  </a:schemeClr>
                </a:solidFill>
              </a:rPr>
              <a:t>Ignoring these laws can be costly and dangerous. Violation of the Sherman Act is a felony: convicted individuals can be and have been imprisoned for up to three years; corporations are subject to heavy fines. Violators may also have substantial judgements for money damages entered against them. Every individual should, therefore, follow these rules:</a:t>
            </a:r>
          </a:p>
          <a:p>
            <a:r>
              <a:rPr lang="en-US" sz="1400" b="1" dirty="0">
                <a:solidFill>
                  <a:schemeClr val="accent3">
                    <a:lumMod val="50000"/>
                  </a:schemeClr>
                </a:solidFill>
              </a:rPr>
              <a:t> </a:t>
            </a:r>
          </a:p>
          <a:p>
            <a:pPr lvl="0"/>
            <a:r>
              <a:rPr lang="en-US" sz="1400" b="1" dirty="0">
                <a:solidFill>
                  <a:schemeClr val="accent3">
                    <a:lumMod val="50000"/>
                  </a:schemeClr>
                </a:solidFill>
              </a:rPr>
              <a:t>DO NOT discuss your prices or competitors’ prices with a competitor (except when buying from or selling to that competitor) or anything which might affect prices such as cost, discounts, terms of sale, or profit margins.</a:t>
            </a:r>
          </a:p>
          <a:p>
            <a:pPr lvl="0"/>
            <a:r>
              <a:rPr lang="en-US" sz="1400" b="1" dirty="0">
                <a:solidFill>
                  <a:schemeClr val="accent3">
                    <a:lumMod val="50000"/>
                  </a:schemeClr>
                </a:solidFill>
              </a:rPr>
              <a:t>DO NOT agree with competitors to uniform terms of sale, warranties, or contract provisions.</a:t>
            </a:r>
          </a:p>
          <a:p>
            <a:pPr lvl="0"/>
            <a:r>
              <a:rPr lang="en-US" sz="1400" b="1" dirty="0">
                <a:solidFill>
                  <a:schemeClr val="accent3">
                    <a:lumMod val="50000"/>
                  </a:schemeClr>
                </a:solidFill>
              </a:rPr>
              <a:t>DO NOT agree with competitors to divide customers or territories.</a:t>
            </a:r>
          </a:p>
          <a:p>
            <a:pPr lvl="0"/>
            <a:r>
              <a:rPr lang="en-US" sz="1400" b="1" dirty="0">
                <a:solidFill>
                  <a:schemeClr val="accent3">
                    <a:lumMod val="50000"/>
                  </a:schemeClr>
                </a:solidFill>
              </a:rPr>
              <a:t>DO NOT act jointly with one or more competitors to put another competitor at a disadvantage.</a:t>
            </a:r>
          </a:p>
          <a:p>
            <a:pPr lvl="0"/>
            <a:r>
              <a:rPr lang="en-US" sz="1400" b="1" dirty="0">
                <a:solidFill>
                  <a:schemeClr val="accent3">
                    <a:lumMod val="50000"/>
                  </a:schemeClr>
                </a:solidFill>
              </a:rPr>
              <a:t>DO NOT try to prevent your supplier from selling to your competitor.</a:t>
            </a:r>
          </a:p>
          <a:p>
            <a:pPr lvl="0"/>
            <a:r>
              <a:rPr lang="en-US" sz="1400" b="1" dirty="0">
                <a:solidFill>
                  <a:schemeClr val="accent3">
                    <a:lumMod val="50000"/>
                  </a:schemeClr>
                </a:solidFill>
              </a:rPr>
              <a:t>DO NOT discuss your future pricing, marketing, or policy plans with competitors.</a:t>
            </a:r>
          </a:p>
          <a:p>
            <a:pPr lvl="0"/>
            <a:r>
              <a:rPr lang="en-US" sz="1400" b="1" dirty="0">
                <a:solidFill>
                  <a:schemeClr val="accent3">
                    <a:lumMod val="50000"/>
                  </a:schemeClr>
                </a:solidFill>
              </a:rPr>
              <a:t>DO NOT discuss your customers with your competitors.</a:t>
            </a:r>
          </a:p>
        </p:txBody>
      </p:sp>
    </p:spTree>
    <p:extLst>
      <p:ext uri="{BB962C8B-B14F-4D97-AF65-F5344CB8AC3E}">
        <p14:creationId xmlns:p14="http://schemas.microsoft.com/office/powerpoint/2010/main" val="102907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dirty="0"/>
              <a:t>IMG v1.0 (Image Library)</a:t>
            </a:r>
          </a:p>
          <a:p>
            <a:pPr lvl="1"/>
            <a:r>
              <a:rPr lang="en-US" dirty="0"/>
              <a:t>PLUL v1.0 (Product Locator Link)</a:t>
            </a:r>
          </a:p>
          <a:p>
            <a:pPr lvl="1"/>
            <a:r>
              <a:rPr lang="en-US" dirty="0"/>
              <a:t>852 v4.0 (Product Locator URL/Returns)</a:t>
            </a:r>
          </a:p>
          <a:p>
            <a:pPr lvl="1"/>
            <a:r>
              <a:rPr lang="en-US" dirty="0"/>
              <a:t>180/181 v1.0 (Return Request/Auth)</a:t>
            </a:r>
          </a:p>
          <a:p>
            <a:pPr lvl="1"/>
            <a:r>
              <a:rPr lang="en-US" dirty="0"/>
              <a:t>861 v1.0 (Receipt Advice)</a:t>
            </a:r>
          </a:p>
        </p:txBody>
      </p:sp>
      <p:sp>
        <p:nvSpPr>
          <p:cNvPr id="3" name="Title 2"/>
          <p:cNvSpPr>
            <a:spLocks noGrp="1"/>
          </p:cNvSpPr>
          <p:nvPr>
            <p:ph type="title"/>
          </p:nvPr>
        </p:nvSpPr>
        <p:spPr/>
        <p:txBody>
          <a:bodyPr>
            <a:normAutofit/>
          </a:bodyPr>
          <a:lstStyle/>
          <a:p>
            <a:r>
              <a:rPr lang="en-US" dirty="0"/>
              <a:t>New Adoption Discussion</a:t>
            </a:r>
          </a:p>
        </p:txBody>
      </p:sp>
    </p:spTree>
    <p:extLst>
      <p:ext uri="{BB962C8B-B14F-4D97-AF65-F5344CB8AC3E}">
        <p14:creationId xmlns:p14="http://schemas.microsoft.com/office/powerpoint/2010/main" val="78614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endParaRPr lang="en-US" dirty="0"/>
          </a:p>
          <a:p>
            <a:r>
              <a:rPr lang="en-US" dirty="0"/>
              <a:t>How to handle tricky Dropship Claim Scenarios</a:t>
            </a:r>
          </a:p>
          <a:p>
            <a:pPr lvl="1"/>
            <a:r>
              <a:rPr lang="en-US" dirty="0"/>
              <a:t>Avoid Duplicate Credits</a:t>
            </a:r>
          </a:p>
          <a:p>
            <a:pPr lvl="1"/>
            <a:endParaRPr lang="en-US" dirty="0"/>
          </a:p>
          <a:p>
            <a:r>
              <a:rPr lang="en-US" dirty="0"/>
              <a:t>Sizing – 832 PDD</a:t>
            </a:r>
          </a:p>
          <a:p>
            <a:pPr lvl="1"/>
            <a:r>
              <a:rPr lang="en-US" dirty="0"/>
              <a:t>Standardize POMs</a:t>
            </a:r>
          </a:p>
          <a:p>
            <a:pPr lvl="1"/>
            <a:r>
              <a:rPr lang="en-US" dirty="0"/>
              <a:t>Add fields to PDD</a:t>
            </a:r>
          </a:p>
          <a:p>
            <a:pPr lvl="1"/>
            <a:endParaRPr lang="en-US" dirty="0"/>
          </a:p>
          <a:p>
            <a:r>
              <a:rPr lang="en-US" dirty="0"/>
              <a:t>Decorator EASI Involvement </a:t>
            </a:r>
          </a:p>
          <a:p>
            <a:pPr lvl="1"/>
            <a:r>
              <a:rPr lang="en-US" dirty="0"/>
              <a:t>Standards and Group Accommodations</a:t>
            </a:r>
          </a:p>
          <a:p>
            <a:pPr lvl="1"/>
            <a:r>
              <a:rPr lang="en-US" dirty="0"/>
              <a:t>Need </a:t>
            </a:r>
            <a:r>
              <a:rPr lang="en-US" dirty="0" err="1"/>
              <a:t>Feeback</a:t>
            </a:r>
            <a:r>
              <a:rPr lang="en-US" dirty="0"/>
              <a:t>, Input and Involvement</a:t>
            </a:r>
          </a:p>
          <a:p>
            <a:pPr lvl="1"/>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New Business - Misc</a:t>
            </a:r>
          </a:p>
        </p:txBody>
      </p:sp>
    </p:spTree>
    <p:extLst>
      <p:ext uri="{BB962C8B-B14F-4D97-AF65-F5344CB8AC3E}">
        <p14:creationId xmlns:p14="http://schemas.microsoft.com/office/powerpoint/2010/main" val="298805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889/890 Ongoing Usage?</a:t>
            </a:r>
          </a:p>
          <a:p>
            <a:endParaRPr lang="en-US" dirty="0"/>
          </a:p>
          <a:p>
            <a:r>
              <a:rPr lang="en-US" dirty="0"/>
              <a:t>XML – Future</a:t>
            </a:r>
          </a:p>
          <a:p>
            <a:pPr lvl="1"/>
            <a:r>
              <a:rPr lang="en-US" dirty="0"/>
              <a:t>Tech Sub Committee</a:t>
            </a:r>
          </a:p>
          <a:p>
            <a:pPr lvl="1"/>
            <a:r>
              <a:rPr lang="en-US" dirty="0"/>
              <a:t>1 Mill, 1 Wholesaler, 1 Non-Techie (minimum)</a:t>
            </a:r>
          </a:p>
          <a:p>
            <a:pPr lvl="1"/>
            <a:r>
              <a:rPr lang="en-US" dirty="0"/>
              <a:t>Focus on creating Documentation / Communication Templates</a:t>
            </a:r>
          </a:p>
          <a:p>
            <a:pPr lvl="1"/>
            <a:r>
              <a:rPr lang="en-US" dirty="0"/>
              <a:t>Utilize for approved XML Standard (846)</a:t>
            </a:r>
          </a:p>
          <a:p>
            <a:pPr lvl="1"/>
            <a:r>
              <a:rPr lang="en-US" dirty="0"/>
              <a:t>Utilize for proposal XML 850, 870 Standards</a:t>
            </a:r>
          </a:p>
          <a:p>
            <a:pPr lvl="1"/>
            <a:endParaRPr lang="en-US" dirty="0"/>
          </a:p>
          <a:p>
            <a:pPr lvl="1"/>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New Business - Misc</a:t>
            </a:r>
          </a:p>
        </p:txBody>
      </p:sp>
    </p:spTree>
    <p:extLst>
      <p:ext uri="{BB962C8B-B14F-4D97-AF65-F5344CB8AC3E}">
        <p14:creationId xmlns:p14="http://schemas.microsoft.com/office/powerpoint/2010/main" val="51836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Technical Committee – Additional Volunteers</a:t>
            </a:r>
          </a:p>
          <a:p>
            <a:endParaRPr lang="en-US" dirty="0"/>
          </a:p>
          <a:p>
            <a:r>
              <a:rPr lang="en-US" dirty="0"/>
              <a:t>Adoption Discussion – Challenges</a:t>
            </a:r>
          </a:p>
          <a:p>
            <a:pPr lvl="1"/>
            <a:r>
              <a:rPr lang="en-US" dirty="0"/>
              <a:t>How can the group help?</a:t>
            </a:r>
          </a:p>
          <a:p>
            <a:endParaRPr lang="en-US" dirty="0"/>
          </a:p>
          <a:p>
            <a:r>
              <a:rPr lang="en-US" dirty="0"/>
              <a:t>Open Floor – New Tech Business</a:t>
            </a:r>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New Business - Misc</a:t>
            </a:r>
          </a:p>
        </p:txBody>
      </p:sp>
    </p:spTree>
    <p:extLst>
      <p:ext uri="{BB962C8B-B14F-4D97-AF65-F5344CB8AC3E}">
        <p14:creationId xmlns:p14="http://schemas.microsoft.com/office/powerpoint/2010/main" val="407044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a:bodyPr>
          <a:lstStyle/>
          <a:p>
            <a:r>
              <a:rPr lang="en-US" dirty="0"/>
              <a:t>API – XML Sub Committee</a:t>
            </a:r>
          </a:p>
          <a:p>
            <a:r>
              <a:rPr lang="en-US" dirty="0"/>
              <a:t>Ways to Increase Adoption</a:t>
            </a:r>
          </a:p>
          <a:p>
            <a:r>
              <a:rPr lang="en-US" dirty="0"/>
              <a:t>Webinar / Open Call – Education</a:t>
            </a:r>
          </a:p>
          <a:p>
            <a:r>
              <a:rPr lang="en-US" dirty="0"/>
              <a:t>Standards Sell Sheets</a:t>
            </a:r>
          </a:p>
        </p:txBody>
      </p:sp>
      <p:sp>
        <p:nvSpPr>
          <p:cNvPr id="3" name="Title 2"/>
          <p:cNvSpPr>
            <a:spLocks noGrp="1"/>
          </p:cNvSpPr>
          <p:nvPr>
            <p:ph type="title"/>
          </p:nvPr>
        </p:nvSpPr>
        <p:spPr/>
        <p:txBody>
          <a:bodyPr>
            <a:normAutofit fontScale="90000"/>
          </a:bodyPr>
          <a:lstStyle/>
          <a:p>
            <a:r>
              <a:rPr lang="en-US" dirty="0"/>
              <a:t>2017-2018 Potential Tech Tasks</a:t>
            </a:r>
          </a:p>
        </p:txBody>
      </p:sp>
    </p:spTree>
    <p:extLst>
      <p:ext uri="{BB962C8B-B14F-4D97-AF65-F5344CB8AC3E}">
        <p14:creationId xmlns:p14="http://schemas.microsoft.com/office/powerpoint/2010/main" val="1594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a:bodyPr>
          <a:lstStyle/>
          <a:p>
            <a:r>
              <a:rPr lang="en-US" dirty="0"/>
              <a:t>Update Compliance Testing Site</a:t>
            </a:r>
          </a:p>
          <a:p>
            <a:pPr lvl="1"/>
            <a:r>
              <a:rPr lang="en-US" dirty="0"/>
              <a:t>New Versions</a:t>
            </a:r>
          </a:p>
          <a:p>
            <a:pPr lvl="1"/>
            <a:r>
              <a:rPr lang="en-US" dirty="0"/>
              <a:t>Keep File for Mapping and Validating</a:t>
            </a:r>
          </a:p>
          <a:p>
            <a:r>
              <a:rPr lang="en-US" dirty="0"/>
              <a:t>EASI Step by Step Implementation - Web</a:t>
            </a:r>
          </a:p>
          <a:p>
            <a:r>
              <a:rPr lang="en-US" dirty="0"/>
              <a:t>New Adoption Presentations</a:t>
            </a:r>
          </a:p>
        </p:txBody>
      </p:sp>
      <p:sp>
        <p:nvSpPr>
          <p:cNvPr id="3" name="Title 2"/>
          <p:cNvSpPr>
            <a:spLocks noGrp="1"/>
          </p:cNvSpPr>
          <p:nvPr>
            <p:ph type="title"/>
          </p:nvPr>
        </p:nvSpPr>
        <p:spPr/>
        <p:txBody>
          <a:bodyPr>
            <a:normAutofit fontScale="90000"/>
          </a:bodyPr>
          <a:lstStyle/>
          <a:p>
            <a:r>
              <a:rPr lang="en-US" dirty="0"/>
              <a:t>2017-2018 Potential Tech Tasks</a:t>
            </a:r>
          </a:p>
        </p:txBody>
      </p:sp>
    </p:spTree>
    <p:extLst>
      <p:ext uri="{BB962C8B-B14F-4D97-AF65-F5344CB8AC3E}">
        <p14:creationId xmlns:p14="http://schemas.microsoft.com/office/powerpoint/2010/main" val="229979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a:bodyPr>
          <a:lstStyle/>
          <a:p>
            <a:endParaRPr lang="en-US" sz="4000" dirty="0"/>
          </a:p>
          <a:p>
            <a:r>
              <a:rPr lang="en-US" sz="4000" dirty="0"/>
              <a:t>Meeting Review/Feedback</a:t>
            </a:r>
          </a:p>
          <a:p>
            <a:endParaRPr lang="en-US" sz="4000" dirty="0"/>
          </a:p>
          <a:p>
            <a:r>
              <a:rPr lang="en-US" sz="4000" dirty="0"/>
              <a:t>Next Year Locations</a:t>
            </a:r>
          </a:p>
        </p:txBody>
      </p:sp>
      <p:sp>
        <p:nvSpPr>
          <p:cNvPr id="3" name="Title 2"/>
          <p:cNvSpPr>
            <a:spLocks noGrp="1"/>
          </p:cNvSpPr>
          <p:nvPr>
            <p:ph type="title"/>
          </p:nvPr>
        </p:nvSpPr>
        <p:spPr/>
        <p:txBody>
          <a:bodyPr>
            <a:normAutofit/>
          </a:bodyPr>
          <a:lstStyle/>
          <a:p>
            <a:r>
              <a:rPr lang="en-US" dirty="0"/>
              <a:t>2017 Meeting Wrap Up</a:t>
            </a:r>
          </a:p>
        </p:txBody>
      </p:sp>
    </p:spTree>
    <p:extLst>
      <p:ext uri="{BB962C8B-B14F-4D97-AF65-F5344CB8AC3E}">
        <p14:creationId xmlns:p14="http://schemas.microsoft.com/office/powerpoint/2010/main" val="414994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5" name="TextBox 4"/>
          <p:cNvSpPr txBox="1"/>
          <p:nvPr/>
        </p:nvSpPr>
        <p:spPr>
          <a:xfrm>
            <a:off x="2438400" y="282077"/>
            <a:ext cx="3886200" cy="369332"/>
          </a:xfrm>
          <a:prstGeom prst="rect">
            <a:avLst/>
          </a:prstGeom>
          <a:noFill/>
        </p:spPr>
        <p:txBody>
          <a:bodyPr wrap="square" rtlCol="0">
            <a:spAutoFit/>
          </a:bodyPr>
          <a:lstStyle/>
          <a:p>
            <a:r>
              <a:rPr lang="en-US" dirty="0">
                <a:solidFill>
                  <a:srgbClr val="FF0000"/>
                </a:solidFill>
              </a:rPr>
              <a:t>EASI Checking Account Summary</a:t>
            </a:r>
          </a:p>
        </p:txBody>
      </p:sp>
      <p:sp>
        <p:nvSpPr>
          <p:cNvPr id="6" name="TextBox 5"/>
          <p:cNvSpPr txBox="1"/>
          <p:nvPr/>
        </p:nvSpPr>
        <p:spPr>
          <a:xfrm>
            <a:off x="1981200" y="762000"/>
            <a:ext cx="5105400" cy="369332"/>
          </a:xfrm>
          <a:prstGeom prst="rect">
            <a:avLst/>
          </a:prstGeom>
          <a:noFill/>
        </p:spPr>
        <p:txBody>
          <a:bodyPr wrap="square" rtlCol="0">
            <a:spAutoFit/>
          </a:bodyPr>
          <a:lstStyle/>
          <a:p>
            <a:r>
              <a:rPr lang="en-US" dirty="0"/>
              <a:t>Activity Update for Fiscal Year 2016-2017</a:t>
            </a:r>
          </a:p>
        </p:txBody>
      </p:sp>
      <p:graphicFrame>
        <p:nvGraphicFramePr>
          <p:cNvPr id="2" name="Table 1"/>
          <p:cNvGraphicFramePr>
            <a:graphicFrameLocks noGrp="1"/>
          </p:cNvGraphicFramePr>
          <p:nvPr>
            <p:extLst/>
          </p:nvPr>
        </p:nvGraphicFramePr>
        <p:xfrm>
          <a:off x="4038599" y="914400"/>
          <a:ext cx="4495801" cy="5791199"/>
        </p:xfrm>
        <a:graphic>
          <a:graphicData uri="http://schemas.openxmlformats.org/drawingml/2006/table">
            <a:tbl>
              <a:tblPr/>
              <a:tblGrid>
                <a:gridCol w="520567">
                  <a:extLst>
                    <a:ext uri="{9D8B030D-6E8A-4147-A177-3AD203B41FA5}">
                      <a16:colId xmlns:a16="http://schemas.microsoft.com/office/drawing/2014/main" val="20000"/>
                    </a:ext>
                  </a:extLst>
                </a:gridCol>
                <a:gridCol w="662539">
                  <a:extLst>
                    <a:ext uri="{9D8B030D-6E8A-4147-A177-3AD203B41FA5}">
                      <a16:colId xmlns:a16="http://schemas.microsoft.com/office/drawing/2014/main" val="20001"/>
                    </a:ext>
                  </a:extLst>
                </a:gridCol>
                <a:gridCol w="492172">
                  <a:extLst>
                    <a:ext uri="{9D8B030D-6E8A-4147-A177-3AD203B41FA5}">
                      <a16:colId xmlns:a16="http://schemas.microsoft.com/office/drawing/2014/main" val="20002"/>
                    </a:ext>
                  </a:extLst>
                </a:gridCol>
                <a:gridCol w="492172">
                  <a:extLst>
                    <a:ext uri="{9D8B030D-6E8A-4147-A177-3AD203B41FA5}">
                      <a16:colId xmlns:a16="http://schemas.microsoft.com/office/drawing/2014/main" val="20003"/>
                    </a:ext>
                  </a:extLst>
                </a:gridCol>
                <a:gridCol w="586820">
                  <a:extLst>
                    <a:ext uri="{9D8B030D-6E8A-4147-A177-3AD203B41FA5}">
                      <a16:colId xmlns:a16="http://schemas.microsoft.com/office/drawing/2014/main" val="20004"/>
                    </a:ext>
                  </a:extLst>
                </a:gridCol>
                <a:gridCol w="700399">
                  <a:extLst>
                    <a:ext uri="{9D8B030D-6E8A-4147-A177-3AD203B41FA5}">
                      <a16:colId xmlns:a16="http://schemas.microsoft.com/office/drawing/2014/main" val="20005"/>
                    </a:ext>
                  </a:extLst>
                </a:gridCol>
                <a:gridCol w="586820">
                  <a:extLst>
                    <a:ext uri="{9D8B030D-6E8A-4147-A177-3AD203B41FA5}">
                      <a16:colId xmlns:a16="http://schemas.microsoft.com/office/drawing/2014/main" val="20006"/>
                    </a:ext>
                  </a:extLst>
                </a:gridCol>
                <a:gridCol w="454312">
                  <a:extLst>
                    <a:ext uri="{9D8B030D-6E8A-4147-A177-3AD203B41FA5}">
                      <a16:colId xmlns:a16="http://schemas.microsoft.com/office/drawing/2014/main" val="20007"/>
                    </a:ext>
                  </a:extLst>
                </a:gridCol>
              </a:tblGrid>
              <a:tr h="107151">
                <a:tc>
                  <a:txBody>
                    <a:bodyPr/>
                    <a:lstStyle/>
                    <a:p>
                      <a:pPr algn="l" fontAlgn="b"/>
                      <a:endParaRPr lang="en-US" sz="500" b="0" i="0" u="none" strike="noStrike">
                        <a:effectLst/>
                        <a:latin typeface="Arial"/>
                      </a:endParaRPr>
                    </a:p>
                  </a:txBody>
                  <a:tcPr marL="0" marR="0" marT="0" marB="0">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gridSpan="4">
                  <a:txBody>
                    <a:bodyPr/>
                    <a:lstStyle/>
                    <a:p>
                      <a:pPr algn="l" fontAlgn="b"/>
                      <a:r>
                        <a:rPr lang="en-US" sz="500" b="1" i="0" u="sng" strike="noStrike">
                          <a:effectLst/>
                          <a:latin typeface="Arial"/>
                        </a:rPr>
                        <a:t>EASI CHECKING ACCOUNT SUMMARY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500" b="0" i="0" u="none" strike="noStrike">
                          <a:effectLst/>
                          <a:latin typeface="Arial"/>
                        </a:rPr>
                        <a:t>4/14/2017</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1" i="0" u="sng"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gridSpan="4">
                  <a:txBody>
                    <a:bodyPr/>
                    <a:lstStyle/>
                    <a:p>
                      <a:pPr algn="l" fontAlgn="b"/>
                      <a:r>
                        <a:rPr lang="en-US" sz="500" b="1" i="0" u="sng" strike="noStrike">
                          <a:effectLst/>
                          <a:latin typeface="Arial"/>
                        </a:rPr>
                        <a:t>ACTIVITY UPDATE FOR FISCAL YEAR 2016-2017</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sng"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1202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11202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11202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8"/>
                  </a:ext>
                </a:extLst>
              </a:tr>
              <a:tr h="107151">
                <a:tc gridSpan="5">
                  <a:txBody>
                    <a:bodyPr/>
                    <a:lstStyle/>
                    <a:p>
                      <a:pPr algn="l" fontAlgn="b"/>
                      <a:r>
                        <a:rPr lang="en-US" sz="500" b="1" i="0" u="none" strike="noStrike">
                          <a:effectLst/>
                          <a:latin typeface="Arial"/>
                        </a:rPr>
                        <a:t>STATEMENT BALANCE ON HAND AS OF MARCH 31, 2016:</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1" i="0" u="none" strike="noStrike">
                          <a:effectLst/>
                          <a:latin typeface="Arial"/>
                        </a:rPr>
                        <a:t> $23,364.16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107151">
                <a:tc gridSpan="3">
                  <a:txBody>
                    <a:bodyPr/>
                    <a:lstStyle/>
                    <a:p>
                      <a:pPr algn="l" fontAlgn="b"/>
                      <a:r>
                        <a:rPr lang="en-US" sz="500" b="0" i="0" u="sng" strike="noStrike">
                          <a:effectLst/>
                          <a:latin typeface="Arial"/>
                        </a:rPr>
                        <a:t>DEPOSITS MADE THIS PERIOD: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107151">
                <a:tc>
                  <a:txBody>
                    <a:bodyPr/>
                    <a:lstStyle/>
                    <a:p>
                      <a:pPr algn="r" fontAlgn="b"/>
                      <a:r>
                        <a:rPr lang="en-US" sz="500" b="0" i="0" u="none" strike="noStrike">
                          <a:effectLst/>
                          <a:latin typeface="Arial"/>
                        </a:rPr>
                        <a:t>4/4/2016</a:t>
                      </a:r>
                    </a:p>
                  </a:txBody>
                  <a:tcPr marL="0" marR="0" marT="0" marB="0" anchor="b">
                    <a:lnL>
                      <a:noFill/>
                    </a:lnL>
                    <a:lnR>
                      <a:noFill/>
                    </a:lnR>
                    <a:lnT>
                      <a:noFill/>
                    </a:lnT>
                    <a:lnB>
                      <a:noFill/>
                    </a:lnB>
                  </a:tcPr>
                </a:tc>
                <a:tc>
                  <a:txBody>
                    <a:bodyPr/>
                    <a:lstStyle/>
                    <a:p>
                      <a:pPr algn="l" fontAlgn="b"/>
                      <a:r>
                        <a:rPr lang="en-US" sz="500" b="0" i="0" u="none" strike="noStrike">
                          <a:effectLst/>
                          <a:latin typeface="Arial"/>
                        </a:rPr>
                        <a:t>CHECK</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750.00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107151">
                <a:tc>
                  <a:txBody>
                    <a:bodyPr/>
                    <a:lstStyle/>
                    <a:p>
                      <a:pPr algn="r" fontAlgn="b"/>
                      <a:r>
                        <a:rPr lang="en-US" sz="500" b="0" i="0" u="none" strike="noStrike">
                          <a:effectLst/>
                          <a:latin typeface="Arial"/>
                        </a:rPr>
                        <a:t>4/5/2016</a:t>
                      </a:r>
                    </a:p>
                  </a:txBody>
                  <a:tcPr marL="0" marR="0" marT="0" marB="0" anchor="b">
                    <a:lnL>
                      <a:noFill/>
                    </a:lnL>
                    <a:lnR>
                      <a:noFill/>
                    </a:lnR>
                    <a:lnT>
                      <a:noFill/>
                    </a:lnT>
                    <a:lnB>
                      <a:noFill/>
                    </a:lnB>
                  </a:tcPr>
                </a:tc>
                <a:tc gridSpan="2">
                  <a:txBody>
                    <a:bodyPr/>
                    <a:lstStyle/>
                    <a:p>
                      <a:pPr algn="l" fontAlgn="b"/>
                      <a:r>
                        <a:rPr lang="en-US" sz="500" b="0" i="0" u="none" strike="noStrike">
                          <a:effectLst/>
                          <a:latin typeface="Arial"/>
                        </a:rPr>
                        <a:t>XFR FROM PAYPAL</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724.85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107151">
                <a:tc>
                  <a:txBody>
                    <a:bodyPr/>
                    <a:lstStyle/>
                    <a:p>
                      <a:pPr algn="r" fontAlgn="b"/>
                      <a:r>
                        <a:rPr lang="en-US" sz="500" b="0" i="0" u="none" strike="noStrike">
                          <a:effectLst/>
                          <a:latin typeface="Arial"/>
                        </a:rPr>
                        <a:t>4/21/2016</a:t>
                      </a:r>
                    </a:p>
                  </a:txBody>
                  <a:tcPr marL="0" marR="0" marT="0" marB="0" anchor="b">
                    <a:lnL>
                      <a:noFill/>
                    </a:lnL>
                    <a:lnR>
                      <a:noFill/>
                    </a:lnR>
                    <a:lnT>
                      <a:noFill/>
                    </a:lnT>
                    <a:lnB>
                      <a:noFill/>
                    </a:lnB>
                  </a:tcPr>
                </a:tc>
                <a:tc>
                  <a:txBody>
                    <a:bodyPr/>
                    <a:lstStyle/>
                    <a:p>
                      <a:pPr algn="l" fontAlgn="b"/>
                      <a:r>
                        <a:rPr lang="en-US" sz="500" b="0" i="0" u="none" strike="noStrike">
                          <a:effectLst/>
                          <a:latin typeface="Arial"/>
                        </a:rPr>
                        <a:t>CHECK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228.00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4"/>
                  </a:ext>
                </a:extLst>
              </a:tr>
              <a:tr h="107151">
                <a:tc>
                  <a:txBody>
                    <a:bodyPr/>
                    <a:lstStyle/>
                    <a:p>
                      <a:pPr algn="r" fontAlgn="b"/>
                      <a:r>
                        <a:rPr lang="en-US" sz="500" b="0" i="0" u="none" strike="noStrike">
                          <a:effectLst/>
                          <a:latin typeface="Arial"/>
                        </a:rPr>
                        <a:t>3/24/2017</a:t>
                      </a:r>
                    </a:p>
                  </a:txBody>
                  <a:tcPr marL="0" marR="0" marT="0" marB="0" anchor="b">
                    <a:lnL>
                      <a:noFill/>
                    </a:lnL>
                    <a:lnR>
                      <a:noFill/>
                    </a:lnR>
                    <a:lnT>
                      <a:noFill/>
                    </a:lnT>
                    <a:lnB>
                      <a:noFill/>
                    </a:lnB>
                  </a:tcPr>
                </a:tc>
                <a:tc gridSpan="2">
                  <a:txBody>
                    <a:bodyPr/>
                    <a:lstStyle/>
                    <a:p>
                      <a:pPr algn="l" fontAlgn="b"/>
                      <a:r>
                        <a:rPr lang="en-US" sz="500" b="0" i="0" u="none" strike="noStrike">
                          <a:effectLst/>
                          <a:latin typeface="Arial"/>
                        </a:rPr>
                        <a:t>XFR FROM PAYPAL</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3,804.07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5"/>
                  </a:ext>
                </a:extLst>
              </a:tr>
              <a:tr h="107151">
                <a:tc>
                  <a:txBody>
                    <a:bodyPr/>
                    <a:lstStyle/>
                    <a:p>
                      <a:pPr algn="r" fontAlgn="b"/>
                      <a:r>
                        <a:rPr lang="en-US" sz="500" b="0" i="0" u="none" strike="noStrike">
                          <a:effectLst/>
                          <a:latin typeface="Arial"/>
                        </a:rPr>
                        <a:t>3/27/2017</a:t>
                      </a:r>
                    </a:p>
                  </a:txBody>
                  <a:tcPr marL="0" marR="0" marT="0" marB="0" anchor="b">
                    <a:lnL>
                      <a:noFill/>
                    </a:lnL>
                    <a:lnR>
                      <a:noFill/>
                    </a:lnR>
                    <a:lnT>
                      <a:noFill/>
                    </a:lnT>
                    <a:lnB>
                      <a:noFill/>
                    </a:lnB>
                  </a:tcPr>
                </a:tc>
                <a:tc>
                  <a:txBody>
                    <a:bodyPr/>
                    <a:lstStyle/>
                    <a:p>
                      <a:pPr algn="l" fontAlgn="b"/>
                      <a:r>
                        <a:rPr lang="en-US" sz="500" b="0" i="0" u="none" strike="noStrike">
                          <a:effectLst/>
                          <a:latin typeface="Arial"/>
                        </a:rPr>
                        <a:t>CHECK</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4,200.00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6"/>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7"/>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8"/>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9"/>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0"/>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1"/>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2"/>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500" b="0" i="0" u="none" strike="noStrike">
                          <a:effectLst/>
                          <a:latin typeface="Arial"/>
                        </a:rPr>
                        <a:t>TOTAL DEPOSITS FOR THE YEAR:</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1" i="0" u="none" strike="noStrike">
                          <a:effectLst/>
                          <a:latin typeface="Arial"/>
                        </a:rPr>
                        <a:t> $      9,706.92 </a:t>
                      </a:r>
                    </a:p>
                  </a:txBody>
                  <a:tcPr marL="0" marR="0" marT="0" marB="0" anchor="b">
                    <a:lnL>
                      <a:noFill/>
                    </a:lnL>
                    <a:lnR>
                      <a:noFill/>
                    </a:lnR>
                    <a:lnT>
                      <a:noFill/>
                    </a:lnT>
                    <a:lnB>
                      <a:noFill/>
                    </a:lnB>
                  </a:tcPr>
                </a:tc>
                <a:tc>
                  <a:txBody>
                    <a:bodyPr/>
                    <a:lstStyle/>
                    <a:p>
                      <a:pPr algn="l" fontAlgn="b"/>
                      <a:endParaRPr lang="en-US" sz="500" b="0" i="0" u="sng"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3"/>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4"/>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sng"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5"/>
                  </a:ext>
                </a:extLst>
              </a:tr>
              <a:tr h="107151">
                <a:tc gridSpan="4">
                  <a:txBody>
                    <a:bodyPr/>
                    <a:lstStyle/>
                    <a:p>
                      <a:pPr algn="l" fontAlgn="b"/>
                      <a:r>
                        <a:rPr lang="en-US" sz="500" b="0" i="0" u="none" strike="noStrike">
                          <a:effectLst/>
                          <a:latin typeface="Arial"/>
                        </a:rPr>
                        <a:t>SUBTOTAL ALL REVENUE FOR THE YEAR:</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1" i="0" u="none" strike="noStrike">
                          <a:effectLst/>
                          <a:latin typeface="Arial"/>
                        </a:rPr>
                        <a:t> $33,071.08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6"/>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7"/>
                  </a:ext>
                </a:extLst>
              </a:tr>
              <a:tr h="107151">
                <a:tc gridSpan="3">
                  <a:txBody>
                    <a:bodyPr/>
                    <a:lstStyle/>
                    <a:p>
                      <a:pPr algn="l" fontAlgn="b"/>
                      <a:r>
                        <a:rPr lang="en-US" sz="500" b="0" i="0" u="sng" strike="noStrike">
                          <a:effectLst/>
                          <a:latin typeface="Arial"/>
                        </a:rPr>
                        <a:t>CHECKS/DEBITS THIS PERIOD: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8"/>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29"/>
                  </a:ext>
                </a:extLst>
              </a:tr>
              <a:tr h="107151">
                <a:tc>
                  <a:txBody>
                    <a:bodyPr/>
                    <a:lstStyle/>
                    <a:p>
                      <a:pPr algn="r" fontAlgn="b"/>
                      <a:r>
                        <a:rPr lang="en-US" sz="500" b="0" i="0" u="none" strike="noStrike">
                          <a:effectLst/>
                          <a:latin typeface="Arial"/>
                        </a:rPr>
                        <a:t>4/15/2016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0"/>
                  </a:ext>
                </a:extLst>
              </a:tr>
              <a:tr h="107151">
                <a:tc>
                  <a:txBody>
                    <a:bodyPr/>
                    <a:lstStyle/>
                    <a:p>
                      <a:pPr algn="r" fontAlgn="b"/>
                      <a:r>
                        <a:rPr lang="en-US" sz="500" b="0" i="0" u="none" strike="noStrike">
                          <a:effectLst/>
                          <a:latin typeface="Arial"/>
                        </a:rPr>
                        <a:t>4/4/2016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1003 - CASH (FOR ANNUAL MTG BADGE STOCK)</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15.44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1"/>
                  </a:ext>
                </a:extLst>
              </a:tr>
              <a:tr h="194997">
                <a:tc>
                  <a:txBody>
                    <a:bodyPr/>
                    <a:lstStyle/>
                    <a:p>
                      <a:pPr algn="r" fontAlgn="b"/>
                      <a:r>
                        <a:rPr lang="en-US" sz="500" b="0" i="0" u="none" strike="noStrike">
                          <a:effectLst/>
                          <a:latin typeface="Arial"/>
                        </a:rPr>
                        <a:t>5/16/2016</a:t>
                      </a:r>
                    </a:p>
                  </a:txBody>
                  <a:tcPr marL="0" marR="0" marT="0" marB="0" anchor="b">
                    <a:lnL>
                      <a:noFill/>
                    </a:lnL>
                    <a:lnR>
                      <a:noFill/>
                    </a:lnR>
                    <a:lnT>
                      <a:noFill/>
                    </a:lnT>
                    <a:lnB>
                      <a:noFill/>
                    </a:lnB>
                  </a:tcPr>
                </a:tc>
                <a:tc gridSpan="5">
                  <a:txBody>
                    <a:bodyPr/>
                    <a:lstStyle/>
                    <a:p>
                      <a:pPr algn="l" fontAlgn="b"/>
                      <a:r>
                        <a:rPr lang="en-US" sz="500" b="0" i="0" u="none" strike="noStrike">
                          <a:effectLst/>
                          <a:latin typeface="Arial"/>
                        </a:rPr>
                        <a:t>1004 - FDM4 INTERNATIONAL (ANN. MTG. SHARE OF EXPENSES)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a:rPr>
                        <a:t> $11,349.50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2"/>
                  </a:ext>
                </a:extLst>
              </a:tr>
              <a:tr h="107151">
                <a:tc>
                  <a:txBody>
                    <a:bodyPr/>
                    <a:lstStyle/>
                    <a:p>
                      <a:pPr algn="r" fontAlgn="b"/>
                      <a:r>
                        <a:rPr lang="en-US" sz="500" b="0" i="0" u="none" strike="noStrike">
                          <a:effectLst/>
                          <a:latin typeface="Arial"/>
                        </a:rPr>
                        <a:t>5/14/2016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3"/>
                  </a:ext>
                </a:extLst>
              </a:tr>
              <a:tr h="107151">
                <a:tc>
                  <a:txBody>
                    <a:bodyPr/>
                    <a:lstStyle/>
                    <a:p>
                      <a:pPr algn="r" fontAlgn="b"/>
                      <a:r>
                        <a:rPr lang="en-US" sz="500" b="0" i="0" u="none" strike="noStrike">
                          <a:effectLst/>
                          <a:latin typeface="Arial"/>
                        </a:rPr>
                        <a:t>6/14/2016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4"/>
                  </a:ext>
                </a:extLst>
              </a:tr>
              <a:tr h="107151">
                <a:tc>
                  <a:txBody>
                    <a:bodyPr/>
                    <a:lstStyle/>
                    <a:p>
                      <a:pPr algn="r" fontAlgn="b"/>
                      <a:r>
                        <a:rPr lang="en-US" sz="500" b="0" i="0" u="none" strike="noStrike">
                          <a:effectLst/>
                          <a:latin typeface="Arial"/>
                        </a:rPr>
                        <a:t>7/15/2016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5"/>
                  </a:ext>
                </a:extLst>
              </a:tr>
              <a:tr h="107151">
                <a:tc>
                  <a:txBody>
                    <a:bodyPr/>
                    <a:lstStyle/>
                    <a:p>
                      <a:pPr algn="r" fontAlgn="b"/>
                      <a:r>
                        <a:rPr lang="en-US" sz="500" b="0" i="0" u="none" strike="noStrike">
                          <a:effectLst/>
                          <a:latin typeface="Arial"/>
                        </a:rPr>
                        <a:t>7/21/2016</a:t>
                      </a:r>
                    </a:p>
                  </a:txBody>
                  <a:tcPr marL="0" marR="0" marT="0" marB="0" anchor="b">
                    <a:lnL>
                      <a:noFill/>
                    </a:lnL>
                    <a:lnR>
                      <a:noFill/>
                    </a:lnR>
                    <a:lnT>
                      <a:noFill/>
                    </a:lnT>
                    <a:lnB>
                      <a:noFill/>
                    </a:lnB>
                  </a:tcPr>
                </a:tc>
                <a:tc gridSpan="3">
                  <a:txBody>
                    <a:bodyPr/>
                    <a:lstStyle/>
                    <a:p>
                      <a:pPr algn="l" fontAlgn="b"/>
                      <a:r>
                        <a:rPr lang="en-US" sz="500" b="0" i="0" u="none" strike="noStrike">
                          <a:effectLst/>
                          <a:latin typeface="Arial"/>
                        </a:rPr>
                        <a:t>EFT - CSC (ANNUAL REP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206.40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6"/>
                  </a:ext>
                </a:extLst>
              </a:tr>
              <a:tr h="107151">
                <a:tc>
                  <a:txBody>
                    <a:bodyPr/>
                    <a:lstStyle/>
                    <a:p>
                      <a:pPr algn="r" fontAlgn="b"/>
                      <a:r>
                        <a:rPr lang="en-US" sz="500" b="0" i="0" u="none" strike="noStrike">
                          <a:effectLst/>
                          <a:latin typeface="Arial"/>
                        </a:rPr>
                        <a:t>8/15/2016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7"/>
                  </a:ext>
                </a:extLst>
              </a:tr>
              <a:tr h="107151">
                <a:tc>
                  <a:txBody>
                    <a:bodyPr/>
                    <a:lstStyle/>
                    <a:p>
                      <a:pPr algn="r" fontAlgn="b"/>
                      <a:r>
                        <a:rPr lang="en-US" sz="500" b="0" i="0" u="none" strike="noStrike">
                          <a:effectLst/>
                          <a:latin typeface="Arial"/>
                        </a:rPr>
                        <a:t>9/1/2016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WIX.COM (ANNUAL WEBSITE HOSTING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149.00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8"/>
                  </a:ext>
                </a:extLst>
              </a:tr>
              <a:tr h="107151">
                <a:tc>
                  <a:txBody>
                    <a:bodyPr/>
                    <a:lstStyle/>
                    <a:p>
                      <a:pPr algn="r" fontAlgn="b"/>
                      <a:r>
                        <a:rPr lang="en-US" sz="500" b="0" i="0" u="none" strike="noStrike">
                          <a:effectLst/>
                          <a:latin typeface="Arial"/>
                        </a:rPr>
                        <a:t>9/4/2016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9"/>
                  </a:ext>
                </a:extLst>
              </a:tr>
              <a:tr h="107151">
                <a:tc>
                  <a:txBody>
                    <a:bodyPr/>
                    <a:lstStyle/>
                    <a:p>
                      <a:pPr algn="r" fontAlgn="b"/>
                      <a:r>
                        <a:rPr lang="en-US" sz="500" b="0" i="0" u="none" strike="noStrike">
                          <a:effectLst/>
                          <a:latin typeface="Arial"/>
                        </a:rPr>
                        <a:t>10/13/2016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40"/>
                  </a:ext>
                </a:extLst>
              </a:tr>
              <a:tr h="107151">
                <a:tc>
                  <a:txBody>
                    <a:bodyPr/>
                    <a:lstStyle/>
                    <a:p>
                      <a:pPr algn="r" fontAlgn="b"/>
                      <a:r>
                        <a:rPr lang="en-US" sz="500" b="0" i="0" u="none" strike="noStrike">
                          <a:effectLst/>
                          <a:latin typeface="Arial"/>
                        </a:rPr>
                        <a:t>11/14/2016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41"/>
                  </a:ext>
                </a:extLst>
              </a:tr>
              <a:tr h="107151">
                <a:tc>
                  <a:txBody>
                    <a:bodyPr/>
                    <a:lstStyle/>
                    <a:p>
                      <a:pPr algn="r" fontAlgn="b"/>
                      <a:r>
                        <a:rPr lang="en-US" sz="500" b="0" i="0" u="none" strike="noStrike">
                          <a:effectLst/>
                          <a:latin typeface="Arial"/>
                        </a:rPr>
                        <a:t>11/16/2016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GO DADDY.COM (WEB HOSTING)</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15.17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42"/>
                  </a:ext>
                </a:extLst>
              </a:tr>
              <a:tr h="107151">
                <a:tc>
                  <a:txBody>
                    <a:bodyPr/>
                    <a:lstStyle/>
                    <a:p>
                      <a:pPr algn="r" fontAlgn="b"/>
                      <a:r>
                        <a:rPr lang="en-US" sz="500" b="0" i="0" u="none" strike="noStrike">
                          <a:effectLst/>
                          <a:latin typeface="Arial"/>
                        </a:rPr>
                        <a:t>12/21/2016</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43"/>
                  </a:ext>
                </a:extLst>
              </a:tr>
              <a:tr h="107151">
                <a:tc>
                  <a:txBody>
                    <a:bodyPr/>
                    <a:lstStyle/>
                    <a:p>
                      <a:pPr algn="r" fontAlgn="b"/>
                      <a:r>
                        <a:rPr lang="en-US" sz="500" b="0" i="0" u="none" strike="noStrike">
                          <a:effectLst/>
                          <a:latin typeface="Arial"/>
                        </a:rPr>
                        <a:t>1/10/2017</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CSC (e-FILE ANNUAL REPORT)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63.70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44"/>
                  </a:ext>
                </a:extLst>
              </a:tr>
              <a:tr h="107151">
                <a:tc>
                  <a:txBody>
                    <a:bodyPr/>
                    <a:lstStyle/>
                    <a:p>
                      <a:pPr algn="r" fontAlgn="b"/>
                      <a:r>
                        <a:rPr lang="en-US" sz="500" b="0" i="0" u="none" strike="noStrike">
                          <a:effectLst/>
                          <a:latin typeface="Arial"/>
                        </a:rPr>
                        <a:t>1/16/2017</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45"/>
                  </a:ext>
                </a:extLst>
              </a:tr>
              <a:tr h="107151">
                <a:tc>
                  <a:txBody>
                    <a:bodyPr/>
                    <a:lstStyle/>
                    <a:p>
                      <a:pPr algn="r" fontAlgn="b"/>
                      <a:r>
                        <a:rPr lang="en-US" sz="500" b="0" i="0" u="none" strike="noStrike">
                          <a:effectLst/>
                          <a:latin typeface="Arial"/>
                        </a:rPr>
                        <a:t>2/15/2017</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46"/>
                  </a:ext>
                </a:extLst>
              </a:tr>
              <a:tr h="107151">
                <a:tc>
                  <a:txBody>
                    <a:bodyPr/>
                    <a:lstStyle/>
                    <a:p>
                      <a:pPr algn="r" fontAlgn="b"/>
                      <a:r>
                        <a:rPr lang="en-US" sz="500" b="0" i="0" u="none" strike="noStrike">
                          <a:effectLst/>
                          <a:latin typeface="Arial"/>
                        </a:rPr>
                        <a:t>3/14/2017</a:t>
                      </a:r>
                    </a:p>
                  </a:txBody>
                  <a:tcPr marL="0" marR="0" marT="0" marB="0" anchor="b">
                    <a:lnL>
                      <a:noFill/>
                    </a:lnL>
                    <a:lnR>
                      <a:noFill/>
                    </a:lnR>
                    <a:lnT>
                      <a:noFill/>
                    </a:lnT>
                    <a:lnB>
                      <a:noFill/>
                    </a:lnB>
                  </a:tcPr>
                </a:tc>
                <a:tc gridSpan="4">
                  <a:txBody>
                    <a:bodyPr/>
                    <a:lstStyle/>
                    <a:p>
                      <a:pPr algn="l" fontAlgn="b"/>
                      <a:r>
                        <a:rPr lang="en-US" sz="500" b="0" i="0" u="none" strike="noStrike">
                          <a:effectLst/>
                          <a:latin typeface="Arial"/>
                        </a:rPr>
                        <a:t>EFT - WIX.COM (MONTHLY SEARCH FEE)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0" i="0" u="none" strike="noStrike">
                          <a:effectLst/>
                          <a:latin typeface="Arial"/>
                        </a:rPr>
                        <a:t> $         4.99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47"/>
                  </a:ext>
                </a:extLst>
              </a:tr>
              <a:tr h="10715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48"/>
                  </a:ext>
                </a:extLst>
              </a:tr>
              <a:tr h="107151">
                <a:tc gridSpan="3">
                  <a:txBody>
                    <a:bodyPr/>
                    <a:lstStyle/>
                    <a:p>
                      <a:pPr algn="l" fontAlgn="b"/>
                      <a:r>
                        <a:rPr lang="en-US" sz="500" b="0" i="0" u="none" strike="noStrike">
                          <a:effectLst/>
                          <a:latin typeface="Arial"/>
                        </a:rPr>
                        <a:t>TOTAL EXPENSES FOR THE YEAR:</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r>
                        <a:rPr lang="en-US" sz="500" b="1" i="0" u="none" strike="noStrike">
                          <a:effectLst/>
                          <a:latin typeface="Arial"/>
                        </a:rPr>
                        <a:t> $11,859.09 </a:t>
                      </a: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49"/>
                  </a:ext>
                </a:extLst>
              </a:tr>
              <a:tr h="112021">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50"/>
                  </a:ext>
                </a:extLst>
              </a:tr>
              <a:tr h="112021">
                <a:tc gridSpan="4">
                  <a:txBody>
                    <a:bodyPr/>
                    <a:lstStyle/>
                    <a:p>
                      <a:pPr algn="l" fontAlgn="b"/>
                      <a:r>
                        <a:rPr lang="en-US" sz="500" b="1" i="0" u="none" strike="noStrike">
                          <a:effectLst/>
                          <a:latin typeface="Arial"/>
                        </a:rPr>
                        <a:t>ACCOUNT BALANCE AS OF MARCH 31, 2017:</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a:effectLst/>
                          <a:latin typeface="Arial"/>
                        </a:rPr>
                        <a:t> $21,211.99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5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51"/>
                  </a:ext>
                </a:extLst>
              </a:tr>
              <a:tr h="107151">
                <a:tc>
                  <a:txBody>
                    <a:bodyPr/>
                    <a:lstStyle/>
                    <a:p>
                      <a:pPr algn="l" fontAlgn="b"/>
                      <a:endParaRPr lang="en-US" sz="5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52"/>
                  </a:ext>
                </a:extLst>
              </a:tr>
            </a:tbl>
          </a:graphicData>
        </a:graphic>
      </p:graphicFrame>
      <p:pic>
        <p:nvPicPr>
          <p:cNvPr id="9" name="Picture 8" descr="EASI Logo - Small"/>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09925" y="1541463"/>
            <a:ext cx="12350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49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
        <p:nvSpPr>
          <p:cNvPr id="4" name="TextBox 3"/>
          <p:cNvSpPr txBox="1"/>
          <p:nvPr/>
        </p:nvSpPr>
        <p:spPr>
          <a:xfrm>
            <a:off x="3276600" y="427631"/>
            <a:ext cx="2590800" cy="523220"/>
          </a:xfrm>
          <a:prstGeom prst="rect">
            <a:avLst/>
          </a:prstGeom>
          <a:noFill/>
        </p:spPr>
        <p:txBody>
          <a:bodyPr wrap="square" rtlCol="0">
            <a:spAutoFit/>
          </a:bodyPr>
          <a:lstStyle/>
          <a:p>
            <a:r>
              <a:rPr lang="en-US" sz="2800" dirty="0"/>
              <a:t>Elected Offices</a:t>
            </a:r>
          </a:p>
        </p:txBody>
      </p:sp>
      <p:sp>
        <p:nvSpPr>
          <p:cNvPr id="6" name="Rectangle 5"/>
          <p:cNvSpPr/>
          <p:nvPr/>
        </p:nvSpPr>
        <p:spPr>
          <a:xfrm>
            <a:off x="1714500" y="6059269"/>
            <a:ext cx="647700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900" dirty="0"/>
              <a:t>BY-LAWS ARTICLE 7 - RULE 7.02 REQUIRES 'STAGGERED' TWO YEAR TERMS OF OFFICE FOR ALL POSITIONS</a:t>
            </a:r>
          </a:p>
          <a:p>
            <a:r>
              <a:rPr lang="en-US" sz="900" dirty="0"/>
              <a:t>RULE 7.03 STIPULATES THAT VICE-CHAIR POSITION SHALL BECOME THE EXECUTIVE CHAIRPERSON ELECT</a:t>
            </a:r>
          </a:p>
          <a:p>
            <a:r>
              <a:rPr lang="en-US" sz="900" dirty="0"/>
              <a:t>ARTICLE 8.02 - REQUIRES NOMINATING COMMITTEE PRESENT LIST OF NOMINEES TO STEERING COMMITTEE &amp; DISTRIBUTE TO MEMBERSHIP AT LEAST 2 WEEKS PRIOR TO ANNUAL MEETING</a:t>
            </a:r>
          </a:p>
        </p:txBody>
      </p:sp>
      <p:graphicFrame>
        <p:nvGraphicFramePr>
          <p:cNvPr id="2" name="Table 1"/>
          <p:cNvGraphicFramePr>
            <a:graphicFrameLocks noGrp="1"/>
          </p:cNvGraphicFramePr>
          <p:nvPr>
            <p:extLst/>
          </p:nvPr>
        </p:nvGraphicFramePr>
        <p:xfrm>
          <a:off x="571500" y="914400"/>
          <a:ext cx="8115299" cy="5029199"/>
        </p:xfrm>
        <a:graphic>
          <a:graphicData uri="http://schemas.openxmlformats.org/drawingml/2006/table">
            <a:tbl>
              <a:tblPr/>
              <a:tblGrid>
                <a:gridCol w="2543044">
                  <a:extLst>
                    <a:ext uri="{9D8B030D-6E8A-4147-A177-3AD203B41FA5}">
                      <a16:colId xmlns:a16="http://schemas.microsoft.com/office/drawing/2014/main" val="20000"/>
                    </a:ext>
                  </a:extLst>
                </a:gridCol>
                <a:gridCol w="1888583">
                  <a:extLst>
                    <a:ext uri="{9D8B030D-6E8A-4147-A177-3AD203B41FA5}">
                      <a16:colId xmlns:a16="http://schemas.microsoft.com/office/drawing/2014/main" val="20001"/>
                    </a:ext>
                  </a:extLst>
                </a:gridCol>
                <a:gridCol w="1851186">
                  <a:extLst>
                    <a:ext uri="{9D8B030D-6E8A-4147-A177-3AD203B41FA5}">
                      <a16:colId xmlns:a16="http://schemas.microsoft.com/office/drawing/2014/main" val="20002"/>
                    </a:ext>
                  </a:extLst>
                </a:gridCol>
                <a:gridCol w="1832486">
                  <a:extLst>
                    <a:ext uri="{9D8B030D-6E8A-4147-A177-3AD203B41FA5}">
                      <a16:colId xmlns:a16="http://schemas.microsoft.com/office/drawing/2014/main" val="20003"/>
                    </a:ext>
                  </a:extLst>
                </a:gridCol>
              </a:tblGrid>
              <a:tr h="154521">
                <a:tc>
                  <a:txBody>
                    <a:bodyPr/>
                    <a:lstStyle/>
                    <a:p>
                      <a:pPr algn="l" fontAlgn="b"/>
                      <a:r>
                        <a:rPr lang="en-US" sz="900" b="1" i="0" u="none" strike="noStrike">
                          <a:effectLst/>
                          <a:latin typeface="Arial"/>
                        </a:rPr>
                        <a:t>ANNUAL MEETING DATE:</a:t>
                      </a:r>
                    </a:p>
                  </a:txBody>
                  <a:tcPr marL="6512" marR="6512" marT="6512" marB="0" anchor="b">
                    <a:lnL>
                      <a:noFill/>
                    </a:lnL>
                    <a:lnR>
                      <a:noFill/>
                    </a:lnR>
                    <a:lnT>
                      <a:noFill/>
                    </a:lnT>
                    <a:lnB>
                      <a:noFill/>
                    </a:lnB>
                  </a:tcPr>
                </a:tc>
                <a:tc>
                  <a:txBody>
                    <a:bodyPr/>
                    <a:lstStyle/>
                    <a:p>
                      <a:pPr algn="ctr" fontAlgn="b"/>
                      <a:r>
                        <a:rPr lang="en-US" sz="900" b="1" i="0" u="sng" strike="noStrike">
                          <a:effectLst/>
                          <a:latin typeface="Arial"/>
                        </a:rPr>
                        <a:t>2016</a:t>
                      </a:r>
                    </a:p>
                  </a:txBody>
                  <a:tcPr marL="6512" marR="6512" marT="6512" marB="0" anchor="b">
                    <a:lnL>
                      <a:noFill/>
                    </a:lnL>
                    <a:lnR>
                      <a:noFill/>
                    </a:lnR>
                    <a:lnT>
                      <a:noFill/>
                    </a:lnT>
                    <a:lnB>
                      <a:noFill/>
                    </a:lnB>
                  </a:tcPr>
                </a:tc>
                <a:tc>
                  <a:txBody>
                    <a:bodyPr/>
                    <a:lstStyle/>
                    <a:p>
                      <a:pPr algn="ctr" fontAlgn="b"/>
                      <a:r>
                        <a:rPr lang="en-US" sz="900" b="1" i="0" u="sng" strike="noStrike">
                          <a:effectLst/>
                          <a:latin typeface="Arial"/>
                        </a:rPr>
                        <a:t>2017</a:t>
                      </a:r>
                    </a:p>
                  </a:txBody>
                  <a:tcPr marL="6512" marR="6512" marT="6512" marB="0" anchor="b">
                    <a:lnL>
                      <a:noFill/>
                    </a:lnL>
                    <a:lnR>
                      <a:noFill/>
                    </a:lnR>
                    <a:lnT>
                      <a:noFill/>
                    </a:lnT>
                    <a:lnB>
                      <a:noFill/>
                    </a:lnB>
                  </a:tcPr>
                </a:tc>
                <a:tc>
                  <a:txBody>
                    <a:bodyPr/>
                    <a:lstStyle/>
                    <a:p>
                      <a:pPr algn="ctr" fontAlgn="b"/>
                      <a:r>
                        <a:rPr lang="en-US" sz="900" b="1" i="0" u="sng" strike="noStrike">
                          <a:effectLst/>
                          <a:latin typeface="Arial"/>
                        </a:rPr>
                        <a:t>2018</a:t>
                      </a:r>
                    </a:p>
                  </a:txBody>
                  <a:tcPr marL="6512" marR="6512" marT="6512" marB="0" anchor="b">
                    <a:lnL>
                      <a:noFill/>
                    </a:lnL>
                    <a:lnR>
                      <a:noFill/>
                    </a:lnR>
                    <a:lnT>
                      <a:noFill/>
                    </a:lnT>
                    <a:lnB>
                      <a:noFill/>
                    </a:lnB>
                  </a:tcPr>
                </a:tc>
                <a:extLst>
                  <a:ext uri="{0D108BD9-81ED-4DB2-BD59-A6C34878D82A}">
                    <a16:rowId xmlns:a16="http://schemas.microsoft.com/office/drawing/2014/main" val="10000"/>
                  </a:ext>
                </a:extLst>
              </a:tr>
              <a:tr h="161090">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ctr" fontAlgn="b"/>
                      <a:r>
                        <a:rPr lang="en-US" sz="900" b="0" i="0" u="none" strike="noStrike">
                          <a:effectLst/>
                          <a:latin typeface="Arial"/>
                        </a:rPr>
                        <a:t>NEW ORLEANS</a:t>
                      </a: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a:rPr>
                        <a:t>LAS VEGAS</a:t>
                      </a: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01"/>
                  </a:ext>
                </a:extLst>
              </a:tr>
              <a:tr h="302038">
                <a:tc>
                  <a:txBody>
                    <a:bodyPr/>
                    <a:lstStyle/>
                    <a:p>
                      <a:pPr algn="l" fontAlgn="b"/>
                      <a:r>
                        <a:rPr lang="en-US" sz="900" b="0" i="0" u="sng" strike="noStrike">
                          <a:effectLst/>
                          <a:latin typeface="Arial"/>
                        </a:rPr>
                        <a:t>EXECUTIVE CHAIRPERSON</a:t>
                      </a:r>
                    </a:p>
                  </a:txBody>
                  <a:tcPr marL="6512" marR="6512" marT="651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effectLst/>
                          <a:latin typeface="Arial"/>
                        </a:rPr>
                        <a:t>MICHAEL ROBERTS</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effectLst/>
                          <a:latin typeface="Arial"/>
                        </a:rPr>
                        <a:t>MICHAEL ROBERTS</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900" b="0" i="0" u="none" strike="noStrike">
                        <a:effectLst/>
                        <a:latin typeface="Arial"/>
                      </a:endParaRPr>
                    </a:p>
                  </a:txBody>
                  <a:tcPr marL="6512" marR="6512" marT="651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03"/>
                  </a:ext>
                </a:extLst>
              </a:tr>
              <a:tr h="161090">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04"/>
                  </a:ext>
                </a:extLst>
              </a:tr>
              <a:tr h="161090">
                <a:tc>
                  <a:txBody>
                    <a:bodyPr/>
                    <a:lstStyle/>
                    <a:p>
                      <a:pPr algn="l" fontAlgn="b"/>
                      <a:r>
                        <a:rPr lang="en-US" sz="900" b="0" i="0" u="sng" strike="noStrike">
                          <a:effectLst/>
                          <a:latin typeface="Arial"/>
                        </a:rPr>
                        <a:t>VICE CHAIRPERSON</a:t>
                      </a:r>
                    </a:p>
                  </a:txBody>
                  <a:tcPr marL="6512" marR="6512" marT="651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effectLst/>
                          <a:latin typeface="Arial"/>
                        </a:rPr>
                        <a:t>DIANA PRIEBE</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900" b="0" i="0" u="none" strike="noStrike">
                          <a:effectLst/>
                          <a:latin typeface="Arial"/>
                        </a:rPr>
                        <a:t>DIANA PRIEBE</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fontAlgn="b"/>
                      <a:endParaRPr lang="en-US" sz="900" b="0" i="0" u="none" strike="noStrike">
                        <a:effectLst/>
                        <a:latin typeface="Arial"/>
                      </a:endParaRPr>
                    </a:p>
                  </a:txBody>
                  <a:tcPr marL="6512" marR="6512" marT="651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06"/>
                  </a:ext>
                </a:extLst>
              </a:tr>
              <a:tr h="161090">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07"/>
                  </a:ext>
                </a:extLst>
              </a:tr>
              <a:tr h="161090">
                <a:tc>
                  <a:txBody>
                    <a:bodyPr/>
                    <a:lstStyle/>
                    <a:p>
                      <a:pPr algn="l" fontAlgn="b"/>
                      <a:r>
                        <a:rPr lang="en-US" sz="900" b="0" i="0" u="sng" strike="noStrike">
                          <a:effectLst/>
                          <a:latin typeface="Arial"/>
                        </a:rPr>
                        <a:t>SECRETARY/TREASURER</a:t>
                      </a:r>
                    </a:p>
                  </a:txBody>
                  <a:tcPr marL="6512" marR="6512" marT="6512" marB="0" anchor="b">
                    <a:lnL>
                      <a:noFill/>
                    </a:lnL>
                    <a:lnR>
                      <a:noFill/>
                    </a:lnR>
                    <a:lnT>
                      <a:noFill/>
                    </a:lnT>
                    <a:lnB>
                      <a:noFill/>
                    </a:lnB>
                  </a:tcPr>
                </a:tc>
                <a:tc>
                  <a:txBody>
                    <a:bodyPr/>
                    <a:lstStyle/>
                    <a:p>
                      <a:pPr algn="l" fontAlgn="b"/>
                      <a:r>
                        <a:rPr lang="en-US" sz="900" b="0" i="0" u="none" strike="noStrike">
                          <a:effectLst/>
                          <a:latin typeface="Arial"/>
                        </a:rPr>
                        <a:t>NICK FREITAG</a:t>
                      </a:r>
                    </a:p>
                  </a:txBody>
                  <a:tcPr marL="6512" marR="6512" marT="65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endParaRPr lang="en-US" sz="900" b="0" i="0" u="none" strike="noStrike">
                        <a:effectLst/>
                        <a:latin typeface="Arial"/>
                      </a:endParaRPr>
                    </a:p>
                  </a:txBody>
                  <a:tcPr marL="6512" marR="6512" marT="65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08"/>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09"/>
                  </a:ext>
                </a:extLst>
              </a:tr>
              <a:tr h="161090">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10"/>
                  </a:ext>
                </a:extLst>
              </a:tr>
              <a:tr h="161090">
                <a:tc>
                  <a:txBody>
                    <a:bodyPr/>
                    <a:lstStyle/>
                    <a:p>
                      <a:pPr algn="l" fontAlgn="b"/>
                      <a:r>
                        <a:rPr lang="en-US" sz="900" b="0" i="0" u="sng" strike="noStrike">
                          <a:effectLst/>
                          <a:latin typeface="Arial"/>
                        </a:rPr>
                        <a:t>TECHNICAL ADVISOR</a:t>
                      </a:r>
                    </a:p>
                  </a:txBody>
                  <a:tcPr marL="6512" marR="6512" marT="651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effectLst/>
                          <a:latin typeface="Arial"/>
                        </a:rPr>
                        <a:t>JON CLARKE</a:t>
                      </a:r>
                    </a:p>
                  </a:txBody>
                  <a:tcPr marL="6512" marR="6512" marT="651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effectLst/>
                          <a:latin typeface="Arial"/>
                        </a:rPr>
                        <a:t>JON CLARKE</a:t>
                      </a:r>
                    </a:p>
                  </a:txBody>
                  <a:tcPr marL="6512" marR="6512" marT="65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a:effectLst/>
                        <a:latin typeface="Arial"/>
                      </a:endParaRPr>
                    </a:p>
                  </a:txBody>
                  <a:tcPr marL="6512" marR="6512" marT="651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12"/>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13"/>
                  </a:ext>
                </a:extLst>
              </a:tr>
              <a:tr h="154521">
                <a:tc>
                  <a:txBody>
                    <a:bodyPr/>
                    <a:lstStyle/>
                    <a:p>
                      <a:pPr algn="l" fontAlgn="b"/>
                      <a:r>
                        <a:rPr lang="en-US" sz="900" b="0" i="0" u="sng" strike="noStrike">
                          <a:effectLst/>
                          <a:latin typeface="Arial"/>
                        </a:rPr>
                        <a:t>AT-LARGE MEMBERS</a:t>
                      </a: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14"/>
                  </a:ext>
                </a:extLst>
              </a:tr>
              <a:tr h="161090">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15"/>
                  </a:ext>
                </a:extLst>
              </a:tr>
              <a:tr h="161090">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r>
                        <a:rPr lang="en-US" sz="900" b="0" i="0" u="none" strike="noStrike">
                          <a:effectLst/>
                          <a:latin typeface="Arial"/>
                        </a:rPr>
                        <a:t>NICK BLANCHARD</a:t>
                      </a:r>
                    </a:p>
                  </a:txBody>
                  <a:tcPr marL="6512" marR="6512" marT="65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endParaRPr lang="en-US" sz="900" b="0" i="0" u="none" strike="noStrike">
                        <a:effectLst/>
                        <a:latin typeface="Arial"/>
                      </a:endParaRPr>
                    </a:p>
                  </a:txBody>
                  <a:tcPr marL="6512" marR="6512" marT="651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16"/>
                  </a:ext>
                </a:extLst>
              </a:tr>
              <a:tr h="302038">
                <a:tc>
                  <a:txBody>
                    <a:bodyPr/>
                    <a:lstStyle/>
                    <a:p>
                      <a:pPr algn="l" fontAlgn="b"/>
                      <a:endParaRPr lang="en-US" sz="900" b="0" i="0" u="none" strike="noStrike">
                        <a:effectLst/>
                        <a:latin typeface="Arial"/>
                      </a:endParaRPr>
                    </a:p>
                  </a:txBody>
                  <a:tcPr marL="6512" marR="6512" marT="651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effectLst/>
                          <a:latin typeface="Arial"/>
                        </a:rPr>
                        <a:t>DEBBY KRISSINGER</a:t>
                      </a:r>
                    </a:p>
                  </a:txBody>
                  <a:tcPr marL="6512" marR="6512" marT="651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effectLst/>
                          <a:latin typeface="Arial"/>
                        </a:rPr>
                        <a:t>DEBBY KRISSINGER</a:t>
                      </a:r>
                    </a:p>
                  </a:txBody>
                  <a:tcPr marL="6512" marR="6512" marT="65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a:effectLst/>
                        <a:latin typeface="Arial"/>
                      </a:endParaRPr>
                    </a:p>
                  </a:txBody>
                  <a:tcPr marL="6512" marR="6512" marT="651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18"/>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19"/>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20"/>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21"/>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22"/>
                  </a:ext>
                </a:extLst>
              </a:tr>
              <a:tr h="161090">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23"/>
                  </a:ext>
                </a:extLst>
              </a:tr>
              <a:tr h="161090">
                <a:tc>
                  <a:txBody>
                    <a:bodyPr/>
                    <a:lstStyle/>
                    <a:p>
                      <a:pPr algn="l" fontAlgn="b"/>
                      <a:endParaRPr lang="en-US" sz="900" b="0" i="0" u="none" strike="noStrike">
                        <a:effectLst/>
                        <a:latin typeface="Arial"/>
                      </a:endParaRPr>
                    </a:p>
                  </a:txBody>
                  <a:tcPr marL="6512" marR="6512" marT="651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effectLst/>
                          <a:latin typeface="Arial"/>
                        </a:rPr>
                        <a:t>JEAN SCRUGGS</a:t>
                      </a:r>
                    </a:p>
                  </a:txBody>
                  <a:tcPr marL="6512" marR="6512" marT="651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900" b="0" i="0" u="none" strike="noStrike">
                          <a:effectLst/>
                          <a:latin typeface="Arial"/>
                        </a:rPr>
                        <a:t>JEAN SCRUGGS</a:t>
                      </a:r>
                    </a:p>
                  </a:txBody>
                  <a:tcPr marL="6512" marR="6512" marT="65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US" sz="900" b="0" i="0" u="none" strike="noStrike">
                        <a:effectLst/>
                        <a:latin typeface="Arial"/>
                      </a:endParaRPr>
                    </a:p>
                  </a:txBody>
                  <a:tcPr marL="6512" marR="6512" marT="651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4"/>
                  </a:ext>
                </a:extLst>
              </a:tr>
              <a:tr h="154521">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solidFill>
                          <a:srgbClr val="FFFFFF"/>
                        </a:solidFill>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25"/>
                  </a:ext>
                </a:extLst>
              </a:tr>
              <a:tr h="161090">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6512" marR="6512" marT="6512" marB="0" anchor="b">
                    <a:lnL>
                      <a:noFill/>
                    </a:lnL>
                    <a:lnR>
                      <a:noFill/>
                    </a:lnR>
                    <a:lnT>
                      <a:noFill/>
                    </a:lnT>
                    <a:lnB>
                      <a:noFill/>
                    </a:lnB>
                  </a:tcPr>
                </a:tc>
                <a:extLst>
                  <a:ext uri="{0D108BD9-81ED-4DB2-BD59-A6C34878D82A}">
                    <a16:rowId xmlns:a16="http://schemas.microsoft.com/office/drawing/2014/main" val="10026"/>
                  </a:ext>
                </a:extLst>
              </a:tr>
              <a:tr h="161090">
                <a:tc>
                  <a:txBody>
                    <a:bodyPr/>
                    <a:lstStyle/>
                    <a:p>
                      <a:pPr algn="l" fontAlgn="b"/>
                      <a:endParaRPr lang="en-US" sz="900" b="0" i="0" u="none" strike="noStrike">
                        <a:effectLst/>
                        <a:latin typeface="Arial"/>
                      </a:endParaRPr>
                    </a:p>
                  </a:txBody>
                  <a:tcPr marL="6512" marR="6512" marT="651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effectLst/>
                          <a:latin typeface="Arial"/>
                        </a:rPr>
                        <a:t>ROB SMITH</a:t>
                      </a:r>
                    </a:p>
                  </a:txBody>
                  <a:tcPr marL="6512" marR="6512" marT="651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effectLst/>
                          <a:latin typeface="Arial"/>
                        </a:rPr>
                        <a:t>ROB SMITH</a:t>
                      </a:r>
                    </a:p>
                  </a:txBody>
                  <a:tcPr marL="6512" marR="6512" marT="65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a:effectLst/>
                        <a:latin typeface="Arial"/>
                      </a:endParaRPr>
                    </a:p>
                  </a:txBody>
                  <a:tcPr marL="6512" marR="6512" marT="651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7"/>
                  </a:ext>
                </a:extLst>
              </a:tr>
              <a:tr h="161090">
                <a:tc>
                  <a:txBody>
                    <a:bodyPr/>
                    <a:lstStyle/>
                    <a:p>
                      <a:pPr algn="l" fontAlgn="b"/>
                      <a:endParaRPr lang="en-US" sz="900" b="0" i="0" u="none" strike="noStrike">
                        <a:effectLst/>
                        <a:latin typeface="Arial"/>
                      </a:endParaRPr>
                    </a:p>
                  </a:txBody>
                  <a:tcPr marL="6512" marR="6512" marT="651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effectLst/>
                          <a:latin typeface="Arial"/>
                        </a:rPr>
                        <a:t>LESLIE UTT</a:t>
                      </a:r>
                    </a:p>
                  </a:txBody>
                  <a:tcPr marL="6512" marR="6512" marT="651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effectLst/>
                          <a:latin typeface="Arial"/>
                        </a:rPr>
                        <a:t>LELSIE UTT</a:t>
                      </a:r>
                    </a:p>
                  </a:txBody>
                  <a:tcPr marL="6512" marR="6512" marT="65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a:effectLst/>
                        <a:latin typeface="Arial"/>
                      </a:endParaRPr>
                    </a:p>
                  </a:txBody>
                  <a:tcPr marL="6512" marR="6512" marT="651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8"/>
                  </a:ext>
                </a:extLst>
              </a:tr>
              <a:tr h="161090">
                <a:tc>
                  <a:txBody>
                    <a:bodyPr/>
                    <a:lstStyle/>
                    <a:p>
                      <a:pPr algn="l" fontAlgn="b"/>
                      <a:endParaRPr lang="en-US" sz="900" b="0" i="0" u="none" strike="noStrike">
                        <a:effectLst/>
                        <a:latin typeface="Arial"/>
                      </a:endParaRPr>
                    </a:p>
                  </a:txBody>
                  <a:tcPr marL="6512" marR="6512" marT="651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effectLst/>
                          <a:latin typeface="Arial"/>
                        </a:rPr>
                        <a:t>JOELLE HOTTE</a:t>
                      </a:r>
                    </a:p>
                  </a:txBody>
                  <a:tcPr marL="6512" marR="6512" marT="651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effectLst/>
                          <a:latin typeface="Arial"/>
                        </a:rPr>
                        <a:t>JOELLE HOTTE</a:t>
                      </a:r>
                    </a:p>
                  </a:txBody>
                  <a:tcPr marL="6512" marR="6512" marT="65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dirty="0">
                        <a:effectLst/>
                        <a:latin typeface="Arial"/>
                      </a:endParaRPr>
                    </a:p>
                  </a:txBody>
                  <a:tcPr marL="6512" marR="6512" marT="651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100258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graphicFrame>
        <p:nvGraphicFramePr>
          <p:cNvPr id="2" name="Table 1"/>
          <p:cNvGraphicFramePr>
            <a:graphicFrameLocks noGrp="1"/>
          </p:cNvGraphicFramePr>
          <p:nvPr>
            <p:extLst/>
          </p:nvPr>
        </p:nvGraphicFramePr>
        <p:xfrm>
          <a:off x="1905006" y="152407"/>
          <a:ext cx="6553199" cy="6055216"/>
        </p:xfrm>
        <a:graphic>
          <a:graphicData uri="http://schemas.openxmlformats.org/drawingml/2006/table">
            <a:tbl>
              <a:tblPr>
                <a:tableStyleId>{5C22544A-7EE6-4342-B048-85BDC9FD1C3A}</a:tableStyleId>
              </a:tblPr>
              <a:tblGrid>
                <a:gridCol w="539543">
                  <a:extLst>
                    <a:ext uri="{9D8B030D-6E8A-4147-A177-3AD203B41FA5}">
                      <a16:colId xmlns:a16="http://schemas.microsoft.com/office/drawing/2014/main" val="20000"/>
                    </a:ext>
                  </a:extLst>
                </a:gridCol>
                <a:gridCol w="539543">
                  <a:extLst>
                    <a:ext uri="{9D8B030D-6E8A-4147-A177-3AD203B41FA5}">
                      <a16:colId xmlns:a16="http://schemas.microsoft.com/office/drawing/2014/main" val="20001"/>
                    </a:ext>
                  </a:extLst>
                </a:gridCol>
                <a:gridCol w="539543">
                  <a:extLst>
                    <a:ext uri="{9D8B030D-6E8A-4147-A177-3AD203B41FA5}">
                      <a16:colId xmlns:a16="http://schemas.microsoft.com/office/drawing/2014/main" val="20002"/>
                    </a:ext>
                  </a:extLst>
                </a:gridCol>
                <a:gridCol w="539543">
                  <a:extLst>
                    <a:ext uri="{9D8B030D-6E8A-4147-A177-3AD203B41FA5}">
                      <a16:colId xmlns:a16="http://schemas.microsoft.com/office/drawing/2014/main" val="20003"/>
                    </a:ext>
                  </a:extLst>
                </a:gridCol>
                <a:gridCol w="618226">
                  <a:extLst>
                    <a:ext uri="{9D8B030D-6E8A-4147-A177-3AD203B41FA5}">
                      <a16:colId xmlns:a16="http://schemas.microsoft.com/office/drawing/2014/main" val="20004"/>
                    </a:ext>
                  </a:extLst>
                </a:gridCol>
                <a:gridCol w="539543">
                  <a:extLst>
                    <a:ext uri="{9D8B030D-6E8A-4147-A177-3AD203B41FA5}">
                      <a16:colId xmlns:a16="http://schemas.microsoft.com/office/drawing/2014/main" val="20005"/>
                    </a:ext>
                  </a:extLst>
                </a:gridCol>
                <a:gridCol w="539543">
                  <a:extLst>
                    <a:ext uri="{9D8B030D-6E8A-4147-A177-3AD203B41FA5}">
                      <a16:colId xmlns:a16="http://schemas.microsoft.com/office/drawing/2014/main" val="20006"/>
                    </a:ext>
                  </a:extLst>
                </a:gridCol>
                <a:gridCol w="539543">
                  <a:extLst>
                    <a:ext uri="{9D8B030D-6E8A-4147-A177-3AD203B41FA5}">
                      <a16:colId xmlns:a16="http://schemas.microsoft.com/office/drawing/2014/main" val="20007"/>
                    </a:ext>
                  </a:extLst>
                </a:gridCol>
                <a:gridCol w="539543">
                  <a:extLst>
                    <a:ext uri="{9D8B030D-6E8A-4147-A177-3AD203B41FA5}">
                      <a16:colId xmlns:a16="http://schemas.microsoft.com/office/drawing/2014/main" val="20008"/>
                    </a:ext>
                  </a:extLst>
                </a:gridCol>
                <a:gridCol w="539543">
                  <a:extLst>
                    <a:ext uri="{9D8B030D-6E8A-4147-A177-3AD203B41FA5}">
                      <a16:colId xmlns:a16="http://schemas.microsoft.com/office/drawing/2014/main" val="20009"/>
                    </a:ext>
                  </a:extLst>
                </a:gridCol>
                <a:gridCol w="539543">
                  <a:extLst>
                    <a:ext uri="{9D8B030D-6E8A-4147-A177-3AD203B41FA5}">
                      <a16:colId xmlns:a16="http://schemas.microsoft.com/office/drawing/2014/main" val="20010"/>
                    </a:ext>
                  </a:extLst>
                </a:gridCol>
                <a:gridCol w="539543">
                  <a:extLst>
                    <a:ext uri="{9D8B030D-6E8A-4147-A177-3AD203B41FA5}">
                      <a16:colId xmlns:a16="http://schemas.microsoft.com/office/drawing/2014/main" val="20011"/>
                    </a:ext>
                  </a:extLst>
                </a:gridCol>
              </a:tblGrid>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solidFill>
                          <a:srgbClr val="FF0000"/>
                        </a:solidFill>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00"/>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gridSpan="6">
                  <a:txBody>
                    <a:bodyPr/>
                    <a:lstStyle/>
                    <a:p>
                      <a:pPr algn="l" fontAlgn="b"/>
                      <a:r>
                        <a:rPr lang="en-US" sz="500" u="none" strike="noStrike">
                          <a:effectLst/>
                        </a:rPr>
                        <a:t>EASI STEERING COMMITTEE BALLOT FOR ELECTION</a:t>
                      </a:r>
                      <a:endParaRPr lang="en-US" sz="500" b="1"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01"/>
                  </a:ext>
                </a:extLst>
              </a:tr>
              <a:tr h="19475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gridSpan="5">
                  <a:txBody>
                    <a:bodyPr/>
                    <a:lstStyle/>
                    <a:p>
                      <a:pPr algn="l" fontAlgn="b"/>
                      <a:r>
                        <a:rPr lang="en-US" sz="500" u="none" strike="noStrike">
                          <a:effectLst/>
                        </a:rPr>
                        <a:t>APRIL 20, 2017 ANNUAL MEETING - LAS VEGAS, NV</a:t>
                      </a:r>
                      <a:endParaRPr lang="en-US" sz="500" b="0"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02"/>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03"/>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04"/>
                  </a:ext>
                </a:extLst>
              </a:tr>
              <a:tr h="194756">
                <a:tc>
                  <a:txBody>
                    <a:bodyPr/>
                    <a:lstStyle/>
                    <a:p>
                      <a:pPr algn="l" fontAlgn="b"/>
                      <a:endParaRPr lang="en-US" sz="500" b="0" i="0" u="none" strike="noStrike">
                        <a:effectLst/>
                        <a:latin typeface="Arial"/>
                      </a:endParaRPr>
                    </a:p>
                  </a:txBody>
                  <a:tcPr marL="3618" marR="3618" marT="3618" marB="0" anchor="b"/>
                </a:tc>
                <a:tc gridSpan="8">
                  <a:txBody>
                    <a:bodyPr/>
                    <a:lstStyle/>
                    <a:p>
                      <a:pPr algn="l" fontAlgn="b"/>
                      <a:r>
                        <a:rPr lang="en-US" sz="500" u="none" strike="noStrike">
                          <a:effectLst/>
                        </a:rPr>
                        <a:t>FOR SERVICE ON THE STEERING COMMITTEE, THE FOLLOWING PERSONS HAVE</a:t>
                      </a:r>
                      <a:endParaRPr lang="en-US" sz="500" b="0"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05"/>
                  </a:ext>
                </a:extLst>
              </a:tr>
              <a:tr h="99636">
                <a:tc>
                  <a:txBody>
                    <a:bodyPr/>
                    <a:lstStyle/>
                    <a:p>
                      <a:pPr algn="l" fontAlgn="b"/>
                      <a:endParaRPr lang="en-US" sz="500" b="0" i="0" u="none" strike="noStrike">
                        <a:effectLst/>
                        <a:latin typeface="Arial"/>
                      </a:endParaRPr>
                    </a:p>
                  </a:txBody>
                  <a:tcPr marL="3618" marR="3618" marT="3618" marB="0" anchor="b"/>
                </a:tc>
                <a:tc gridSpan="8">
                  <a:txBody>
                    <a:bodyPr/>
                    <a:lstStyle/>
                    <a:p>
                      <a:pPr algn="l" fontAlgn="b"/>
                      <a:r>
                        <a:rPr lang="en-US" sz="500" u="none" strike="noStrike">
                          <a:effectLst/>
                        </a:rPr>
                        <a:t>BEEN NOMINATED BY YOUR EXECUTIVE COMMITTEE AND HAVE AGREED </a:t>
                      </a:r>
                      <a:endParaRPr lang="en-US" sz="500" b="0"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06"/>
                  </a:ext>
                </a:extLst>
              </a:tr>
              <a:tr h="99636">
                <a:tc>
                  <a:txBody>
                    <a:bodyPr/>
                    <a:lstStyle/>
                    <a:p>
                      <a:pPr algn="l" fontAlgn="b"/>
                      <a:endParaRPr lang="en-US" sz="500" b="0" i="0" u="none" strike="noStrike">
                        <a:effectLst/>
                        <a:latin typeface="Arial"/>
                      </a:endParaRPr>
                    </a:p>
                  </a:txBody>
                  <a:tcPr marL="3618" marR="3618" marT="3618" marB="0" anchor="b"/>
                </a:tc>
                <a:tc gridSpan="7">
                  <a:txBody>
                    <a:bodyPr/>
                    <a:lstStyle/>
                    <a:p>
                      <a:pPr algn="l" fontAlgn="b"/>
                      <a:r>
                        <a:rPr lang="en-US" sz="500" u="none" strike="noStrike">
                          <a:effectLst/>
                        </a:rPr>
                        <a:t>TO SERVE  FOR A 2 YEAR TERM, SHOULD THEY BE ELECTED:</a:t>
                      </a:r>
                      <a:endParaRPr lang="en-US" sz="500" b="0"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1" u="none" strike="noStrike">
                        <a:effectLst/>
                        <a:latin typeface="Arial"/>
                      </a:endParaRPr>
                    </a:p>
                  </a:txBody>
                  <a:tcPr marL="3618" marR="3618" marT="3618" marB="0" anchor="b"/>
                </a:tc>
                <a:tc>
                  <a:txBody>
                    <a:bodyPr/>
                    <a:lstStyle/>
                    <a:p>
                      <a:pPr algn="l" fontAlgn="b"/>
                      <a:endParaRPr lang="en-US" sz="500" b="0" i="1"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07"/>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1" u="none" strike="noStrike">
                        <a:effectLst/>
                        <a:latin typeface="Arial"/>
                      </a:endParaRPr>
                    </a:p>
                  </a:txBody>
                  <a:tcPr marL="3618" marR="3618" marT="3618" marB="0" anchor="b"/>
                </a:tc>
                <a:tc>
                  <a:txBody>
                    <a:bodyPr/>
                    <a:lstStyle/>
                    <a:p>
                      <a:pPr algn="l" fontAlgn="b"/>
                      <a:endParaRPr lang="en-US" sz="500" b="0" i="1" u="none" strike="noStrike">
                        <a:effectLst/>
                        <a:latin typeface="Arial"/>
                      </a:endParaRPr>
                    </a:p>
                  </a:txBody>
                  <a:tcPr marL="3618" marR="3618" marT="3618" marB="0" anchor="b"/>
                </a:tc>
                <a:tc>
                  <a:txBody>
                    <a:bodyPr/>
                    <a:lstStyle/>
                    <a:p>
                      <a:pPr algn="l" fontAlgn="b"/>
                      <a:endParaRPr lang="en-US" sz="500" b="0" i="1"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08"/>
                  </a:ext>
                </a:extLst>
              </a:tr>
              <a:tr h="194756">
                <a:tc>
                  <a:txBody>
                    <a:bodyPr/>
                    <a:lstStyle/>
                    <a:p>
                      <a:pPr algn="l" fontAlgn="b"/>
                      <a:endParaRPr lang="en-US" sz="500" b="0" i="0" u="none" strike="noStrike">
                        <a:effectLst/>
                        <a:latin typeface="Arial"/>
                      </a:endParaRPr>
                    </a:p>
                  </a:txBody>
                  <a:tcPr marL="3618" marR="3618" marT="3618" marB="0" anchor="b"/>
                </a:tc>
                <a:tc gridSpan="8">
                  <a:txBody>
                    <a:bodyPr/>
                    <a:lstStyle/>
                    <a:p>
                      <a:pPr algn="l" fontAlgn="b"/>
                      <a:r>
                        <a:rPr lang="en-US" sz="500" u="sng" strike="noStrike">
                          <a:effectLst/>
                        </a:rPr>
                        <a:t>ARTICLE 3 of our BY-LAWS was modifed at the 2016 Annual Meeting to read:</a:t>
                      </a:r>
                      <a:endParaRPr lang="en-US" sz="500" b="0" i="1" u="sng"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09"/>
                  </a:ext>
                </a:extLst>
              </a:tr>
              <a:tr h="194756">
                <a:tc>
                  <a:txBody>
                    <a:bodyPr/>
                    <a:lstStyle/>
                    <a:p>
                      <a:pPr algn="l" fontAlgn="b"/>
                      <a:endParaRPr lang="en-US" sz="500" b="0" i="0" u="none" strike="noStrike">
                        <a:effectLst/>
                        <a:latin typeface="Arial"/>
                      </a:endParaRPr>
                    </a:p>
                  </a:txBody>
                  <a:tcPr marL="3618" marR="3618" marT="3618" marB="0" anchor="b"/>
                </a:tc>
                <a:tc gridSpan="9">
                  <a:txBody>
                    <a:bodyPr/>
                    <a:lstStyle/>
                    <a:p>
                      <a:pPr algn="l" fontAlgn="b"/>
                      <a:r>
                        <a:rPr lang="en-US" sz="500" u="none" strike="noStrike">
                          <a:effectLst/>
                        </a:rPr>
                        <a:t>"Voting privelege is granted to all Corporate Members, regardless of their classification"</a:t>
                      </a:r>
                      <a:endParaRPr lang="en-US" sz="500" b="1" i="1"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10"/>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1"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11"/>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1"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12"/>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1" u="none" strike="noStrike">
                        <a:effectLst/>
                        <a:latin typeface="Arial"/>
                      </a:endParaRPr>
                    </a:p>
                  </a:txBody>
                  <a:tcPr marL="3618" marR="3618" marT="3618" marB="0" anchor="b"/>
                </a:tc>
                <a:tc>
                  <a:txBody>
                    <a:bodyPr/>
                    <a:lstStyle/>
                    <a:p>
                      <a:pPr algn="r" fontAlgn="b"/>
                      <a:r>
                        <a:rPr lang="en-US" sz="500" u="none" strike="noStrike">
                          <a:effectLst/>
                        </a:rPr>
                        <a:t>1)</a:t>
                      </a:r>
                      <a:endParaRPr lang="en-US" sz="500" b="1" i="0" u="none" strike="noStrike">
                        <a:effectLst/>
                        <a:latin typeface="Arial"/>
                      </a:endParaRPr>
                    </a:p>
                  </a:txBody>
                  <a:tcPr marL="3618" marR="3618" marT="3618" marB="0" anchor="b"/>
                </a:tc>
                <a:tc gridSpan="3">
                  <a:txBody>
                    <a:bodyPr/>
                    <a:lstStyle/>
                    <a:p>
                      <a:pPr algn="l" fontAlgn="b"/>
                      <a:r>
                        <a:rPr lang="en-US" sz="500" u="sng" strike="noStrike">
                          <a:effectLst/>
                        </a:rPr>
                        <a:t>AT-LARGE MEMBERS</a:t>
                      </a:r>
                      <a:endParaRPr lang="en-US" sz="500" b="1" i="0" u="sng"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gridSpan="4">
                  <a:txBody>
                    <a:bodyPr/>
                    <a:lstStyle/>
                    <a:p>
                      <a:pPr algn="l" fontAlgn="b"/>
                      <a:r>
                        <a:rPr lang="en-US" sz="500" u="none" strike="noStrike">
                          <a:effectLst/>
                        </a:rPr>
                        <a:t>VOTE FOR AS MANY AS YOU WISH:</a:t>
                      </a:r>
                      <a:endParaRPr lang="en-US" sz="500" b="0"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13"/>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14"/>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r>
                        <a:rPr lang="en-US" sz="500" u="none" strike="noStrike">
                          <a:effectLst/>
                        </a:rPr>
                        <a:t>________</a:t>
                      </a:r>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15"/>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16"/>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r>
                        <a:rPr lang="en-US" sz="500" u="none" strike="noStrike">
                          <a:effectLst/>
                        </a:rPr>
                        <a:t>________</a:t>
                      </a:r>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17"/>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18"/>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r>
                        <a:rPr lang="en-US" sz="500" u="none" strike="noStrike">
                          <a:effectLst/>
                        </a:rPr>
                        <a:t>________</a:t>
                      </a:r>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19"/>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20"/>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r>
                        <a:rPr lang="en-US" sz="500" u="none" strike="noStrike">
                          <a:effectLst/>
                        </a:rPr>
                        <a:t>________</a:t>
                      </a:r>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21"/>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22"/>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r>
                        <a:rPr lang="en-US" sz="500" u="none" strike="noStrike">
                          <a:effectLst/>
                        </a:rPr>
                        <a:t>________</a:t>
                      </a:r>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23"/>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24"/>
                  </a:ext>
                </a:extLst>
              </a:tr>
              <a:tr h="99636">
                <a:tc>
                  <a:txBody>
                    <a:bodyPr/>
                    <a:lstStyle/>
                    <a:p>
                      <a:pPr algn="l" fontAlgn="b"/>
                      <a:endParaRPr lang="en-US" sz="500" b="0" i="0" u="none" strike="noStrike">
                        <a:effectLst/>
                        <a:latin typeface="Arial"/>
                      </a:endParaRPr>
                    </a:p>
                  </a:txBody>
                  <a:tcPr marL="3618" marR="3618" marT="3618" marB="0" anchor="b"/>
                </a:tc>
                <a:tc gridSpan="4">
                  <a:txBody>
                    <a:bodyPr/>
                    <a:lstStyle/>
                    <a:p>
                      <a:pPr algn="l" fontAlgn="b"/>
                      <a:r>
                        <a:rPr lang="en-US" sz="500" u="none" strike="noStrike">
                          <a:effectLst/>
                        </a:rPr>
                        <a:t>NOMINATED FROM THE FLOOR:</a:t>
                      </a:r>
                      <a:endParaRPr lang="en-US" sz="500" b="0"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25"/>
                  </a:ext>
                </a:extLst>
              </a:tr>
              <a:tr h="99636">
                <a:tc>
                  <a:txBody>
                    <a:bodyPr/>
                    <a:lstStyle/>
                    <a:p>
                      <a:pPr algn="l" fontAlgn="b"/>
                      <a:endParaRPr lang="en-US" sz="500" b="0" i="0" u="none" strike="noStrike">
                        <a:effectLst/>
                        <a:latin typeface="Arial"/>
                      </a:endParaRPr>
                    </a:p>
                  </a:txBody>
                  <a:tcPr marL="3618" marR="3618" marT="3618" marB="0" anchor="b"/>
                </a:tc>
                <a:tc gridSpan="4">
                  <a:txBody>
                    <a:bodyPr/>
                    <a:lstStyle/>
                    <a:p>
                      <a:pPr algn="l" fontAlgn="b"/>
                      <a:r>
                        <a:rPr lang="en-US" sz="500" u="none" strike="noStrike">
                          <a:effectLst/>
                        </a:rPr>
                        <a:t>___________________________</a:t>
                      </a:r>
                      <a:endParaRPr lang="en-US" sz="500" b="1"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u="none" strike="noStrike">
                          <a:effectLst/>
                        </a:rPr>
                        <a:t>________</a:t>
                      </a:r>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26"/>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27"/>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28"/>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29"/>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30"/>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r" fontAlgn="b"/>
                      <a:r>
                        <a:rPr lang="en-US" sz="500" u="none" strike="noStrike">
                          <a:effectLst/>
                        </a:rPr>
                        <a:t>2)</a:t>
                      </a:r>
                      <a:endParaRPr lang="en-US" sz="500" b="1" i="0" u="none" strike="noStrike">
                        <a:effectLst/>
                        <a:latin typeface="Arial"/>
                      </a:endParaRPr>
                    </a:p>
                  </a:txBody>
                  <a:tcPr marL="3618" marR="3618" marT="3618" marB="0" anchor="b"/>
                </a:tc>
                <a:tc gridSpan="3">
                  <a:txBody>
                    <a:bodyPr/>
                    <a:lstStyle/>
                    <a:p>
                      <a:pPr algn="l" fontAlgn="b"/>
                      <a:r>
                        <a:rPr lang="en-US" sz="500" u="sng" strike="noStrike">
                          <a:effectLst/>
                        </a:rPr>
                        <a:t>SECRETARY/TREASURER</a:t>
                      </a:r>
                      <a:endParaRPr lang="en-US" sz="500" b="1" i="0" u="sng"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gridSpan="2">
                  <a:txBody>
                    <a:bodyPr/>
                    <a:lstStyle/>
                    <a:p>
                      <a:pPr algn="l" fontAlgn="b"/>
                      <a:r>
                        <a:rPr lang="en-US" sz="500" u="none" strike="noStrike">
                          <a:effectLst/>
                        </a:rPr>
                        <a:t>VOTE FOR ONE:</a:t>
                      </a:r>
                      <a:endParaRPr lang="en-US" sz="500" b="0" i="0" u="none" strike="noStrike">
                        <a:effectLst/>
                        <a:latin typeface="Arial"/>
                      </a:endParaRPr>
                    </a:p>
                  </a:txBody>
                  <a:tcPr marL="3618" marR="3618" marT="3618" marB="0" anchor="b"/>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31"/>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32"/>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r>
                        <a:rPr lang="en-US" sz="500" u="none" strike="noStrike">
                          <a:effectLst/>
                        </a:rPr>
                        <a:t>________</a:t>
                      </a:r>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33"/>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34"/>
                  </a:ext>
                </a:extLst>
              </a:tr>
              <a:tr h="99636">
                <a:tc>
                  <a:txBody>
                    <a:bodyPr/>
                    <a:lstStyle/>
                    <a:p>
                      <a:pPr algn="l" fontAlgn="b"/>
                      <a:endParaRPr lang="en-US" sz="500" b="0" i="0" u="none" strike="noStrike">
                        <a:effectLst/>
                        <a:latin typeface="Arial"/>
                      </a:endParaRPr>
                    </a:p>
                  </a:txBody>
                  <a:tcPr marL="3618" marR="3618" marT="3618" marB="0" anchor="b"/>
                </a:tc>
                <a:tc gridSpan="4">
                  <a:txBody>
                    <a:bodyPr/>
                    <a:lstStyle/>
                    <a:p>
                      <a:pPr algn="l" fontAlgn="b"/>
                      <a:r>
                        <a:rPr lang="en-US" sz="500" u="none" strike="noStrike">
                          <a:effectLst/>
                        </a:rPr>
                        <a:t>NOMINATED FROM THE FLOOR:</a:t>
                      </a:r>
                      <a:endParaRPr lang="en-US" sz="500" b="0"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35"/>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36"/>
                  </a:ext>
                </a:extLst>
              </a:tr>
              <a:tr h="99636">
                <a:tc>
                  <a:txBody>
                    <a:bodyPr/>
                    <a:lstStyle/>
                    <a:p>
                      <a:pPr algn="l" fontAlgn="b"/>
                      <a:endParaRPr lang="en-US" sz="500" b="0" i="0" u="none" strike="noStrike">
                        <a:effectLst/>
                        <a:latin typeface="Arial"/>
                      </a:endParaRPr>
                    </a:p>
                  </a:txBody>
                  <a:tcPr marL="3618" marR="3618" marT="3618" marB="0" anchor="b"/>
                </a:tc>
                <a:tc gridSpan="4">
                  <a:txBody>
                    <a:bodyPr/>
                    <a:lstStyle/>
                    <a:p>
                      <a:pPr algn="l" fontAlgn="b"/>
                      <a:r>
                        <a:rPr lang="en-US" sz="500" u="none" strike="noStrike">
                          <a:effectLst/>
                        </a:rPr>
                        <a:t>_____________________________</a:t>
                      </a:r>
                      <a:endParaRPr lang="en-US" sz="500" b="0"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500" u="none" strike="noStrike">
                          <a:effectLst/>
                        </a:rPr>
                        <a:t>_________</a:t>
                      </a:r>
                      <a:endParaRPr lang="en-US" sz="500" b="0" i="0" u="none" strike="noStrike">
                        <a:effectLst/>
                        <a:latin typeface="Arial"/>
                      </a:endParaRPr>
                    </a:p>
                  </a:txBody>
                  <a:tcPr marL="3618" marR="3618" marT="3618" marB="0" anchor="b"/>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37"/>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38"/>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39"/>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r" fontAlgn="b"/>
                      <a:endParaRPr lang="en-US" sz="500" b="1" i="0" u="none" strike="noStrike">
                        <a:effectLst/>
                        <a:latin typeface="Arial"/>
                      </a:endParaRPr>
                    </a:p>
                  </a:txBody>
                  <a:tcPr marL="3618" marR="3618" marT="3618" marB="0" anchor="b"/>
                </a:tc>
                <a:tc>
                  <a:txBody>
                    <a:bodyPr/>
                    <a:lstStyle/>
                    <a:p>
                      <a:pPr algn="l" fontAlgn="b"/>
                      <a:endParaRPr lang="en-US" sz="500" b="1" i="0" u="sng"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40"/>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41"/>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gridSpan="2">
                  <a:txBody>
                    <a:bodyPr/>
                    <a:lstStyle/>
                    <a:p>
                      <a:pPr algn="l" fontAlgn="b"/>
                      <a:r>
                        <a:rPr lang="en-US" sz="500" u="none" strike="noStrike">
                          <a:effectLst/>
                        </a:rPr>
                        <a:t>_________</a:t>
                      </a:r>
                      <a:endParaRPr lang="en-US" sz="500" b="1" i="0" u="none" strike="noStrike">
                        <a:effectLst/>
                        <a:latin typeface="Arial"/>
                      </a:endParaRPr>
                    </a:p>
                  </a:txBody>
                  <a:tcPr marL="3618" marR="3618" marT="3618" marB="0" anchor="b"/>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42"/>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43"/>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44"/>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1"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45"/>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46"/>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47"/>
                  </a:ext>
                </a:extLst>
              </a:tr>
              <a:tr h="99636">
                <a:tc>
                  <a:txBody>
                    <a:bodyPr/>
                    <a:lstStyle/>
                    <a:p>
                      <a:pPr algn="l" fontAlgn="b"/>
                      <a:endParaRPr lang="en-US" sz="500" b="0" i="0" u="none" strike="noStrike">
                        <a:effectLst/>
                        <a:latin typeface="Arial"/>
                      </a:endParaRPr>
                    </a:p>
                  </a:txBody>
                  <a:tcPr marL="3618" marR="3618" marT="3618" marB="0" anchor="b"/>
                </a:tc>
                <a:tc gridSpan="4">
                  <a:txBody>
                    <a:bodyPr/>
                    <a:lstStyle/>
                    <a:p>
                      <a:pPr algn="l" fontAlgn="b"/>
                      <a:r>
                        <a:rPr lang="en-US" sz="500" u="none" strike="noStrike">
                          <a:effectLst/>
                        </a:rPr>
                        <a:t>____________________________</a:t>
                      </a:r>
                      <a:endParaRPr lang="en-US" sz="500" b="0"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500" u="none" strike="noStrike">
                          <a:effectLst/>
                        </a:rPr>
                        <a:t>_________</a:t>
                      </a:r>
                      <a:endParaRPr lang="en-US" sz="500" b="0" i="0" u="none" strike="noStrike">
                        <a:effectLst/>
                        <a:latin typeface="Arial"/>
                      </a:endParaRPr>
                    </a:p>
                  </a:txBody>
                  <a:tcPr marL="3618" marR="3618" marT="3618" marB="0" anchor="b"/>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48"/>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49"/>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50"/>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51"/>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52"/>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53"/>
                  </a:ext>
                </a:extLst>
              </a:tr>
              <a:tr h="194756">
                <a:tc gridSpan="11">
                  <a:txBody>
                    <a:bodyPr/>
                    <a:lstStyle/>
                    <a:p>
                      <a:pPr algn="l" fontAlgn="b"/>
                      <a:r>
                        <a:rPr lang="en-US" sz="500" u="none" strike="noStrike">
                          <a:effectLst/>
                        </a:rPr>
                        <a:t>* 36 ELIGIBLE VOTING MEMBERS -- (X) IN ATTENDANCE - (Y) REQUIRED TO BE ELECTED (SIMPLE MAJORITY)</a:t>
                      </a:r>
                      <a:endParaRPr lang="en-US" sz="500" b="1" i="0" u="none" strike="noStrike">
                        <a:effectLst/>
                        <a:latin typeface="Arial"/>
                      </a:endParaRPr>
                    </a:p>
                  </a:txBody>
                  <a:tcPr marL="3618" marR="3618" marT="361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a:endParaRPr>
                    </a:p>
                  </a:txBody>
                  <a:tcPr marL="3618" marR="3618" marT="3618" marB="0" anchor="b"/>
                </a:tc>
                <a:extLst>
                  <a:ext uri="{0D108BD9-81ED-4DB2-BD59-A6C34878D82A}">
                    <a16:rowId xmlns:a16="http://schemas.microsoft.com/office/drawing/2014/main" val="10054"/>
                  </a:ext>
                </a:extLst>
              </a:tr>
              <a:tr h="99636">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a:effectLst/>
                        <a:latin typeface="Arial"/>
                      </a:endParaRPr>
                    </a:p>
                  </a:txBody>
                  <a:tcPr marL="3618" marR="3618" marT="3618" marB="0" anchor="b"/>
                </a:tc>
                <a:tc>
                  <a:txBody>
                    <a:bodyPr/>
                    <a:lstStyle/>
                    <a:p>
                      <a:pPr algn="l" fontAlgn="b"/>
                      <a:endParaRPr lang="en-US" sz="500" b="0" i="0" u="none" strike="noStrike" dirty="0">
                        <a:effectLst/>
                        <a:latin typeface="Arial"/>
                      </a:endParaRPr>
                    </a:p>
                  </a:txBody>
                  <a:tcPr marL="3618" marR="3618" marT="3618" marB="0" anchor="b"/>
                </a:tc>
                <a:extLst>
                  <a:ext uri="{0D108BD9-81ED-4DB2-BD59-A6C34878D82A}">
                    <a16:rowId xmlns:a16="http://schemas.microsoft.com/office/drawing/2014/main" val="10055"/>
                  </a:ext>
                </a:extLst>
              </a:tr>
            </a:tbl>
          </a:graphicData>
        </a:graphic>
      </p:graphicFrame>
    </p:spTree>
    <p:extLst>
      <p:ext uri="{BB962C8B-B14F-4D97-AF65-F5344CB8AC3E}">
        <p14:creationId xmlns:p14="http://schemas.microsoft.com/office/powerpoint/2010/main" val="246090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274638"/>
            <a:ext cx="7848600" cy="1096962"/>
          </a:xfrm>
        </p:spPr>
        <p:txBody>
          <a:bodyPr>
            <a:normAutofit fontScale="90000"/>
          </a:bodyPr>
          <a:lstStyle/>
          <a:p>
            <a:pPr algn="ctr"/>
            <a:r>
              <a:rPr lang="en-US" dirty="0">
                <a:latin typeface="Arial" panose="020B0604020202020204" pitchFamily="34" charset="0"/>
                <a:cs typeface="Arial" panose="020B0604020202020204" pitchFamily="34" charset="0"/>
              </a:rPr>
              <a:t>2017 Technical Committee Presentation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4338" y="1481138"/>
            <a:ext cx="8315324" cy="4157662"/>
          </a:xfrm>
          <a:prstGeom prst="rect">
            <a:avLst/>
          </a:prstGeom>
          <a:noFill/>
          <a:ln>
            <a:noFill/>
          </a:ln>
          <a:effectLst>
            <a:outerShdw dist="50800" sx="1000" sy="1000" algn="ctr" rotWithShape="0">
              <a:srgbClr val="000000"/>
            </a:outerShdw>
            <a:reflection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343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576071"/>
          </a:xfrm>
        </p:spPr>
        <p:txBody>
          <a:bodyPr>
            <a:normAutofit/>
          </a:bodyPr>
          <a:lstStyle/>
          <a:p>
            <a:r>
              <a:rPr lang="en-US" sz="2000" dirty="0"/>
              <a:t>Thanks to all 2016-17 Technical Committee Members</a:t>
            </a:r>
          </a:p>
        </p:txBody>
      </p:sp>
      <p:sp>
        <p:nvSpPr>
          <p:cNvPr id="3" name="Title 2"/>
          <p:cNvSpPr>
            <a:spLocks noGrp="1"/>
          </p:cNvSpPr>
          <p:nvPr>
            <p:ph type="title"/>
          </p:nvPr>
        </p:nvSpPr>
        <p:spPr/>
        <p:txBody>
          <a:bodyPr/>
          <a:lstStyle/>
          <a:p>
            <a:r>
              <a:rPr lang="en-US" dirty="0"/>
              <a:t>Team Acknowledgement</a:t>
            </a:r>
          </a:p>
        </p:txBody>
      </p:sp>
      <p:sp>
        <p:nvSpPr>
          <p:cNvPr id="4" name="Content Placeholder 1"/>
          <p:cNvSpPr txBox="1">
            <a:spLocks/>
          </p:cNvSpPr>
          <p:nvPr/>
        </p:nvSpPr>
        <p:spPr>
          <a:xfrm>
            <a:off x="609600" y="2362200"/>
            <a:ext cx="8229600" cy="3048000"/>
          </a:xfrm>
          <a:prstGeom prst="rect">
            <a:avLst/>
          </a:prstGeom>
          <a:noFill/>
        </p:spPr>
        <p:txBody>
          <a:bodyPr wrap="square" numCol="2" spcCol="457200" rtlCol="0">
            <a:noAutofit/>
          </a:bodyPr>
          <a:lstStyle>
            <a:defPPr>
              <a:defRPr lang="en-US"/>
            </a:defPPr>
            <a:lvl1pPr marL="285750" indent="-285750">
              <a:buFont typeface="Arial" panose="020B0604020202020204" pitchFamily="34" charset="0"/>
              <a:buChar char="•"/>
              <a:defRPr sz="2000">
                <a:latin typeface="+mn-lt"/>
              </a:defRPr>
            </a:lvl1pPr>
          </a:lstStyle>
          <a:p>
            <a:r>
              <a:rPr lang="en-US" dirty="0"/>
              <a:t>Betsy Burton</a:t>
            </a:r>
          </a:p>
          <a:p>
            <a:r>
              <a:rPr lang="en-US" dirty="0"/>
              <a:t>Bill Griffin</a:t>
            </a:r>
          </a:p>
          <a:p>
            <a:r>
              <a:rPr lang="en-US" dirty="0"/>
              <a:t>Brian Beale</a:t>
            </a:r>
          </a:p>
          <a:p>
            <a:r>
              <a:rPr lang="en-US" dirty="0"/>
              <a:t>Carl Brewer</a:t>
            </a:r>
          </a:p>
          <a:p>
            <a:r>
              <a:rPr lang="en-US" dirty="0"/>
              <a:t>Debby Krissinger</a:t>
            </a:r>
          </a:p>
          <a:p>
            <a:r>
              <a:rPr lang="en-US" dirty="0"/>
              <a:t>Diana Priebe</a:t>
            </a:r>
          </a:p>
          <a:p>
            <a:r>
              <a:rPr lang="en-US" dirty="0"/>
              <a:t>Joe Kane</a:t>
            </a:r>
          </a:p>
          <a:p>
            <a:r>
              <a:rPr lang="en-US" dirty="0"/>
              <a:t>Joelle Hotte</a:t>
            </a:r>
          </a:p>
          <a:p>
            <a:r>
              <a:rPr lang="en-US" dirty="0"/>
              <a:t>Keith Schneider</a:t>
            </a:r>
          </a:p>
          <a:p>
            <a:r>
              <a:rPr lang="en-US" dirty="0"/>
              <a:t>Loriann Melendez</a:t>
            </a:r>
          </a:p>
          <a:p>
            <a:r>
              <a:rPr lang="en-US" dirty="0"/>
              <a:t>Michael Roberts</a:t>
            </a:r>
          </a:p>
          <a:p>
            <a:r>
              <a:rPr lang="en-US" dirty="0"/>
              <a:t>Mike Cutsey</a:t>
            </a:r>
          </a:p>
          <a:p>
            <a:r>
              <a:rPr lang="en-US" dirty="0"/>
              <a:t>Nicholas Blanchard</a:t>
            </a:r>
          </a:p>
          <a:p>
            <a:r>
              <a:rPr lang="en-US" dirty="0"/>
              <a:t>Rick Carter</a:t>
            </a:r>
          </a:p>
          <a:p>
            <a:r>
              <a:rPr lang="en-US" dirty="0"/>
              <a:t>Rob Smith</a:t>
            </a:r>
          </a:p>
          <a:p>
            <a:r>
              <a:rPr lang="en-US" dirty="0"/>
              <a:t>Susy Boulanger</a:t>
            </a:r>
          </a:p>
          <a:p>
            <a:r>
              <a:rPr lang="en-US" dirty="0"/>
              <a:t>Tracey Mottley</a:t>
            </a:r>
          </a:p>
        </p:txBody>
      </p:sp>
    </p:spTree>
    <p:extLst>
      <p:ext uri="{BB962C8B-B14F-4D97-AF65-F5344CB8AC3E}">
        <p14:creationId xmlns:p14="http://schemas.microsoft.com/office/powerpoint/2010/main" val="3132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10750</TotalTime>
  <Words>2374</Words>
  <Application>Microsoft Office PowerPoint</Application>
  <PresentationFormat>On-screen Show (4:3)</PresentationFormat>
  <Paragraphs>677</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Lucida Sans Unicode</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2017 Technical Committee Presentation</vt:lpstr>
      <vt:lpstr>Team Acknowledgement</vt:lpstr>
      <vt:lpstr>Agenda/ Discussion Items</vt:lpstr>
      <vt:lpstr>EASIStandards.com Website</vt:lpstr>
      <vt:lpstr>EASIStandards.com Website</vt:lpstr>
      <vt:lpstr>Compliance Matrix</vt:lpstr>
      <vt:lpstr>New Versions – 846 v3.0</vt:lpstr>
      <vt:lpstr>New Versions – 180 RAR v1.1</vt:lpstr>
      <vt:lpstr>New Versions – 180 RAR v1.1</vt:lpstr>
      <vt:lpstr>New Versions – 180 RAR v1.1</vt:lpstr>
      <vt:lpstr>New Versions – 180 RAR v1.1</vt:lpstr>
      <vt:lpstr>New Versions – 181 RA v1.1</vt:lpstr>
      <vt:lpstr>New Versions – 850 PO V4.0</vt:lpstr>
      <vt:lpstr>New Versions – 850 PO V4.0</vt:lpstr>
      <vt:lpstr>New Versions – 850 PO V4.0</vt:lpstr>
      <vt:lpstr>New Versions – 850 PO V4.0</vt:lpstr>
      <vt:lpstr>New Versions – 856 ASN V7.0</vt:lpstr>
      <vt:lpstr>New Versions – 856 ASN V7.0</vt:lpstr>
      <vt:lpstr>New Versions – 856 ASN V7.0</vt:lpstr>
      <vt:lpstr>New Versions – 856 ASN V7.0</vt:lpstr>
      <vt:lpstr>New Versions – 856 ASN V7.0</vt:lpstr>
      <vt:lpstr>New Versions – 856 ASN V7.0</vt:lpstr>
      <vt:lpstr>New Versions – Labels V2.1</vt:lpstr>
      <vt:lpstr>New Versions – Sample Files!</vt:lpstr>
      <vt:lpstr>Trading Partner Portal</vt:lpstr>
      <vt:lpstr>Trading Partner Portal</vt:lpstr>
      <vt:lpstr>Trading Partner Portal</vt:lpstr>
      <vt:lpstr>Trading Partner Portal</vt:lpstr>
      <vt:lpstr>Trading Partner Portal</vt:lpstr>
      <vt:lpstr>Trading Partner Portal</vt:lpstr>
      <vt:lpstr>Compliance Testing Site</vt:lpstr>
      <vt:lpstr>New Adoption Discussion</vt:lpstr>
      <vt:lpstr>New Adoption Discussion</vt:lpstr>
      <vt:lpstr>New Business - Misc</vt:lpstr>
      <vt:lpstr>New Business - Misc</vt:lpstr>
      <vt:lpstr>New Business - Misc</vt:lpstr>
      <vt:lpstr>2017-2018 Potential Tech Tasks</vt:lpstr>
      <vt:lpstr>2017-2018 Potential Tech Tasks</vt:lpstr>
      <vt:lpstr>2017 Meeting Wrap Up</vt:lpstr>
    </vt:vector>
  </TitlesOfParts>
  <Company>Color Image Apparel,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 Technical Committee</dc:title>
  <dc:creator>Jonathan Clarke</dc:creator>
  <cp:lastModifiedBy>Jon Clarke</cp:lastModifiedBy>
  <cp:revision>344</cp:revision>
  <cp:lastPrinted>2016-03-20T22:03:03Z</cp:lastPrinted>
  <dcterms:created xsi:type="dcterms:W3CDTF">2008-04-15T01:04:04Z</dcterms:created>
  <dcterms:modified xsi:type="dcterms:W3CDTF">2017-04-15T02:03:11Z</dcterms:modified>
</cp:coreProperties>
</file>