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2" r:id="rId1"/>
    <p:sldMasterId id="2147484010" r:id="rId2"/>
    <p:sldMasterId id="2147483648" r:id="rId3"/>
  </p:sldMasterIdLst>
  <p:notesMasterIdLst>
    <p:notesMasterId r:id="rId46"/>
  </p:notesMasterIdLst>
  <p:sldIdLst>
    <p:sldId id="257" r:id="rId4"/>
    <p:sldId id="256" r:id="rId5"/>
    <p:sldId id="301" r:id="rId6"/>
    <p:sldId id="266" r:id="rId7"/>
    <p:sldId id="259" r:id="rId8"/>
    <p:sldId id="269" r:id="rId9"/>
    <p:sldId id="273" r:id="rId10"/>
    <p:sldId id="260" r:id="rId11"/>
    <p:sldId id="268" r:id="rId12"/>
    <p:sldId id="303" r:id="rId13"/>
    <p:sldId id="304" r:id="rId14"/>
    <p:sldId id="307" r:id="rId15"/>
    <p:sldId id="305" r:id="rId16"/>
    <p:sldId id="297" r:id="rId17"/>
    <p:sldId id="274" r:id="rId18"/>
    <p:sldId id="275" r:id="rId19"/>
    <p:sldId id="276" r:id="rId20"/>
    <p:sldId id="277" r:id="rId21"/>
    <p:sldId id="278" r:id="rId22"/>
    <p:sldId id="279" r:id="rId23"/>
    <p:sldId id="280" r:id="rId24"/>
    <p:sldId id="281" r:id="rId25"/>
    <p:sldId id="282" r:id="rId26"/>
    <p:sldId id="283" r:id="rId27"/>
    <p:sldId id="285" r:id="rId28"/>
    <p:sldId id="284" r:id="rId29"/>
    <p:sldId id="286" r:id="rId30"/>
    <p:sldId id="288" r:id="rId31"/>
    <p:sldId id="287" r:id="rId32"/>
    <p:sldId id="293" r:id="rId33"/>
    <p:sldId id="289" r:id="rId34"/>
    <p:sldId id="291" r:id="rId35"/>
    <p:sldId id="308" r:id="rId36"/>
    <p:sldId id="309" r:id="rId37"/>
    <p:sldId id="270" r:id="rId38"/>
    <p:sldId id="294" r:id="rId39"/>
    <p:sldId id="302" r:id="rId40"/>
    <p:sldId id="272" r:id="rId41"/>
    <p:sldId id="261" r:id="rId42"/>
    <p:sldId id="271" r:id="rId43"/>
    <p:sldId id="265" r:id="rId44"/>
    <p:sldId id="26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67E797-8B13-4AAC-8496-F34C1F36F606}" v="44" dt="2023-09-12T19:01:28.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101" y="27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BD959-F282-4B17-AA1A-B754F2A20070}" type="doc">
      <dgm:prSet loTypeId="urn:microsoft.com/office/officeart/2016/7/layout/HexagonTimeline" loCatId="other"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dgm:t>
        <a:bodyPr/>
        <a:lstStyle/>
        <a:p>
          <a:r>
            <a:rPr lang="en-US" sz="1800" dirty="0"/>
            <a:t>Exploration</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968DAD5A-29AB-4A26-BB08-DFA871BCD16D}">
      <dgm:prSet phldrT="[Text]" custT="1"/>
      <dgm:spPr/>
      <dgm:t>
        <a:bodyPr/>
        <a:lstStyle/>
        <a:p>
          <a:r>
            <a:rPr lang="en-US" sz="1200" dirty="0"/>
            <a:t>Original proposal</a:t>
          </a:r>
        </a:p>
      </dgm:t>
    </dgm:pt>
    <dgm:pt modelId="{122F937E-0551-4FAF-8E5D-46A65BE2D772}" type="parTrans" cxnId="{48B8D7DA-9BCC-4849-A188-7CB427F117BB}">
      <dgm:prSet/>
      <dgm:spPr/>
      <dgm:t>
        <a:bodyPr/>
        <a:lstStyle/>
        <a:p>
          <a:endParaRPr lang="en-US"/>
        </a:p>
      </dgm:t>
    </dgm:pt>
    <dgm:pt modelId="{718E239A-8FFA-4D2B-88BE-4B1DE3514440}" type="sibTrans" cxnId="{48B8D7DA-9BCC-4849-A188-7CB427F117BB}">
      <dgm:prSet/>
      <dgm:spPr/>
      <dgm:t>
        <a:bodyPr/>
        <a:lstStyle/>
        <a:p>
          <a:endParaRPr lang="en-US"/>
        </a:p>
      </dgm:t>
    </dgm:pt>
    <dgm:pt modelId="{2D58754B-BFD9-4682-A774-0F991A770964}">
      <dgm:prSet phldrT="[Text]" custT="1"/>
      <dgm:spPr>
        <a:solidFill>
          <a:schemeClr val="accent3"/>
        </a:solidFill>
        <a:ln>
          <a:solidFill>
            <a:schemeClr val="accent3"/>
          </a:solidFill>
        </a:ln>
      </dgm:spPr>
      <dgm:t>
        <a:bodyPr/>
        <a:lstStyle/>
        <a:p>
          <a:r>
            <a:rPr lang="en-US" sz="1800" dirty="0"/>
            <a:t>Implementation</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06C0DD75-23E5-4F8C-B205-50FC047F6BB8}">
      <dgm:prSet phldrT="[Text]" custT="1"/>
      <dgm:spPr/>
      <dgm:t>
        <a:bodyPr/>
        <a:lstStyle/>
        <a:p>
          <a:r>
            <a:rPr lang="en-US" sz="1200" dirty="0"/>
            <a:t>Review standards which have been defined to date and discuss roadmap</a:t>
          </a:r>
        </a:p>
      </dgm:t>
    </dgm:pt>
    <dgm:pt modelId="{3DA22EDB-EAA3-44EC-B731-BFC579AAC773}" type="parTrans" cxnId="{DB899FEA-ECF8-4A1C-AD01-3E53C78889D4}">
      <dgm:prSet/>
      <dgm:spPr/>
      <dgm:t>
        <a:bodyPr/>
        <a:lstStyle/>
        <a:p>
          <a:endParaRPr lang="en-US"/>
        </a:p>
      </dgm:t>
    </dgm:pt>
    <dgm:pt modelId="{8F0AF489-4688-44DD-8F3E-F52E1F0C797D}" type="sibTrans" cxnId="{DB899FEA-ECF8-4A1C-AD01-3E53C78889D4}">
      <dgm:prSet/>
      <dgm:spPr/>
      <dgm:t>
        <a:bodyPr/>
        <a:lstStyle/>
        <a:p>
          <a:endParaRPr lang="en-US"/>
        </a:p>
      </dgm:t>
    </dgm:pt>
    <dgm:pt modelId="{55E1AA9F-A89E-463A-B26F-60325AECF50F}">
      <dgm:prSet phldrT="[Text]" phldr="0" custT="1"/>
      <dgm:spPr/>
      <dgm:t>
        <a:bodyPr/>
        <a:lstStyle/>
        <a:p>
          <a:r>
            <a:rPr lang="en-US" sz="1800" dirty="0"/>
            <a:t>Acceptance</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E2A466AE-8D44-4BC8-99B9-DDB4548E4FF1}">
      <dgm:prSet phldrT="[Text]" custT="1"/>
      <dgm:spPr/>
      <dgm:t>
        <a:bodyPr/>
        <a:lstStyle/>
        <a:p>
          <a:r>
            <a:rPr lang="en-US" sz="1200" b="0" i="0" u="none" dirty="0"/>
            <a:t>Establish a plan for rollout, training and adoption</a:t>
          </a:r>
          <a:endParaRPr lang="en-US" sz="1200" dirty="0"/>
        </a:p>
      </dgm:t>
    </dgm:pt>
    <dgm:pt modelId="{FAA06558-3772-4EE2-AF2F-9EC0DAA3B4CD}" type="parTrans" cxnId="{7A485FFA-22FC-464F-ABBD-8772315114A7}">
      <dgm:prSet/>
      <dgm:spPr/>
      <dgm:t>
        <a:bodyPr/>
        <a:lstStyle/>
        <a:p>
          <a:endParaRPr lang="en-US"/>
        </a:p>
      </dgm:t>
    </dgm:pt>
    <dgm:pt modelId="{45E61CD4-9E8D-4B5F-9F8B-70FB4F7B67CC}" type="sibTrans" cxnId="{7A485FFA-22FC-464F-ABBD-8772315114A7}">
      <dgm:prSet/>
      <dgm:spPr/>
      <dgm:t>
        <a:bodyPr/>
        <a:lstStyle/>
        <a:p>
          <a:endParaRPr lang="en-US"/>
        </a:p>
      </dgm:t>
    </dgm:pt>
    <dgm:pt modelId="{2520C070-1827-4C86-B99B-C78D0E08110F}">
      <dgm:prSet phldrT="[Text]" custT="1"/>
      <dgm:spPr/>
      <dgm:t>
        <a:bodyPr/>
        <a:lstStyle/>
        <a:p>
          <a:r>
            <a:rPr lang="en-US" sz="1800" dirty="0"/>
            <a:t>Support</a:t>
          </a:r>
        </a:p>
      </dgm:t>
    </dgm:pt>
    <dgm:pt modelId="{90265E71-E1E7-4371-9214-5BD7BD68747D}" type="parTrans" cxnId="{F4188F00-56FE-4F36-928A-2DD941A422C1}">
      <dgm:prSet/>
      <dgm:spPr/>
      <dgm:t>
        <a:bodyPr/>
        <a:lstStyle/>
        <a:p>
          <a:endParaRPr lang="en-US"/>
        </a:p>
      </dgm:t>
    </dgm:pt>
    <dgm:pt modelId="{989F15F3-D53E-4B40-A699-A16693369DEA}" type="sibTrans" cxnId="{F4188F00-56FE-4F36-928A-2DD941A422C1}">
      <dgm:prSet/>
      <dgm:spPr/>
      <dgm:t>
        <a:bodyPr/>
        <a:lstStyle/>
        <a:p>
          <a:endParaRPr lang="en-US"/>
        </a:p>
      </dgm:t>
    </dgm:pt>
    <dgm:pt modelId="{AEB0F5B5-F6CE-4BA2-B3BF-64C902C34C38}">
      <dgm:prSet phldrT="[Text]" custT="1"/>
      <dgm:spPr/>
      <dgm:t>
        <a:bodyPr/>
        <a:lstStyle/>
        <a:p>
          <a:r>
            <a:rPr lang="en-US" sz="1200" dirty="0"/>
            <a:t>Gather feedback and insight into what’s working and where points of friction exist. Circle back to Exploration Stage</a:t>
          </a:r>
        </a:p>
      </dgm:t>
    </dgm:pt>
    <dgm:pt modelId="{F7009F87-1F74-4D8A-8D57-5F2E01A2C4D8}" type="parTrans" cxnId="{BD03FA5B-2B25-49B7-A441-020242D97FEC}">
      <dgm:prSet/>
      <dgm:spPr/>
      <dgm:t>
        <a:bodyPr/>
        <a:lstStyle/>
        <a:p>
          <a:endParaRPr lang="en-US"/>
        </a:p>
      </dgm:t>
    </dgm:pt>
    <dgm:pt modelId="{A15CF1E4-1865-49A4-A974-BFFE8228C8DC}" type="sibTrans" cxnId="{BD03FA5B-2B25-49B7-A441-020242D97FEC}">
      <dgm:prSet/>
      <dgm:spPr/>
      <dgm:t>
        <a:bodyPr/>
        <a:lstStyle/>
        <a:p>
          <a:endParaRPr lang="en-US"/>
        </a:p>
      </dgm:t>
    </dgm:pt>
    <dgm:pt modelId="{0A880035-ECB5-440F-A3A1-C1A3F32F678C}" type="pres">
      <dgm:prSet presAssocID="{9C5BD959-F282-4B17-AA1A-B754F2A20070}" presName="Name0" presStyleCnt="0">
        <dgm:presLayoutVars>
          <dgm:chMax/>
          <dgm:chPref/>
          <dgm:animLvl val="lvl"/>
        </dgm:presLayoutVars>
      </dgm:prSet>
      <dgm:spPr/>
    </dgm:pt>
    <dgm:pt modelId="{2CD910E7-0B6F-4E3D-BB1B-E0B407D8EFBD}" type="pres">
      <dgm:prSet presAssocID="{03B6D883-E2E6-42BE-BE8D-D5016F4A5642}" presName="composite" presStyleCnt="0"/>
      <dgm:spPr/>
    </dgm:pt>
    <dgm:pt modelId="{26AC0A45-C44C-440B-BD48-43E886489681}" type="pres">
      <dgm:prSet presAssocID="{03B6D883-E2E6-42BE-BE8D-D5016F4A5642}" presName="Parent1" presStyleLbl="alignNode1" presStyleIdx="0" presStyleCnt="4" custScaleX="155498">
        <dgm:presLayoutVars>
          <dgm:chMax val="1"/>
          <dgm:chPref val="1"/>
          <dgm:bulletEnabled val="1"/>
        </dgm:presLayoutVars>
      </dgm:prSet>
      <dgm:spPr/>
    </dgm:pt>
    <dgm:pt modelId="{3F53F37E-5709-46C9-A861-2F819D4D77A8}" type="pres">
      <dgm:prSet presAssocID="{03B6D883-E2E6-42BE-BE8D-D5016F4A5642}" presName="Childtext1" presStyleLbl="revTx" presStyleIdx="0" presStyleCnt="4">
        <dgm:presLayoutVars>
          <dgm:chMax val="0"/>
          <dgm:chPref val="0"/>
          <dgm:bulletEnabled/>
        </dgm:presLayoutVars>
      </dgm:prSet>
      <dgm:spPr/>
    </dgm:pt>
    <dgm:pt modelId="{0E1DABEE-02F0-45F9-B00D-994CCB1B81BA}" type="pres">
      <dgm:prSet presAssocID="{03B6D883-E2E6-42BE-BE8D-D5016F4A5642}"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C3C40309-7E14-4AE4-B424-146D9985A740}" type="pres">
      <dgm:prSet presAssocID="{03B6D883-E2E6-42BE-BE8D-D5016F4A5642}" presName="ConnectLineEnd" presStyleLbl="node1" presStyleIdx="0" presStyleCnt="4"/>
      <dgm:spPr/>
    </dgm:pt>
    <dgm:pt modelId="{7372EB1B-15AA-4EA5-AE54-719E84921466}" type="pres">
      <dgm:prSet presAssocID="{03B6D883-E2E6-42BE-BE8D-D5016F4A5642}" presName="EmptyPane" presStyleCnt="0"/>
      <dgm:spPr/>
    </dgm:pt>
    <dgm:pt modelId="{AB72485A-08A2-45FD-BBC4-9396F2EAD46C}" type="pres">
      <dgm:prSet presAssocID="{AF9E9A91-CFAA-4D06-8377-0B33E1C37BE6}" presName="spaceBetweenRectangles" presStyleLbl="fgAcc1" presStyleIdx="0" presStyleCnt="3"/>
      <dgm:spPr/>
    </dgm:pt>
    <dgm:pt modelId="{A06DA86F-C556-43BD-B142-451AC407C7EE}" type="pres">
      <dgm:prSet presAssocID="{2D58754B-BFD9-4682-A774-0F991A770964}" presName="composite" presStyleCnt="0"/>
      <dgm:spPr/>
    </dgm:pt>
    <dgm:pt modelId="{D9D82612-F8EC-47DB-8F13-E689722DA574}" type="pres">
      <dgm:prSet presAssocID="{2D58754B-BFD9-4682-A774-0F991A770964}" presName="Parent1" presStyleLbl="alignNode1" presStyleIdx="1" presStyleCnt="4" custScaleX="231184">
        <dgm:presLayoutVars>
          <dgm:chMax val="1"/>
          <dgm:chPref val="1"/>
          <dgm:bulletEnabled val="1"/>
        </dgm:presLayoutVars>
      </dgm:prSet>
      <dgm:spPr/>
    </dgm:pt>
    <dgm:pt modelId="{66A09E3B-9B23-4867-83DF-80E5E301FFCD}" type="pres">
      <dgm:prSet presAssocID="{2D58754B-BFD9-4682-A774-0F991A770964}" presName="Childtext1" presStyleLbl="revTx" presStyleIdx="1" presStyleCnt="4">
        <dgm:presLayoutVars>
          <dgm:chMax val="0"/>
          <dgm:chPref val="0"/>
          <dgm:bulletEnabled/>
        </dgm:presLayoutVars>
      </dgm:prSet>
      <dgm:spPr/>
    </dgm:pt>
    <dgm:pt modelId="{66D3DD80-60F3-4E68-8152-E259776003A6}" type="pres">
      <dgm:prSet presAssocID="{2D58754B-BFD9-4682-A774-0F991A770964}" presName="ConnectLine" presStyleLbl="sibTrans1D1" presStyleIdx="1" presStyleCnt="4"/>
      <dgm:spPr>
        <a:noFill/>
        <a:ln w="12700" cap="flat" cmpd="sng" algn="ctr">
          <a:solidFill>
            <a:schemeClr val="accent2">
              <a:hueOff val="0"/>
              <a:satOff val="0"/>
              <a:lumOff val="0"/>
              <a:alphaOff val="0"/>
            </a:schemeClr>
          </a:solidFill>
          <a:prstDash val="dash"/>
        </a:ln>
        <a:effectLst/>
      </dgm:spPr>
    </dgm:pt>
    <dgm:pt modelId="{D3FEA54C-1C97-4543-B786-F6D0D9CC3167}" type="pres">
      <dgm:prSet presAssocID="{2D58754B-BFD9-4682-A774-0F991A770964}" presName="ConnectLineEnd" presStyleLbl="node1" presStyleIdx="1" presStyleCnt="4"/>
      <dgm:spPr/>
    </dgm:pt>
    <dgm:pt modelId="{10EE5126-3AAB-42EB-BEB0-151735D92282}" type="pres">
      <dgm:prSet presAssocID="{2D58754B-BFD9-4682-A774-0F991A770964}" presName="EmptyPane" presStyleCnt="0"/>
      <dgm:spPr/>
    </dgm:pt>
    <dgm:pt modelId="{812944AE-DB78-4B8E-BDE0-501F3A8D4B86}" type="pres">
      <dgm:prSet presAssocID="{C104FFE1-3440-4A64-9D7F-9C425E465746}" presName="spaceBetweenRectangles" presStyleLbl="fgAcc1" presStyleIdx="1" presStyleCnt="3"/>
      <dgm:spPr/>
    </dgm:pt>
    <dgm:pt modelId="{2224DE8C-8002-4CEF-9901-9440AB28CCB2}" type="pres">
      <dgm:prSet presAssocID="{55E1AA9F-A89E-463A-B26F-60325AECF50F}" presName="composite" presStyleCnt="0"/>
      <dgm:spPr/>
    </dgm:pt>
    <dgm:pt modelId="{8B9E72E6-605F-48D6-8410-BA5EFF1F709B}" type="pres">
      <dgm:prSet presAssocID="{55E1AA9F-A89E-463A-B26F-60325AECF50F}" presName="Parent1" presStyleLbl="alignNode1" presStyleIdx="2" presStyleCnt="4" custScaleX="187325">
        <dgm:presLayoutVars>
          <dgm:chMax val="1"/>
          <dgm:chPref val="1"/>
          <dgm:bulletEnabled val="1"/>
        </dgm:presLayoutVars>
      </dgm:prSet>
      <dgm:spPr/>
    </dgm:pt>
    <dgm:pt modelId="{8FADD187-5534-41FC-AEAB-A1DFA671BC98}" type="pres">
      <dgm:prSet presAssocID="{55E1AA9F-A89E-463A-B26F-60325AECF50F}" presName="Childtext1" presStyleLbl="revTx" presStyleIdx="2" presStyleCnt="4">
        <dgm:presLayoutVars>
          <dgm:chMax val="0"/>
          <dgm:chPref val="0"/>
          <dgm:bulletEnabled/>
        </dgm:presLayoutVars>
      </dgm:prSet>
      <dgm:spPr/>
    </dgm:pt>
    <dgm:pt modelId="{1C67F482-7990-42A7-B8A9-0AA0269866F7}" type="pres">
      <dgm:prSet presAssocID="{55E1AA9F-A89E-463A-B26F-60325AECF50F}" presName="ConnectLine" presStyleLbl="sibTrans1D1" presStyleIdx="2" presStyleCnt="4"/>
      <dgm:spPr>
        <a:noFill/>
        <a:ln w="12700" cap="flat" cmpd="sng" algn="ctr">
          <a:solidFill>
            <a:schemeClr val="accent2">
              <a:hueOff val="0"/>
              <a:satOff val="0"/>
              <a:lumOff val="0"/>
              <a:alphaOff val="0"/>
            </a:schemeClr>
          </a:solidFill>
          <a:prstDash val="dash"/>
        </a:ln>
        <a:effectLst/>
      </dgm:spPr>
    </dgm:pt>
    <dgm:pt modelId="{D092F12B-EF3E-48C1-9A86-D21FA071DDBB}" type="pres">
      <dgm:prSet presAssocID="{55E1AA9F-A89E-463A-B26F-60325AECF50F}" presName="ConnectLineEnd" presStyleLbl="node1" presStyleIdx="2" presStyleCnt="4"/>
      <dgm:spPr/>
    </dgm:pt>
    <dgm:pt modelId="{CE730F7A-8E27-47E2-9911-7FDA19D3DB9A}" type="pres">
      <dgm:prSet presAssocID="{55E1AA9F-A89E-463A-B26F-60325AECF50F}" presName="EmptyPane" presStyleCnt="0"/>
      <dgm:spPr/>
    </dgm:pt>
    <dgm:pt modelId="{0B31CD8D-7728-4D2F-9ABE-1E02C999910D}" type="pres">
      <dgm:prSet presAssocID="{56235C5F-85CF-4318-A6B1-70B2C8267E8A}" presName="spaceBetweenRectangles" presStyleLbl="fgAcc1" presStyleIdx="2" presStyleCnt="3"/>
      <dgm:spPr/>
    </dgm:pt>
    <dgm:pt modelId="{2B40F81C-2C8B-4885-9BB4-CFED8D82804D}" type="pres">
      <dgm:prSet presAssocID="{2520C070-1827-4C86-B99B-C78D0E08110F}" presName="composite" presStyleCnt="0"/>
      <dgm:spPr/>
    </dgm:pt>
    <dgm:pt modelId="{482ADF32-DCBC-4B49-B3A0-39DF790B2548}" type="pres">
      <dgm:prSet presAssocID="{2520C070-1827-4C86-B99B-C78D0E08110F}" presName="Parent1" presStyleLbl="alignNode1" presStyleIdx="3" presStyleCnt="4" custScaleX="136595">
        <dgm:presLayoutVars>
          <dgm:chMax val="1"/>
          <dgm:chPref val="1"/>
          <dgm:bulletEnabled val="1"/>
        </dgm:presLayoutVars>
      </dgm:prSet>
      <dgm:spPr/>
    </dgm:pt>
    <dgm:pt modelId="{116239A6-132D-4FC2-87AB-55D34B284D8C}" type="pres">
      <dgm:prSet presAssocID="{2520C070-1827-4C86-B99B-C78D0E08110F}" presName="Childtext1" presStyleLbl="revTx" presStyleIdx="3" presStyleCnt="4">
        <dgm:presLayoutVars>
          <dgm:chMax val="0"/>
          <dgm:chPref val="0"/>
          <dgm:bulletEnabled/>
        </dgm:presLayoutVars>
      </dgm:prSet>
      <dgm:spPr/>
    </dgm:pt>
    <dgm:pt modelId="{FDE832E8-9B83-4956-96D8-699D8D2F49EF}" type="pres">
      <dgm:prSet presAssocID="{2520C070-1827-4C86-B99B-C78D0E08110F}" presName="ConnectLine" presStyleLbl="sibTrans1D1" presStyleIdx="3" presStyleCnt="4"/>
      <dgm:spPr>
        <a:noFill/>
        <a:ln w="12700" cap="flat" cmpd="sng" algn="ctr">
          <a:solidFill>
            <a:schemeClr val="accent2">
              <a:hueOff val="0"/>
              <a:satOff val="0"/>
              <a:lumOff val="0"/>
              <a:alphaOff val="0"/>
            </a:schemeClr>
          </a:solidFill>
          <a:prstDash val="dash"/>
        </a:ln>
        <a:effectLst/>
      </dgm:spPr>
    </dgm:pt>
    <dgm:pt modelId="{FCD10645-A219-424C-9BD4-9C6E60F20FA0}" type="pres">
      <dgm:prSet presAssocID="{2520C070-1827-4C86-B99B-C78D0E08110F}" presName="ConnectLineEnd" presStyleLbl="node1" presStyleIdx="3" presStyleCnt="4"/>
      <dgm:spPr/>
    </dgm:pt>
    <dgm:pt modelId="{9660251B-AEEF-406B-A374-7111DC205A9B}" type="pres">
      <dgm:prSet presAssocID="{2520C070-1827-4C86-B99B-C78D0E08110F}" presName="EmptyPane" presStyleCnt="0"/>
      <dgm:spPr/>
    </dgm:pt>
  </dgm:ptLst>
  <dgm:cxnLst>
    <dgm:cxn modelId="{F4188F00-56FE-4F36-928A-2DD941A422C1}" srcId="{9C5BD959-F282-4B17-AA1A-B754F2A20070}" destId="{2520C070-1827-4C86-B99B-C78D0E08110F}" srcOrd="3" destOrd="0" parTransId="{90265E71-E1E7-4371-9214-5BD7BD68747D}" sibTransId="{989F15F3-D53E-4B40-A699-A16693369DEA}"/>
    <dgm:cxn modelId="{77975A01-D9C6-49D2-B5F5-79AF365F0600}" srcId="{9C5BD959-F282-4B17-AA1A-B754F2A20070}" destId="{55E1AA9F-A89E-463A-B26F-60325AECF50F}" srcOrd="2" destOrd="0" parTransId="{913F8117-8EB7-4283-A947-9FC99A898B4E}" sibTransId="{56235C5F-85CF-4318-A6B1-70B2C8267E8A}"/>
    <dgm:cxn modelId="{31C0AD21-C03C-43AA-A48E-398DF8806933}" type="presOf" srcId="{2D58754B-BFD9-4682-A774-0F991A770964}" destId="{D9D82612-F8EC-47DB-8F13-E689722DA574}" srcOrd="0" destOrd="0" presId="urn:microsoft.com/office/officeart/2016/7/layout/HexagonTimeline"/>
    <dgm:cxn modelId="{D0CFDA33-D09D-4E4E-BBDA-F557A0476597}" srcId="{9C5BD959-F282-4B17-AA1A-B754F2A20070}" destId="{2D58754B-BFD9-4682-A774-0F991A770964}" srcOrd="1" destOrd="0" parTransId="{E060E061-29FD-424A-9F68-F12ACDF34158}" sibTransId="{C104FFE1-3440-4A64-9D7F-9C425E465746}"/>
    <dgm:cxn modelId="{BD03FA5B-2B25-49B7-A441-020242D97FEC}" srcId="{2520C070-1827-4C86-B99B-C78D0E08110F}" destId="{AEB0F5B5-F6CE-4BA2-B3BF-64C902C34C38}" srcOrd="0" destOrd="0" parTransId="{F7009F87-1F74-4D8A-8D57-5F2E01A2C4D8}" sibTransId="{A15CF1E4-1865-49A4-A974-BFFE8228C8DC}"/>
    <dgm:cxn modelId="{5B5DE06D-9268-4628-81CB-A1BA096614CC}" srcId="{9C5BD959-F282-4B17-AA1A-B754F2A20070}" destId="{03B6D883-E2E6-42BE-BE8D-D5016F4A5642}" srcOrd="0" destOrd="0" parTransId="{D108F484-63D9-4555-8178-76120F598338}" sibTransId="{AF9E9A91-CFAA-4D06-8377-0B33E1C37BE6}"/>
    <dgm:cxn modelId="{54D9124E-F01A-46C5-A24B-0F5E44DED7F0}" type="presOf" srcId="{9C5BD959-F282-4B17-AA1A-B754F2A20070}" destId="{0A880035-ECB5-440F-A3A1-C1A3F32F678C}" srcOrd="0" destOrd="0" presId="urn:microsoft.com/office/officeart/2016/7/layout/HexagonTimeline"/>
    <dgm:cxn modelId="{76E91A53-F4BB-49EA-9D8D-25666AD135F0}" type="presOf" srcId="{E2A466AE-8D44-4BC8-99B9-DDB4548E4FF1}" destId="{8FADD187-5534-41FC-AEAB-A1DFA671BC98}" srcOrd="0" destOrd="0" presId="urn:microsoft.com/office/officeart/2016/7/layout/HexagonTimeline"/>
    <dgm:cxn modelId="{60522585-1A1E-42B7-BA4D-245B175DE297}" type="presOf" srcId="{AEB0F5B5-F6CE-4BA2-B3BF-64C902C34C38}" destId="{116239A6-132D-4FC2-87AB-55D34B284D8C}" srcOrd="0" destOrd="0" presId="urn:microsoft.com/office/officeart/2016/7/layout/HexagonTimeline"/>
    <dgm:cxn modelId="{4DF7F88C-D1C2-4F65-BC98-58011A6B11C3}" type="presOf" srcId="{06C0DD75-23E5-4F8C-B205-50FC047F6BB8}" destId="{66A09E3B-9B23-4867-83DF-80E5E301FFCD}" srcOrd="0" destOrd="0" presId="urn:microsoft.com/office/officeart/2016/7/layout/HexagonTimeline"/>
    <dgm:cxn modelId="{66BCF4A9-3EE4-41BE-AEFA-8D75F85F9CC6}" type="presOf" srcId="{03B6D883-E2E6-42BE-BE8D-D5016F4A5642}" destId="{26AC0A45-C44C-440B-BD48-43E886489681}" srcOrd="0" destOrd="0" presId="urn:microsoft.com/office/officeart/2016/7/layout/HexagonTimeline"/>
    <dgm:cxn modelId="{ED10D7D9-2618-4CFD-ADF0-963CD11062ED}" type="presOf" srcId="{968DAD5A-29AB-4A26-BB08-DFA871BCD16D}" destId="{3F53F37E-5709-46C9-A861-2F819D4D77A8}" srcOrd="0" destOrd="0" presId="urn:microsoft.com/office/officeart/2016/7/layout/HexagonTimeline"/>
    <dgm:cxn modelId="{48B8D7DA-9BCC-4849-A188-7CB427F117BB}" srcId="{03B6D883-E2E6-42BE-BE8D-D5016F4A5642}" destId="{968DAD5A-29AB-4A26-BB08-DFA871BCD16D}" srcOrd="0" destOrd="0" parTransId="{122F937E-0551-4FAF-8E5D-46A65BE2D772}" sibTransId="{718E239A-8FFA-4D2B-88BE-4B1DE3514440}"/>
    <dgm:cxn modelId="{DB899FEA-ECF8-4A1C-AD01-3E53C78889D4}" srcId="{2D58754B-BFD9-4682-A774-0F991A770964}" destId="{06C0DD75-23E5-4F8C-B205-50FC047F6BB8}" srcOrd="0" destOrd="0" parTransId="{3DA22EDB-EAA3-44EC-B731-BFC579AAC773}" sibTransId="{8F0AF489-4688-44DD-8F3E-F52E1F0C797D}"/>
    <dgm:cxn modelId="{057CC0EA-475E-4F39-9971-28D01CCC087D}" type="presOf" srcId="{2520C070-1827-4C86-B99B-C78D0E08110F}" destId="{482ADF32-DCBC-4B49-B3A0-39DF790B2548}" srcOrd="0" destOrd="0" presId="urn:microsoft.com/office/officeart/2016/7/layout/HexagonTimeline"/>
    <dgm:cxn modelId="{224E7EF3-7DC2-4232-B5FE-D082D6DBF2A7}" type="presOf" srcId="{55E1AA9F-A89E-463A-B26F-60325AECF50F}" destId="{8B9E72E6-605F-48D6-8410-BA5EFF1F709B}" srcOrd="0" destOrd="0" presId="urn:microsoft.com/office/officeart/2016/7/layout/HexagonTimeline"/>
    <dgm:cxn modelId="{7A485FFA-22FC-464F-ABBD-8772315114A7}" srcId="{55E1AA9F-A89E-463A-B26F-60325AECF50F}" destId="{E2A466AE-8D44-4BC8-99B9-DDB4548E4FF1}" srcOrd="0" destOrd="0" parTransId="{FAA06558-3772-4EE2-AF2F-9EC0DAA3B4CD}" sibTransId="{45E61CD4-9E8D-4B5F-9F8B-70FB4F7B67CC}"/>
    <dgm:cxn modelId="{23BCA24C-0E57-434D-8E4E-195E9A531883}" type="presParOf" srcId="{0A880035-ECB5-440F-A3A1-C1A3F32F678C}" destId="{2CD910E7-0B6F-4E3D-BB1B-E0B407D8EFBD}" srcOrd="0" destOrd="0" presId="urn:microsoft.com/office/officeart/2016/7/layout/HexagonTimeline"/>
    <dgm:cxn modelId="{DF11879C-D2E6-4389-9503-BBF1BC26D3BF}" type="presParOf" srcId="{2CD910E7-0B6F-4E3D-BB1B-E0B407D8EFBD}" destId="{26AC0A45-C44C-440B-BD48-43E886489681}" srcOrd="0" destOrd="0" presId="urn:microsoft.com/office/officeart/2016/7/layout/HexagonTimeline"/>
    <dgm:cxn modelId="{C24DF3B7-6FF6-4F62-B107-2747539152F8}" type="presParOf" srcId="{2CD910E7-0B6F-4E3D-BB1B-E0B407D8EFBD}" destId="{3F53F37E-5709-46C9-A861-2F819D4D77A8}" srcOrd="1" destOrd="0" presId="urn:microsoft.com/office/officeart/2016/7/layout/HexagonTimeline"/>
    <dgm:cxn modelId="{4E6ED861-FDE3-4355-A372-264AB0A1356A}" type="presParOf" srcId="{2CD910E7-0B6F-4E3D-BB1B-E0B407D8EFBD}" destId="{0E1DABEE-02F0-45F9-B00D-994CCB1B81BA}" srcOrd="2" destOrd="0" presId="urn:microsoft.com/office/officeart/2016/7/layout/HexagonTimeline"/>
    <dgm:cxn modelId="{65473702-EEA1-4B22-AFD5-F4A866274F43}" type="presParOf" srcId="{2CD910E7-0B6F-4E3D-BB1B-E0B407D8EFBD}" destId="{C3C40309-7E14-4AE4-B424-146D9985A740}" srcOrd="3" destOrd="0" presId="urn:microsoft.com/office/officeart/2016/7/layout/HexagonTimeline"/>
    <dgm:cxn modelId="{2EA75754-984E-4ED0-9750-A30DD2AE6153}" type="presParOf" srcId="{2CD910E7-0B6F-4E3D-BB1B-E0B407D8EFBD}" destId="{7372EB1B-15AA-4EA5-AE54-719E84921466}" srcOrd="4" destOrd="0" presId="urn:microsoft.com/office/officeart/2016/7/layout/HexagonTimeline"/>
    <dgm:cxn modelId="{971726CB-E1B4-402C-A151-A630A34BECCB}" type="presParOf" srcId="{0A880035-ECB5-440F-A3A1-C1A3F32F678C}" destId="{AB72485A-08A2-45FD-BBC4-9396F2EAD46C}" srcOrd="1" destOrd="0" presId="urn:microsoft.com/office/officeart/2016/7/layout/HexagonTimeline"/>
    <dgm:cxn modelId="{771BE9DF-4979-466B-B349-53DBF0B7013B}" type="presParOf" srcId="{0A880035-ECB5-440F-A3A1-C1A3F32F678C}" destId="{A06DA86F-C556-43BD-B142-451AC407C7EE}" srcOrd="2" destOrd="0" presId="urn:microsoft.com/office/officeart/2016/7/layout/HexagonTimeline"/>
    <dgm:cxn modelId="{72448034-33A2-4554-B256-11CE2D3E49A1}" type="presParOf" srcId="{A06DA86F-C556-43BD-B142-451AC407C7EE}" destId="{D9D82612-F8EC-47DB-8F13-E689722DA574}" srcOrd="0" destOrd="0" presId="urn:microsoft.com/office/officeart/2016/7/layout/HexagonTimeline"/>
    <dgm:cxn modelId="{1D537846-D58A-41EB-B4AD-DFEC668A314C}" type="presParOf" srcId="{A06DA86F-C556-43BD-B142-451AC407C7EE}" destId="{66A09E3B-9B23-4867-83DF-80E5E301FFCD}" srcOrd="1" destOrd="0" presId="urn:microsoft.com/office/officeart/2016/7/layout/HexagonTimeline"/>
    <dgm:cxn modelId="{711DCAFA-BC81-4FAF-94B2-7ED116315514}" type="presParOf" srcId="{A06DA86F-C556-43BD-B142-451AC407C7EE}" destId="{66D3DD80-60F3-4E68-8152-E259776003A6}" srcOrd="2" destOrd="0" presId="urn:microsoft.com/office/officeart/2016/7/layout/HexagonTimeline"/>
    <dgm:cxn modelId="{5377E82E-F23D-49F5-9F76-849119C42F06}" type="presParOf" srcId="{A06DA86F-C556-43BD-B142-451AC407C7EE}" destId="{D3FEA54C-1C97-4543-B786-F6D0D9CC3167}" srcOrd="3" destOrd="0" presId="urn:microsoft.com/office/officeart/2016/7/layout/HexagonTimeline"/>
    <dgm:cxn modelId="{E8A2D683-8673-4342-9AF6-C633A62E9AF3}" type="presParOf" srcId="{A06DA86F-C556-43BD-B142-451AC407C7EE}" destId="{10EE5126-3AAB-42EB-BEB0-151735D92282}" srcOrd="4" destOrd="0" presId="urn:microsoft.com/office/officeart/2016/7/layout/HexagonTimeline"/>
    <dgm:cxn modelId="{E4229D5E-D3DE-4809-975B-449FA741FF4F}" type="presParOf" srcId="{0A880035-ECB5-440F-A3A1-C1A3F32F678C}" destId="{812944AE-DB78-4B8E-BDE0-501F3A8D4B86}" srcOrd="3" destOrd="0" presId="urn:microsoft.com/office/officeart/2016/7/layout/HexagonTimeline"/>
    <dgm:cxn modelId="{E3793DAE-99BC-42AD-8457-D9D91880CB77}" type="presParOf" srcId="{0A880035-ECB5-440F-A3A1-C1A3F32F678C}" destId="{2224DE8C-8002-4CEF-9901-9440AB28CCB2}" srcOrd="4" destOrd="0" presId="urn:microsoft.com/office/officeart/2016/7/layout/HexagonTimeline"/>
    <dgm:cxn modelId="{FEC65D77-EF3C-4B38-86EC-F33EAD7D5C21}" type="presParOf" srcId="{2224DE8C-8002-4CEF-9901-9440AB28CCB2}" destId="{8B9E72E6-605F-48D6-8410-BA5EFF1F709B}" srcOrd="0" destOrd="0" presId="urn:microsoft.com/office/officeart/2016/7/layout/HexagonTimeline"/>
    <dgm:cxn modelId="{1E2A1E0D-20E0-4716-BE4B-416C0842A528}" type="presParOf" srcId="{2224DE8C-8002-4CEF-9901-9440AB28CCB2}" destId="{8FADD187-5534-41FC-AEAB-A1DFA671BC98}" srcOrd="1" destOrd="0" presId="urn:microsoft.com/office/officeart/2016/7/layout/HexagonTimeline"/>
    <dgm:cxn modelId="{A46CEA38-5081-4DE9-9973-22174BA4CA9C}" type="presParOf" srcId="{2224DE8C-8002-4CEF-9901-9440AB28CCB2}" destId="{1C67F482-7990-42A7-B8A9-0AA0269866F7}" srcOrd="2" destOrd="0" presId="urn:microsoft.com/office/officeart/2016/7/layout/HexagonTimeline"/>
    <dgm:cxn modelId="{303DB264-FF63-47FF-BA26-412860F7077E}" type="presParOf" srcId="{2224DE8C-8002-4CEF-9901-9440AB28CCB2}" destId="{D092F12B-EF3E-48C1-9A86-D21FA071DDBB}" srcOrd="3" destOrd="0" presId="urn:microsoft.com/office/officeart/2016/7/layout/HexagonTimeline"/>
    <dgm:cxn modelId="{7DCDF9FF-D632-4136-8CC0-F6029196D5B7}" type="presParOf" srcId="{2224DE8C-8002-4CEF-9901-9440AB28CCB2}" destId="{CE730F7A-8E27-47E2-9911-7FDA19D3DB9A}" srcOrd="4" destOrd="0" presId="urn:microsoft.com/office/officeart/2016/7/layout/HexagonTimeline"/>
    <dgm:cxn modelId="{F5524AE7-EC97-417B-98B2-7246A3F87150}" type="presParOf" srcId="{0A880035-ECB5-440F-A3A1-C1A3F32F678C}" destId="{0B31CD8D-7728-4D2F-9ABE-1E02C999910D}" srcOrd="5" destOrd="0" presId="urn:microsoft.com/office/officeart/2016/7/layout/HexagonTimeline"/>
    <dgm:cxn modelId="{63537BFA-2B27-458D-8E48-D13B749933B8}" type="presParOf" srcId="{0A880035-ECB5-440F-A3A1-C1A3F32F678C}" destId="{2B40F81C-2C8B-4885-9BB4-CFED8D82804D}" srcOrd="6" destOrd="0" presId="urn:microsoft.com/office/officeart/2016/7/layout/HexagonTimeline"/>
    <dgm:cxn modelId="{56CBCA1B-C3DE-4708-8EAE-16F13FABF0B8}" type="presParOf" srcId="{2B40F81C-2C8B-4885-9BB4-CFED8D82804D}" destId="{482ADF32-DCBC-4B49-B3A0-39DF790B2548}" srcOrd="0" destOrd="0" presId="urn:microsoft.com/office/officeart/2016/7/layout/HexagonTimeline"/>
    <dgm:cxn modelId="{C39D7115-850A-4975-AE4B-635A53856C9D}" type="presParOf" srcId="{2B40F81C-2C8B-4885-9BB4-CFED8D82804D}" destId="{116239A6-132D-4FC2-87AB-55D34B284D8C}" srcOrd="1" destOrd="0" presId="urn:microsoft.com/office/officeart/2016/7/layout/HexagonTimeline"/>
    <dgm:cxn modelId="{6C206013-3DF9-4266-A893-D804FB7F0629}" type="presParOf" srcId="{2B40F81C-2C8B-4885-9BB4-CFED8D82804D}" destId="{FDE832E8-9B83-4956-96D8-699D8D2F49EF}" srcOrd="2" destOrd="0" presId="urn:microsoft.com/office/officeart/2016/7/layout/HexagonTimeline"/>
    <dgm:cxn modelId="{DA258C0D-AE46-45D8-9F57-CBF6EA2F2F91}" type="presParOf" srcId="{2B40F81C-2C8B-4885-9BB4-CFED8D82804D}" destId="{FCD10645-A219-424C-9BD4-9C6E60F20FA0}" srcOrd="3" destOrd="0" presId="urn:microsoft.com/office/officeart/2016/7/layout/HexagonTimeline"/>
    <dgm:cxn modelId="{7EA15EDB-4DA0-4632-8EA0-2EE7F22A46F0}" type="presParOf" srcId="{2B40F81C-2C8B-4885-9BB4-CFED8D82804D}" destId="{9660251B-AEEF-406B-A374-7111DC205A9B}"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C0A45-C44C-440B-BD48-43E886489681}">
      <dsp:nvSpPr>
        <dsp:cNvPr id="0" name=""/>
        <dsp:cNvSpPr/>
      </dsp:nvSpPr>
      <dsp:spPr>
        <a:xfrm>
          <a:off x="308673" y="1482217"/>
          <a:ext cx="1569115" cy="404241"/>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800100">
            <a:lnSpc>
              <a:spcPct val="90000"/>
            </a:lnSpc>
            <a:spcBef>
              <a:spcPct val="0"/>
            </a:spcBef>
            <a:spcAft>
              <a:spcPct val="35000"/>
            </a:spcAft>
            <a:buNone/>
          </a:pPr>
          <a:r>
            <a:rPr lang="en-US" sz="1800" kern="1200" dirty="0"/>
            <a:t>Exploration</a:t>
          </a:r>
        </a:p>
      </dsp:txBody>
      <dsp:txXfrm>
        <a:off x="308673" y="1482217"/>
        <a:ext cx="1488267" cy="404241"/>
      </dsp:txXfrm>
    </dsp:sp>
    <dsp:sp modelId="{3F53F37E-5709-46C9-A861-2F819D4D77A8}">
      <dsp:nvSpPr>
        <dsp:cNvPr id="0" name=""/>
        <dsp:cNvSpPr/>
      </dsp:nvSpPr>
      <dsp:spPr>
        <a:xfrm>
          <a:off x="3567" y="0"/>
          <a:ext cx="2179326" cy="107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a:lnSpc>
              <a:spcPct val="90000"/>
            </a:lnSpc>
            <a:spcBef>
              <a:spcPct val="0"/>
            </a:spcBef>
            <a:spcAft>
              <a:spcPct val="35000"/>
            </a:spcAft>
            <a:buNone/>
          </a:pPr>
          <a:r>
            <a:rPr lang="en-US" sz="1200" kern="1200" dirty="0"/>
            <a:t>Original proposal</a:t>
          </a:r>
        </a:p>
      </dsp:txBody>
      <dsp:txXfrm>
        <a:off x="3567" y="0"/>
        <a:ext cx="2179326" cy="1077976"/>
      </dsp:txXfrm>
    </dsp:sp>
    <dsp:sp modelId="{AB72485A-08A2-45FD-BBC4-9396F2EAD46C}">
      <dsp:nvSpPr>
        <dsp:cNvPr id="0" name=""/>
        <dsp:cNvSpPr/>
      </dsp:nvSpPr>
      <dsp:spPr>
        <a:xfrm>
          <a:off x="1877788" y="1684337"/>
          <a:ext cx="758716" cy="0"/>
        </a:xfrm>
        <a:custGeom>
          <a:avLst/>
          <a:gdLst/>
          <a:ahLst/>
          <a:cxnLst/>
          <a:rect l="0" t="0" r="0" b="0"/>
          <a:pathLst>
            <a:path>
              <a:moveTo>
                <a:pt x="0" y="0"/>
              </a:moveTo>
              <a:lnTo>
                <a:pt x="75871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1DABEE-02F0-45F9-B00D-994CCB1B81BA}">
      <dsp:nvSpPr>
        <dsp:cNvPr id="0" name=""/>
        <dsp:cNvSpPr/>
      </dsp:nvSpPr>
      <dsp:spPr>
        <a:xfrm>
          <a:off x="1093231" y="1145349"/>
          <a:ext cx="0" cy="336867"/>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3C40309-7E14-4AE4-B424-146D9985A740}">
      <dsp:nvSpPr>
        <dsp:cNvPr id="0" name=""/>
        <dsp:cNvSpPr/>
      </dsp:nvSpPr>
      <dsp:spPr>
        <a:xfrm>
          <a:off x="1040848" y="1077976"/>
          <a:ext cx="104764" cy="673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82612-F8EC-47DB-8F13-E689722DA574}">
      <dsp:nvSpPr>
        <dsp:cNvPr id="0" name=""/>
        <dsp:cNvSpPr/>
      </dsp:nvSpPr>
      <dsp:spPr>
        <a:xfrm>
          <a:off x="2636505" y="1482217"/>
          <a:ext cx="2332855" cy="404241"/>
        </a:xfrm>
        <a:prstGeom prst="hexagon">
          <a:avLst>
            <a:gd name="adj" fmla="val 40000"/>
            <a:gd name="vf" fmla="val 11547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800100">
            <a:lnSpc>
              <a:spcPct val="90000"/>
            </a:lnSpc>
            <a:spcBef>
              <a:spcPct val="0"/>
            </a:spcBef>
            <a:spcAft>
              <a:spcPct val="35000"/>
            </a:spcAft>
            <a:buNone/>
          </a:pPr>
          <a:r>
            <a:rPr lang="en-US" sz="1800" kern="1200" dirty="0"/>
            <a:t>Implementation</a:t>
          </a:r>
        </a:p>
      </dsp:txBody>
      <dsp:txXfrm>
        <a:off x="2884808" y="1525243"/>
        <a:ext cx="1836249" cy="318189"/>
      </dsp:txXfrm>
    </dsp:sp>
    <dsp:sp modelId="{66A09E3B-9B23-4867-83DF-80E5E301FFCD}">
      <dsp:nvSpPr>
        <dsp:cNvPr id="0" name=""/>
        <dsp:cNvSpPr/>
      </dsp:nvSpPr>
      <dsp:spPr>
        <a:xfrm>
          <a:off x="2182894" y="2290698"/>
          <a:ext cx="3240077" cy="107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t" anchorCtr="1">
          <a:noAutofit/>
        </a:bodyPr>
        <a:lstStyle/>
        <a:p>
          <a:pPr marL="0" lvl="0" indent="0" algn="ctr" defTabSz="533400">
            <a:lnSpc>
              <a:spcPct val="90000"/>
            </a:lnSpc>
            <a:spcBef>
              <a:spcPct val="0"/>
            </a:spcBef>
            <a:spcAft>
              <a:spcPct val="35000"/>
            </a:spcAft>
            <a:buNone/>
          </a:pPr>
          <a:r>
            <a:rPr lang="en-US" sz="1200" kern="1200" dirty="0"/>
            <a:t>Review standards which have been defined to date and discuss roadmap</a:t>
          </a:r>
        </a:p>
      </dsp:txBody>
      <dsp:txXfrm>
        <a:off x="2182894" y="2290698"/>
        <a:ext cx="3240077" cy="1077976"/>
      </dsp:txXfrm>
    </dsp:sp>
    <dsp:sp modelId="{812944AE-DB78-4B8E-BDE0-501F3A8D4B86}">
      <dsp:nvSpPr>
        <dsp:cNvPr id="0" name=""/>
        <dsp:cNvSpPr/>
      </dsp:nvSpPr>
      <dsp:spPr>
        <a:xfrm>
          <a:off x="4969360" y="1684337"/>
          <a:ext cx="821164" cy="0"/>
        </a:xfrm>
        <a:custGeom>
          <a:avLst/>
          <a:gdLst/>
          <a:ahLst/>
          <a:cxnLst/>
          <a:rect l="0" t="0" r="0" b="0"/>
          <a:pathLst>
            <a:path>
              <a:moveTo>
                <a:pt x="0" y="0"/>
              </a:moveTo>
              <a:lnTo>
                <a:pt x="82116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D3DD80-60F3-4E68-8152-E259776003A6}">
      <dsp:nvSpPr>
        <dsp:cNvPr id="0" name=""/>
        <dsp:cNvSpPr/>
      </dsp:nvSpPr>
      <dsp:spPr>
        <a:xfrm>
          <a:off x="3802933" y="1886458"/>
          <a:ext cx="0" cy="336867"/>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3FEA54C-1C97-4543-B786-F6D0D9CC3167}">
      <dsp:nvSpPr>
        <dsp:cNvPr id="0" name=""/>
        <dsp:cNvSpPr/>
      </dsp:nvSpPr>
      <dsp:spPr>
        <a:xfrm>
          <a:off x="3725054" y="2223325"/>
          <a:ext cx="155756" cy="673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9E72E6-605F-48D6-8410-BA5EFF1F709B}">
      <dsp:nvSpPr>
        <dsp:cNvPr id="0" name=""/>
        <dsp:cNvSpPr/>
      </dsp:nvSpPr>
      <dsp:spPr>
        <a:xfrm>
          <a:off x="5790525" y="1482217"/>
          <a:ext cx="1890278" cy="404241"/>
        </a:xfrm>
        <a:prstGeom prst="hexagon">
          <a:avLst>
            <a:gd name="adj" fmla="val 40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800100">
            <a:lnSpc>
              <a:spcPct val="90000"/>
            </a:lnSpc>
            <a:spcBef>
              <a:spcPct val="0"/>
            </a:spcBef>
            <a:spcAft>
              <a:spcPct val="35000"/>
            </a:spcAft>
            <a:buNone/>
          </a:pPr>
          <a:r>
            <a:rPr lang="en-US" sz="1800" kern="1200" dirty="0"/>
            <a:t>Acceptance</a:t>
          </a:r>
        </a:p>
      </dsp:txBody>
      <dsp:txXfrm>
        <a:off x="6001947" y="1527430"/>
        <a:ext cx="1467434" cy="313815"/>
      </dsp:txXfrm>
    </dsp:sp>
    <dsp:sp modelId="{8FADD187-5534-41FC-AEAB-A1DFA671BC98}">
      <dsp:nvSpPr>
        <dsp:cNvPr id="0" name=""/>
        <dsp:cNvSpPr/>
      </dsp:nvSpPr>
      <dsp:spPr>
        <a:xfrm>
          <a:off x="5422971" y="0"/>
          <a:ext cx="2625386" cy="107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a:lnSpc>
              <a:spcPct val="90000"/>
            </a:lnSpc>
            <a:spcBef>
              <a:spcPct val="0"/>
            </a:spcBef>
            <a:spcAft>
              <a:spcPct val="35000"/>
            </a:spcAft>
            <a:buNone/>
          </a:pPr>
          <a:r>
            <a:rPr lang="en-US" sz="1200" b="0" i="0" u="none" kern="1200" dirty="0"/>
            <a:t>Establish a plan for rollout, training and adoption</a:t>
          </a:r>
          <a:endParaRPr lang="en-US" sz="1200" kern="1200" dirty="0"/>
        </a:p>
      </dsp:txBody>
      <dsp:txXfrm>
        <a:off x="5422971" y="0"/>
        <a:ext cx="2625386" cy="1077976"/>
      </dsp:txXfrm>
    </dsp:sp>
    <dsp:sp modelId="{0B31CD8D-7728-4D2F-9ABE-1E02C999910D}">
      <dsp:nvSpPr>
        <dsp:cNvPr id="0" name=""/>
        <dsp:cNvSpPr/>
      </dsp:nvSpPr>
      <dsp:spPr>
        <a:xfrm>
          <a:off x="7680804" y="1684337"/>
          <a:ext cx="635569" cy="0"/>
        </a:xfrm>
        <a:custGeom>
          <a:avLst/>
          <a:gdLst/>
          <a:ahLst/>
          <a:cxnLst/>
          <a:rect l="0" t="0" r="0" b="0"/>
          <a:pathLst>
            <a:path>
              <a:moveTo>
                <a:pt x="0" y="0"/>
              </a:moveTo>
              <a:lnTo>
                <a:pt x="63556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67F482-7990-42A7-B8A9-0AA0269866F7}">
      <dsp:nvSpPr>
        <dsp:cNvPr id="0" name=""/>
        <dsp:cNvSpPr/>
      </dsp:nvSpPr>
      <dsp:spPr>
        <a:xfrm>
          <a:off x="6735665" y="1145349"/>
          <a:ext cx="0" cy="336867"/>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092F12B-EF3E-48C1-9A86-D21FA071DDBB}">
      <dsp:nvSpPr>
        <dsp:cNvPr id="0" name=""/>
        <dsp:cNvSpPr/>
      </dsp:nvSpPr>
      <dsp:spPr>
        <a:xfrm>
          <a:off x="6672561" y="1077976"/>
          <a:ext cx="126207" cy="673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2ADF32-DCBC-4B49-B3A0-39DF790B2548}">
      <dsp:nvSpPr>
        <dsp:cNvPr id="0" name=""/>
        <dsp:cNvSpPr/>
      </dsp:nvSpPr>
      <dsp:spPr>
        <a:xfrm rot="10800000">
          <a:off x="8316374" y="1482217"/>
          <a:ext cx="1378367" cy="404241"/>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800100">
            <a:lnSpc>
              <a:spcPct val="90000"/>
            </a:lnSpc>
            <a:spcBef>
              <a:spcPct val="0"/>
            </a:spcBef>
            <a:spcAft>
              <a:spcPct val="35000"/>
            </a:spcAft>
            <a:buNone/>
          </a:pPr>
          <a:r>
            <a:rPr lang="en-US" sz="1800" kern="1200" dirty="0"/>
            <a:t>Support</a:t>
          </a:r>
        </a:p>
      </dsp:txBody>
      <dsp:txXfrm rot="10800000">
        <a:off x="8397222" y="1482217"/>
        <a:ext cx="1297519" cy="404241"/>
      </dsp:txXfrm>
    </dsp:sp>
    <dsp:sp modelId="{116239A6-132D-4FC2-87AB-55D34B284D8C}">
      <dsp:nvSpPr>
        <dsp:cNvPr id="0" name=""/>
        <dsp:cNvSpPr/>
      </dsp:nvSpPr>
      <dsp:spPr>
        <a:xfrm>
          <a:off x="8048358" y="2290698"/>
          <a:ext cx="1914398" cy="107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t" anchorCtr="1">
          <a:noAutofit/>
        </a:bodyPr>
        <a:lstStyle/>
        <a:p>
          <a:pPr marL="0" lvl="0" indent="0" algn="ctr" defTabSz="533400">
            <a:lnSpc>
              <a:spcPct val="90000"/>
            </a:lnSpc>
            <a:spcBef>
              <a:spcPct val="0"/>
            </a:spcBef>
            <a:spcAft>
              <a:spcPct val="35000"/>
            </a:spcAft>
            <a:buNone/>
          </a:pPr>
          <a:r>
            <a:rPr lang="en-US" sz="1200" kern="1200" dirty="0"/>
            <a:t>Gather feedback and insight into what’s working and where points of friction exist. Circle back to Exploration Stage</a:t>
          </a:r>
        </a:p>
      </dsp:txBody>
      <dsp:txXfrm>
        <a:off x="8048358" y="2290698"/>
        <a:ext cx="1914398" cy="1077976"/>
      </dsp:txXfrm>
    </dsp:sp>
    <dsp:sp modelId="{FDE832E8-9B83-4956-96D8-699D8D2F49EF}">
      <dsp:nvSpPr>
        <dsp:cNvPr id="0" name=""/>
        <dsp:cNvSpPr/>
      </dsp:nvSpPr>
      <dsp:spPr>
        <a:xfrm>
          <a:off x="9005558" y="1886458"/>
          <a:ext cx="0" cy="336867"/>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CD10645-A219-424C-9BD4-9C6E60F20FA0}">
      <dsp:nvSpPr>
        <dsp:cNvPr id="0" name=""/>
        <dsp:cNvSpPr/>
      </dsp:nvSpPr>
      <dsp:spPr>
        <a:xfrm>
          <a:off x="8959543" y="2223325"/>
          <a:ext cx="92028" cy="673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EE5FA-84AE-4237-9140-AF13C2028D91}" type="datetimeFigureOut">
              <a:rPr lang="en-US" smtClean="0"/>
              <a:t>9/12/2023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1EC462-9E8C-48BD-BE65-93AC75F9B73D}" type="slidenum">
              <a:rPr lang="en-US" smtClean="0"/>
              <a:t>‹#›</a:t>
            </a:fld>
            <a:endParaRPr lang="en-US" dirty="0"/>
          </a:p>
        </p:txBody>
      </p:sp>
    </p:spTree>
    <p:extLst>
      <p:ext uri="{BB962C8B-B14F-4D97-AF65-F5344CB8AC3E}">
        <p14:creationId xmlns:p14="http://schemas.microsoft.com/office/powerpoint/2010/main" val="28281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agenda will cover the following:</a:t>
            </a:r>
          </a:p>
          <a:p>
            <a:pPr marL="171450" indent="-171450">
              <a:buFont typeface="Arial" panose="020B0604020202020204" pitchFamily="34" charset="0"/>
              <a:buChar char="•"/>
            </a:pPr>
            <a:r>
              <a:rPr lang="en-US" dirty="0"/>
              <a:t>Start off by reviewing the API Standards and presenting what we’ve implemented to date.</a:t>
            </a:r>
          </a:p>
          <a:p>
            <a:pPr marL="171450" indent="-171450">
              <a:buFont typeface="Arial" panose="020B0604020202020204" pitchFamily="34" charset="0"/>
              <a:buChar char="•"/>
            </a:pPr>
            <a:r>
              <a:rPr lang="en-US" dirty="0"/>
              <a:t>Review a proposal to adopt an EASI 830.</a:t>
            </a:r>
          </a:p>
          <a:p>
            <a:pPr marL="171450" indent="-171450">
              <a:buFont typeface="Arial" panose="020B0604020202020204" pitchFamily="34" charset="0"/>
              <a:buChar char="•"/>
            </a:pPr>
            <a:r>
              <a:rPr lang="en-US" dirty="0"/>
              <a:t>Open discussion topics.</a:t>
            </a:r>
          </a:p>
        </p:txBody>
      </p:sp>
      <p:sp>
        <p:nvSpPr>
          <p:cNvPr id="4" name="Slide Number Placeholder 3"/>
          <p:cNvSpPr>
            <a:spLocks noGrp="1"/>
          </p:cNvSpPr>
          <p:nvPr>
            <p:ph type="sldNum" sz="quarter" idx="5"/>
          </p:nvPr>
        </p:nvSpPr>
        <p:spPr/>
        <p:txBody>
          <a:bodyPr/>
          <a:lstStyle/>
          <a:p>
            <a:fld id="{0842455A-0D23-4EAB-9AF9-2CC2B3066B0A}" type="slidenum">
              <a:rPr lang="en-US" smtClean="0"/>
              <a:t>16</a:t>
            </a:fld>
            <a:endParaRPr lang="en-US" dirty="0"/>
          </a:p>
        </p:txBody>
      </p:sp>
    </p:spTree>
    <p:extLst>
      <p:ext uri="{BB962C8B-B14F-4D97-AF65-F5344CB8AC3E}">
        <p14:creationId xmlns:p14="http://schemas.microsoft.com/office/powerpoint/2010/main" val="416626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FDM4’s implementation tech stack. </a:t>
            </a:r>
          </a:p>
          <a:p>
            <a:endParaRPr lang="en-US" dirty="0"/>
          </a:p>
          <a:p>
            <a:r>
              <a:rPr lang="en-US" dirty="0"/>
              <a:t>NGINX to proxy the node.js</a:t>
            </a:r>
          </a:p>
        </p:txBody>
      </p:sp>
      <p:sp>
        <p:nvSpPr>
          <p:cNvPr id="4" name="Slide Number Placeholder 3"/>
          <p:cNvSpPr>
            <a:spLocks noGrp="1"/>
          </p:cNvSpPr>
          <p:nvPr>
            <p:ph type="sldNum" sz="quarter" idx="5"/>
          </p:nvPr>
        </p:nvSpPr>
        <p:spPr/>
        <p:txBody>
          <a:bodyPr/>
          <a:lstStyle/>
          <a:p>
            <a:fld id="{0842455A-0D23-4EAB-9AF9-2CC2B3066B0A}" type="slidenum">
              <a:rPr lang="en-US" smtClean="0"/>
              <a:t>30</a:t>
            </a:fld>
            <a:endParaRPr lang="en-US" dirty="0"/>
          </a:p>
        </p:txBody>
      </p:sp>
    </p:spTree>
    <p:extLst>
      <p:ext uri="{BB962C8B-B14F-4D97-AF65-F5344CB8AC3E}">
        <p14:creationId xmlns:p14="http://schemas.microsoft.com/office/powerpoint/2010/main" val="198178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FDM4’s implementation tech stack. </a:t>
            </a:r>
          </a:p>
          <a:p>
            <a:endParaRPr lang="en-US" dirty="0"/>
          </a:p>
          <a:p>
            <a:r>
              <a:rPr lang="en-US" dirty="0"/>
              <a:t>NGINX to proxy the node.js</a:t>
            </a:r>
          </a:p>
        </p:txBody>
      </p:sp>
      <p:sp>
        <p:nvSpPr>
          <p:cNvPr id="4" name="Slide Number Placeholder 3"/>
          <p:cNvSpPr>
            <a:spLocks noGrp="1"/>
          </p:cNvSpPr>
          <p:nvPr>
            <p:ph type="sldNum" sz="quarter" idx="5"/>
          </p:nvPr>
        </p:nvSpPr>
        <p:spPr/>
        <p:txBody>
          <a:bodyPr/>
          <a:lstStyle/>
          <a:p>
            <a:fld id="{0842455A-0D23-4EAB-9AF9-2CC2B3066B0A}" type="slidenum">
              <a:rPr lang="en-US" smtClean="0"/>
              <a:t>31</a:t>
            </a:fld>
            <a:endParaRPr lang="en-US" dirty="0"/>
          </a:p>
        </p:txBody>
      </p:sp>
    </p:spTree>
    <p:extLst>
      <p:ext uri="{BB962C8B-B14F-4D97-AF65-F5344CB8AC3E}">
        <p14:creationId xmlns:p14="http://schemas.microsoft.com/office/powerpoint/2010/main" val="3808972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940 update proposed by Keith Schneider – </a:t>
            </a:r>
            <a:r>
              <a:rPr lang="en-US" dirty="0" err="1"/>
              <a:t>Alphabroder</a:t>
            </a:r>
            <a:r>
              <a:rPr lang="en-US" dirty="0"/>
              <a:t> (address requirements for 3</a:t>
            </a:r>
            <a:r>
              <a:rPr lang="en-US" baseline="30000" dirty="0"/>
              <a:t>rd</a:t>
            </a:r>
            <a:r>
              <a:rPr lang="en-US" dirty="0"/>
              <a:t> party account number sent in 940).</a:t>
            </a:r>
          </a:p>
          <a:p>
            <a:r>
              <a:rPr lang="en-US" dirty="0"/>
              <a:t>Questions?</a:t>
            </a:r>
          </a:p>
        </p:txBody>
      </p:sp>
      <p:sp>
        <p:nvSpPr>
          <p:cNvPr id="4" name="Slide Number Placeholder 3"/>
          <p:cNvSpPr>
            <a:spLocks noGrp="1"/>
          </p:cNvSpPr>
          <p:nvPr>
            <p:ph type="sldNum" sz="quarter" idx="5"/>
          </p:nvPr>
        </p:nvSpPr>
        <p:spPr/>
        <p:txBody>
          <a:bodyPr/>
          <a:lstStyle/>
          <a:p>
            <a:fld id="{0842455A-0D23-4EAB-9AF9-2CC2B3066B0A}" type="slidenum">
              <a:rPr lang="en-US" smtClean="0"/>
              <a:t>37</a:t>
            </a:fld>
            <a:endParaRPr lang="en-US" dirty="0"/>
          </a:p>
        </p:txBody>
      </p:sp>
    </p:spTree>
    <p:extLst>
      <p:ext uri="{BB962C8B-B14F-4D97-AF65-F5344CB8AC3E}">
        <p14:creationId xmlns:p14="http://schemas.microsoft.com/office/powerpoint/2010/main" val="229842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With a rise in applications mobile and web apps, a need for real time data is surfacing. </a:t>
            </a:r>
          </a:p>
          <a:p>
            <a:pPr marL="171450" indent="-171450">
              <a:buFont typeface="Arial" panose="020B0604020202020204" pitchFamily="34" charset="0"/>
              <a:buChar char="•"/>
            </a:pPr>
            <a:r>
              <a:rPr lang="en-US" dirty="0"/>
              <a:t>By leveraging existing EASI offerings, our goal with the API Standards is to offer a modern tool to fit the community’s needs. </a:t>
            </a:r>
          </a:p>
          <a:p>
            <a:pPr marL="171450" indent="-171450">
              <a:buFont typeface="Arial" panose="020B0604020202020204" pitchFamily="34" charset="0"/>
              <a:buChar char="•"/>
            </a:pPr>
            <a:r>
              <a:rPr lang="en-US" dirty="0"/>
              <a:t>Able to reduce development considerations and effort by offering the new set of API standards.</a:t>
            </a:r>
          </a:p>
          <a:p>
            <a:pPr marL="0" indent="0">
              <a:buFont typeface="Arial" panose="020B0604020202020204" pitchFamily="34" charset="0"/>
              <a:buNone/>
            </a:pPr>
            <a:r>
              <a:rPr lang="en-US" dirty="0"/>
              <a:t> </a:t>
            </a:r>
          </a:p>
        </p:txBody>
      </p:sp>
      <p:sp>
        <p:nvSpPr>
          <p:cNvPr id="4" name="Slide Number Placeholder 3"/>
          <p:cNvSpPr>
            <a:spLocks noGrp="1"/>
          </p:cNvSpPr>
          <p:nvPr>
            <p:ph type="sldNum" sz="quarter" idx="5"/>
          </p:nvPr>
        </p:nvSpPr>
        <p:spPr/>
        <p:txBody>
          <a:bodyPr/>
          <a:lstStyle/>
          <a:p>
            <a:fld id="{0842455A-0D23-4EAB-9AF9-2CC2B3066B0A}" type="slidenum">
              <a:rPr lang="en-US" smtClean="0"/>
              <a:t>18</a:t>
            </a:fld>
            <a:endParaRPr lang="en-US" dirty="0"/>
          </a:p>
        </p:txBody>
      </p:sp>
    </p:spTree>
    <p:extLst>
      <p:ext uri="{BB962C8B-B14F-4D97-AF65-F5344CB8AC3E}">
        <p14:creationId xmlns:p14="http://schemas.microsoft.com/office/powerpoint/2010/main" val="94707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first like to thank the group behind these efforts including:</a:t>
            </a:r>
          </a:p>
          <a:p>
            <a:pPr marL="171450" indent="-171450">
              <a:buFont typeface="Arial" panose="020B0604020202020204" pitchFamily="34" charset="0"/>
              <a:buChar char="•"/>
            </a:pPr>
            <a:r>
              <a:rPr lang="en-US" dirty="0"/>
              <a:t>Jon Clarke’s team at Bella Canvas with a special thanks to Andrew Beattie.</a:t>
            </a:r>
          </a:p>
          <a:p>
            <a:pPr marL="171450" indent="-171450">
              <a:buFont typeface="Arial" panose="020B0604020202020204" pitchFamily="34" charset="0"/>
              <a:buChar char="•"/>
            </a:pPr>
            <a:r>
              <a:rPr lang="en-US" dirty="0"/>
              <a:t>Tristan Chapple who took point from FDM4 with assistance from Brad Simard and Jerry Chiu</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19</a:t>
            </a:fld>
            <a:endParaRPr lang="en-US" dirty="0"/>
          </a:p>
        </p:txBody>
      </p:sp>
    </p:spTree>
    <p:extLst>
      <p:ext uri="{BB962C8B-B14F-4D97-AF65-F5344CB8AC3E}">
        <p14:creationId xmlns:p14="http://schemas.microsoft.com/office/powerpoint/2010/main" val="407822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new standards are presented in the form of a REST API (Representational State Transfer)</a:t>
            </a:r>
          </a:p>
          <a:p>
            <a:pPr marL="171450" indent="-171450">
              <a:buFont typeface="Arial" panose="020B0604020202020204" pitchFamily="34" charset="0"/>
              <a:buChar char="•"/>
            </a:pPr>
            <a:r>
              <a:rPr lang="en-US" dirty="0"/>
              <a:t>The API leverages JSON payloads for both the request and response body.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JSON</a:t>
            </a:r>
            <a:r>
              <a:rPr lang="en-US" dirty="0"/>
              <a:t> (or JavaScript Object Notation) is the text-based format for representing structured data.</a:t>
            </a:r>
          </a:p>
          <a:p>
            <a:pPr marL="0" lvl="0" indent="0">
              <a:buFont typeface="Arial" panose="020B0604020202020204" pitchFamily="34" charset="0"/>
              <a:buNone/>
            </a:pPr>
            <a:r>
              <a:rPr lang="en-US" dirty="0"/>
              <a:t>	</a:t>
            </a:r>
          </a:p>
          <a:p>
            <a:pPr marL="0" lvl="0" indent="0">
              <a:buFont typeface="Arial" panose="020B0604020202020204" pitchFamily="34" charset="0"/>
              <a:buNone/>
            </a:pPr>
            <a:r>
              <a:rPr lang="en-US" dirty="0"/>
              <a:t>It is the preferred payload amongst the industry due to the following:</a:t>
            </a:r>
          </a:p>
          <a:p>
            <a:pPr marL="171450" lvl="0" indent="-171450">
              <a:buFont typeface="Courier New" panose="02070309020205020404" pitchFamily="49" charset="0"/>
              <a:buChar char="o"/>
            </a:pPr>
            <a:r>
              <a:rPr lang="en-US" dirty="0"/>
              <a:t>Lightweight &amp; efficient</a:t>
            </a:r>
          </a:p>
          <a:p>
            <a:pPr marL="171450" lvl="0" indent="-171450">
              <a:buFont typeface="Courier New" panose="02070309020205020404" pitchFamily="49" charset="0"/>
              <a:buChar char="o"/>
            </a:pPr>
            <a:r>
              <a:rPr lang="en-US" dirty="0"/>
              <a:t>Easy to read and interpret – based loosely on JavaScript which is used extensively in web development.</a:t>
            </a:r>
          </a:p>
          <a:p>
            <a:pPr marL="457200" lvl="1" indent="0">
              <a:buFont typeface="Courier New" panose="02070309020205020404" pitchFamily="49" charset="0"/>
              <a:buNone/>
            </a:pPr>
            <a:endParaRPr lang="en-US" dirty="0"/>
          </a:p>
          <a:p>
            <a:pPr marL="171450" lvl="0" indent="-171450">
              <a:buFont typeface="Arial" panose="020B0604020202020204" pitchFamily="34" charset="0"/>
              <a:buChar char="•"/>
            </a:pPr>
            <a:r>
              <a:rPr lang="en-US" dirty="0"/>
              <a:t>The API takes advantage of Open API specs which are a set of standards that can be used to define how to describe a REST API.</a:t>
            </a:r>
          </a:p>
        </p:txBody>
      </p:sp>
      <p:sp>
        <p:nvSpPr>
          <p:cNvPr id="4" name="Slide Number Placeholder 3"/>
          <p:cNvSpPr>
            <a:spLocks noGrp="1"/>
          </p:cNvSpPr>
          <p:nvPr>
            <p:ph type="sldNum" sz="quarter" idx="5"/>
          </p:nvPr>
        </p:nvSpPr>
        <p:spPr/>
        <p:txBody>
          <a:bodyPr/>
          <a:lstStyle/>
          <a:p>
            <a:fld id="{0842455A-0D23-4EAB-9AF9-2CC2B3066B0A}" type="slidenum">
              <a:rPr lang="en-US" smtClean="0"/>
              <a:t>20</a:t>
            </a:fld>
            <a:endParaRPr lang="en-US" dirty="0"/>
          </a:p>
        </p:txBody>
      </p:sp>
    </p:spTree>
    <p:extLst>
      <p:ext uri="{BB962C8B-B14F-4D97-AF65-F5344CB8AC3E}">
        <p14:creationId xmlns:p14="http://schemas.microsoft.com/office/powerpoint/2010/main" val="140949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Open API specs and Swagger, the EASI group can focus on providing the roadmap for it’s members and those members can deal with implementation specifics based on their current tech stack and needs.</a:t>
            </a:r>
          </a:p>
          <a:p>
            <a:endParaRPr lang="en-US" dirty="0"/>
          </a:p>
          <a:p>
            <a:r>
              <a:rPr lang="en-US" dirty="0"/>
              <a:t>For the members, the use of Open API specs and Swagger give them the ability to reduce development and integration costs. </a:t>
            </a:r>
          </a:p>
        </p:txBody>
      </p:sp>
      <p:sp>
        <p:nvSpPr>
          <p:cNvPr id="4" name="Slide Number Placeholder 3"/>
          <p:cNvSpPr>
            <a:spLocks noGrp="1"/>
          </p:cNvSpPr>
          <p:nvPr>
            <p:ph type="sldNum" sz="quarter" idx="5"/>
          </p:nvPr>
        </p:nvSpPr>
        <p:spPr/>
        <p:txBody>
          <a:bodyPr/>
          <a:lstStyle/>
          <a:p>
            <a:fld id="{0842455A-0D23-4EAB-9AF9-2CC2B3066B0A}" type="slidenum">
              <a:rPr lang="en-US" smtClean="0"/>
              <a:t>21</a:t>
            </a:fld>
            <a:endParaRPr lang="en-US" dirty="0"/>
          </a:p>
        </p:txBody>
      </p:sp>
    </p:spTree>
    <p:extLst>
      <p:ext uri="{BB962C8B-B14F-4D97-AF65-F5344CB8AC3E}">
        <p14:creationId xmlns:p14="http://schemas.microsoft.com/office/powerpoint/2010/main" val="232950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Top-down approach that focuses on the documentation process first. </a:t>
            </a:r>
          </a:p>
          <a:p>
            <a:r>
              <a:rPr lang="en-US" dirty="0"/>
              <a:t>Allows users who are not programmers to modify and make incremental updates to the roadmap. </a:t>
            </a:r>
          </a:p>
          <a:p>
            <a:r>
              <a:rPr lang="en-US" dirty="0"/>
              <a:t>By using open source tools, have the ability to generate both client and server side code stubs in numerous programming languages. </a:t>
            </a:r>
          </a:p>
        </p:txBody>
      </p:sp>
      <p:sp>
        <p:nvSpPr>
          <p:cNvPr id="4" name="Slide Number Placeholder 3"/>
          <p:cNvSpPr>
            <a:spLocks noGrp="1"/>
          </p:cNvSpPr>
          <p:nvPr>
            <p:ph type="sldNum" sz="quarter" idx="5"/>
          </p:nvPr>
        </p:nvSpPr>
        <p:spPr/>
        <p:txBody>
          <a:bodyPr/>
          <a:lstStyle/>
          <a:p>
            <a:fld id="{0842455A-0D23-4EAB-9AF9-2CC2B3066B0A}" type="slidenum">
              <a:rPr lang="en-US" smtClean="0"/>
              <a:t>22</a:t>
            </a:fld>
            <a:endParaRPr lang="en-US" dirty="0"/>
          </a:p>
        </p:txBody>
      </p:sp>
    </p:spTree>
    <p:extLst>
      <p:ext uri="{BB962C8B-B14F-4D97-AF65-F5344CB8AC3E}">
        <p14:creationId xmlns:p14="http://schemas.microsoft.com/office/powerpoint/2010/main" val="17563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are we at…</a:t>
            </a:r>
          </a:p>
        </p:txBody>
      </p:sp>
      <p:sp>
        <p:nvSpPr>
          <p:cNvPr id="4" name="Slide Number Placeholder 3"/>
          <p:cNvSpPr>
            <a:spLocks noGrp="1"/>
          </p:cNvSpPr>
          <p:nvPr>
            <p:ph type="sldNum" sz="quarter" idx="5"/>
          </p:nvPr>
        </p:nvSpPr>
        <p:spPr/>
        <p:txBody>
          <a:bodyPr/>
          <a:lstStyle/>
          <a:p>
            <a:fld id="{0842455A-0D23-4EAB-9AF9-2CC2B3066B0A}" type="slidenum">
              <a:rPr lang="en-US" smtClean="0"/>
              <a:t>23</a:t>
            </a:fld>
            <a:endParaRPr lang="en-US" dirty="0"/>
          </a:p>
        </p:txBody>
      </p:sp>
    </p:spTree>
    <p:extLst>
      <p:ext uri="{BB962C8B-B14F-4D97-AF65-F5344CB8AC3E}">
        <p14:creationId xmlns:p14="http://schemas.microsoft.com/office/powerpoint/2010/main" val="25321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documents are currently prototyped using the new API standards implementation.</a:t>
            </a:r>
          </a:p>
        </p:txBody>
      </p:sp>
      <p:sp>
        <p:nvSpPr>
          <p:cNvPr id="4" name="Slide Number Placeholder 3"/>
          <p:cNvSpPr>
            <a:spLocks noGrp="1"/>
          </p:cNvSpPr>
          <p:nvPr>
            <p:ph type="sldNum" sz="quarter" idx="5"/>
          </p:nvPr>
        </p:nvSpPr>
        <p:spPr/>
        <p:txBody>
          <a:bodyPr/>
          <a:lstStyle/>
          <a:p>
            <a:fld id="{0842455A-0D23-4EAB-9AF9-2CC2B3066B0A}" type="slidenum">
              <a:rPr lang="en-US" smtClean="0"/>
              <a:t>24</a:t>
            </a:fld>
            <a:endParaRPr lang="en-US" dirty="0"/>
          </a:p>
        </p:txBody>
      </p:sp>
    </p:spTree>
    <p:extLst>
      <p:ext uri="{BB962C8B-B14F-4D97-AF65-F5344CB8AC3E}">
        <p14:creationId xmlns:p14="http://schemas.microsoft.com/office/powerpoint/2010/main" val="1322600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documents on the roadmap to be prototyped in Q1 2024 are.</a:t>
            </a:r>
          </a:p>
        </p:txBody>
      </p:sp>
      <p:sp>
        <p:nvSpPr>
          <p:cNvPr id="4" name="Slide Number Placeholder 3"/>
          <p:cNvSpPr>
            <a:spLocks noGrp="1"/>
          </p:cNvSpPr>
          <p:nvPr>
            <p:ph type="sldNum" sz="quarter" idx="5"/>
          </p:nvPr>
        </p:nvSpPr>
        <p:spPr/>
        <p:txBody>
          <a:bodyPr/>
          <a:lstStyle/>
          <a:p>
            <a:fld id="{0842455A-0D23-4EAB-9AF9-2CC2B3066B0A}" type="slidenum">
              <a:rPr lang="en-US" smtClean="0"/>
              <a:t>29</a:t>
            </a:fld>
            <a:endParaRPr lang="en-US" dirty="0"/>
          </a:p>
        </p:txBody>
      </p:sp>
    </p:spTree>
    <p:extLst>
      <p:ext uri="{BB962C8B-B14F-4D97-AF65-F5344CB8AC3E}">
        <p14:creationId xmlns:p14="http://schemas.microsoft.com/office/powerpoint/2010/main" val="1062701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5E9E22-4D12-40C7-A6AC-BF1835A9B1DB}"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EDD49-FC80-4927-BD1C-18234DBDCFF3}" type="slidenum">
              <a:rPr lang="en-US" smtClean="0"/>
              <a:t>‹#›</a:t>
            </a:fld>
            <a:endParaRPr lang="en-US" dirty="0"/>
          </a:p>
        </p:txBody>
      </p:sp>
    </p:spTree>
    <p:extLst>
      <p:ext uri="{BB962C8B-B14F-4D97-AF65-F5344CB8AC3E}">
        <p14:creationId xmlns:p14="http://schemas.microsoft.com/office/powerpoint/2010/main" val="392176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E9E22-4D12-40C7-A6AC-BF1835A9B1DB}"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EDD49-FC80-4927-BD1C-18234DBDCFF3}" type="slidenum">
              <a:rPr lang="en-US" smtClean="0"/>
              <a:t>‹#›</a:t>
            </a:fld>
            <a:endParaRPr lang="en-US" dirty="0"/>
          </a:p>
        </p:txBody>
      </p:sp>
    </p:spTree>
    <p:extLst>
      <p:ext uri="{BB962C8B-B14F-4D97-AF65-F5344CB8AC3E}">
        <p14:creationId xmlns:p14="http://schemas.microsoft.com/office/powerpoint/2010/main" val="427851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E9E22-4D12-40C7-A6AC-BF1835A9B1DB}"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EDD49-FC80-4927-BD1C-18234DBDCFF3}" type="slidenum">
              <a:rPr lang="en-US" smtClean="0"/>
              <a:t>‹#›</a:t>
            </a:fld>
            <a:endParaRPr lang="en-US" dirty="0"/>
          </a:p>
        </p:txBody>
      </p:sp>
    </p:spTree>
    <p:extLst>
      <p:ext uri="{BB962C8B-B14F-4D97-AF65-F5344CB8AC3E}">
        <p14:creationId xmlns:p14="http://schemas.microsoft.com/office/powerpoint/2010/main" val="40516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5934977"/>
          </a:xfrm>
          <a:solidFill>
            <a:schemeClr val="accent6"/>
          </a:solidFill>
        </p:spPr>
        <p:txBody>
          <a:bodyPr/>
          <a:lstStyle/>
          <a:p>
            <a:r>
              <a:rPr lang="en-US" dirty="0"/>
              <a:t>Click icon to add picture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929100" y="5946509"/>
            <a:ext cx="2584850" cy="365125"/>
          </a:xfrm>
          <a:prstGeom prst="rect">
            <a:avLst/>
          </a:prstGeom>
        </p:spPr>
        <p:txBody>
          <a:bodyPr/>
          <a:lstStyle/>
          <a:p>
            <a:r>
              <a:rPr lang="en-US" dirty="0"/>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p:nvPr>
        </p:nvSpPr>
        <p:spPr>
          <a:xfrm>
            <a:off x="0" y="3118981"/>
            <a:ext cx="7537703" cy="2462667"/>
          </a:xfrm>
          <a:solidFill>
            <a:schemeClr val="bg1">
              <a:alpha val="93000"/>
            </a:schemeClr>
          </a:solidFill>
        </p:spPr>
        <p:txBody>
          <a:bodyPr lIns="822960" tIns="731520" anchor="t" anchorCtr="0">
            <a:normAutofit/>
          </a:bodyPr>
          <a:lstStyle/>
          <a:p>
            <a:r>
              <a:rPr lang="en-US" sz="5400">
                <a:solidFill>
                  <a:schemeClr val="tx1"/>
                </a:solidFill>
              </a:rPr>
              <a:t>Click to edit Master title style</a:t>
            </a:r>
            <a:endParaRPr lang="en-US" sz="5400" dirty="0">
              <a:solidFill>
                <a:schemeClr val="tx1"/>
              </a:solidFill>
            </a:endParaRP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p:nvPr>
        </p:nvSpPr>
        <p:spPr>
          <a:xfrm>
            <a:off x="754841" y="4735799"/>
            <a:ext cx="6470693" cy="605256"/>
          </a:xfrm>
        </p:spPr>
        <p:txBody>
          <a:bodyPr/>
          <a:lstStyle/>
          <a:p>
            <a:r>
              <a:rPr lang="en-US">
                <a:solidFill>
                  <a:schemeClr val="tx1"/>
                </a:solidFill>
              </a:rPr>
              <a:t>Click to edit Master subtitle style</a:t>
            </a:r>
            <a:endParaRPr lang="en-US" dirty="0">
              <a:solidFill>
                <a:schemeClr val="tx1"/>
              </a:solidFill>
            </a:endParaRPr>
          </a:p>
        </p:txBody>
      </p:sp>
      <p:sp>
        <p:nvSpPr>
          <p:cNvPr id="6" name="Rectangle 5">
            <a:extLst>
              <a:ext uri="{FF2B5EF4-FFF2-40B4-BE49-F238E27FC236}">
                <a16:creationId xmlns:a16="http://schemas.microsoft.com/office/drawing/2014/main" id="{CA595EE5-0F46-D63B-A402-01EA63677A6B}"/>
              </a:ext>
            </a:extLst>
          </p:cNvPr>
          <p:cNvSpPr/>
          <p:nvPr userDrawn="1"/>
        </p:nvSpPr>
        <p:spPr>
          <a:xfrm>
            <a:off x="0" y="5934977"/>
            <a:ext cx="12192000" cy="9230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2343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06FE90-0219-F475-8D7E-597295A07F3B}"/>
              </a:ext>
            </a:extLst>
          </p:cNvPr>
          <p:cNvSpPr/>
          <p:nvPr userDrawn="1"/>
        </p:nvSpPr>
        <p:spPr>
          <a:xfrm>
            <a:off x="0" y="5934977"/>
            <a:ext cx="12192000" cy="9230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EF018FF3-9740-4BA5-8515-EBFCC62322E6}"/>
              </a:ext>
              <a:ext uri="{C183D7F6-B498-43B3-948B-1728B52AA6E4}">
                <adec:decorative xmlns:adec="http://schemas.microsoft.com/office/drawing/2017/decorative" val="1"/>
              </a:ext>
            </a:extLst>
          </p:cNvPr>
          <p:cNvSpPr/>
          <p:nvPr userDrawn="1"/>
        </p:nvSpPr>
        <p:spPr>
          <a:xfrm>
            <a:off x="7848600" y="643467"/>
            <a:ext cx="3635926" cy="51138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9BEFBB5-382E-4634-9782-68859DEE12F7}"/>
              </a:ext>
              <a:ext uri="{C183D7F6-B498-43B3-948B-1728B52AA6E4}">
                <adec:decorative xmlns:adec="http://schemas.microsoft.com/office/drawing/2017/decorative" val="1"/>
              </a:ext>
            </a:extLst>
          </p:cNvPr>
          <p:cNvCxnSpPr/>
          <p:nvPr userDrawn="1"/>
        </p:nvCxnSpPr>
        <p:spPr>
          <a:xfrm>
            <a:off x="8173792" y="2660530"/>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CE069499-3ED9-4F5B-ADC9-5EBFC522E948}"/>
              </a:ext>
            </a:extLst>
          </p:cNvPr>
          <p:cNvSpPr>
            <a:spLocks noGrp="1"/>
          </p:cNvSpPr>
          <p:nvPr>
            <p:ph type="title" hasCustomPrompt="1"/>
          </p:nvPr>
        </p:nvSpPr>
        <p:spPr>
          <a:xfrm>
            <a:off x="8081400" y="1118014"/>
            <a:ext cx="3379080" cy="1450757"/>
          </a:xfrm>
        </p:spPr>
        <p:txBody>
          <a:bodyPr/>
          <a:lstStyle>
            <a:lvl1pPr>
              <a:defRPr>
                <a:solidFill>
                  <a:schemeClr val="bg1"/>
                </a:solidFill>
              </a:defRPr>
            </a:lvl1pPr>
          </a:lstStyle>
          <a:p>
            <a:r>
              <a:rPr lang="en-US" dirty="0"/>
              <a:t>Click to add title</a:t>
            </a:r>
          </a:p>
        </p:txBody>
      </p:sp>
      <p:sp>
        <p:nvSpPr>
          <p:cNvPr id="15" name="Picture Placeholder 14">
            <a:extLst>
              <a:ext uri="{FF2B5EF4-FFF2-40B4-BE49-F238E27FC236}">
                <a16:creationId xmlns:a16="http://schemas.microsoft.com/office/drawing/2014/main" id="{04052F90-8192-445D-854C-F144C7CFAC76}"/>
              </a:ext>
            </a:extLst>
          </p:cNvPr>
          <p:cNvSpPr>
            <a:spLocks noGrp="1"/>
          </p:cNvSpPr>
          <p:nvPr>
            <p:ph type="pic" sz="quarter" idx="13"/>
          </p:nvPr>
        </p:nvSpPr>
        <p:spPr>
          <a:xfrm>
            <a:off x="640080" y="640080"/>
            <a:ext cx="3273552" cy="2395728"/>
          </a:xfrm>
          <a:solidFill>
            <a:schemeClr val="accent6"/>
          </a:solidFill>
        </p:spPr>
        <p:txBody>
          <a:bodyPr/>
          <a:lstStyle/>
          <a:p>
            <a:r>
              <a:rPr lang="en-US" dirty="0"/>
              <a:t>Click icon to add picture</a:t>
            </a:r>
          </a:p>
        </p:txBody>
      </p:sp>
      <p:sp>
        <p:nvSpPr>
          <p:cNvPr id="16" name="Picture Placeholder 14">
            <a:extLst>
              <a:ext uri="{FF2B5EF4-FFF2-40B4-BE49-F238E27FC236}">
                <a16:creationId xmlns:a16="http://schemas.microsoft.com/office/drawing/2014/main" id="{51433AC9-3FFE-4C0D-A905-A0CB48FB81A1}"/>
              </a:ext>
            </a:extLst>
          </p:cNvPr>
          <p:cNvSpPr>
            <a:spLocks noGrp="1"/>
          </p:cNvSpPr>
          <p:nvPr>
            <p:ph type="pic" sz="quarter" idx="14"/>
          </p:nvPr>
        </p:nvSpPr>
        <p:spPr>
          <a:xfrm>
            <a:off x="4251960" y="640080"/>
            <a:ext cx="3273552" cy="2395728"/>
          </a:xfrm>
          <a:solidFill>
            <a:schemeClr val="accent6"/>
          </a:solidFill>
        </p:spPr>
        <p:txBody>
          <a:bodyPr/>
          <a:lstStyle/>
          <a:p>
            <a:r>
              <a:rPr lang="en-US" dirty="0"/>
              <a:t>Click icon to add picture</a:t>
            </a:r>
          </a:p>
        </p:txBody>
      </p:sp>
      <p:sp>
        <p:nvSpPr>
          <p:cNvPr id="17" name="Picture Placeholder 14">
            <a:extLst>
              <a:ext uri="{FF2B5EF4-FFF2-40B4-BE49-F238E27FC236}">
                <a16:creationId xmlns:a16="http://schemas.microsoft.com/office/drawing/2014/main" id="{5054A368-7C94-4623-8670-651AAB51F2B6}"/>
              </a:ext>
            </a:extLst>
          </p:cNvPr>
          <p:cNvSpPr>
            <a:spLocks noGrp="1"/>
          </p:cNvSpPr>
          <p:nvPr>
            <p:ph type="pic" sz="quarter" idx="15"/>
          </p:nvPr>
        </p:nvSpPr>
        <p:spPr>
          <a:xfrm>
            <a:off x="640080" y="3364992"/>
            <a:ext cx="3273552" cy="2395728"/>
          </a:xfrm>
          <a:solidFill>
            <a:schemeClr val="accent6"/>
          </a:solidFill>
        </p:spPr>
        <p:txBody>
          <a:bodyPr/>
          <a:lstStyle/>
          <a:p>
            <a:r>
              <a:rPr lang="en-US" dirty="0"/>
              <a:t>Click icon to add picture</a:t>
            </a:r>
          </a:p>
        </p:txBody>
      </p:sp>
      <p:sp>
        <p:nvSpPr>
          <p:cNvPr id="18" name="Picture Placeholder 14">
            <a:extLst>
              <a:ext uri="{FF2B5EF4-FFF2-40B4-BE49-F238E27FC236}">
                <a16:creationId xmlns:a16="http://schemas.microsoft.com/office/drawing/2014/main" id="{04D3A3D1-400C-4822-B959-96FF1469FD68}"/>
              </a:ext>
            </a:extLst>
          </p:cNvPr>
          <p:cNvSpPr>
            <a:spLocks noGrp="1"/>
          </p:cNvSpPr>
          <p:nvPr>
            <p:ph type="pic" sz="quarter" idx="16"/>
          </p:nvPr>
        </p:nvSpPr>
        <p:spPr>
          <a:xfrm>
            <a:off x="4251960" y="3364992"/>
            <a:ext cx="3273552" cy="2395728"/>
          </a:xfrm>
          <a:solidFill>
            <a:schemeClr val="accent6"/>
          </a:solidFill>
        </p:spPr>
        <p:txBody>
          <a:bodyPr/>
          <a:lstStyle/>
          <a:p>
            <a:r>
              <a:rPr lang="en-US" dirty="0"/>
              <a:t>Click icon to add picture</a:t>
            </a:r>
          </a:p>
        </p:txBody>
      </p:sp>
      <p:sp>
        <p:nvSpPr>
          <p:cNvPr id="8" name="Text Placeholder 7">
            <a:extLst>
              <a:ext uri="{FF2B5EF4-FFF2-40B4-BE49-F238E27FC236}">
                <a16:creationId xmlns:a16="http://schemas.microsoft.com/office/drawing/2014/main" id="{D8B04F02-660E-4770-B563-1D977AFF4C66}"/>
              </a:ext>
            </a:extLst>
          </p:cNvPr>
          <p:cNvSpPr>
            <a:spLocks noGrp="1"/>
          </p:cNvSpPr>
          <p:nvPr>
            <p:ph type="body" sz="quarter" idx="17"/>
          </p:nvPr>
        </p:nvSpPr>
        <p:spPr>
          <a:xfrm>
            <a:off x="8086408" y="2789067"/>
            <a:ext cx="3176587" cy="27066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929100" y="5946509"/>
            <a:ext cx="2584850" cy="365125"/>
          </a:xfrm>
          <a:prstGeom prst="rect">
            <a:avLst/>
          </a:prstGeom>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084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descr="Tag=AccentColor&#10;Flavor=Dark&#10;Target=Fill">
            <a:extLst>
              <a:ext uri="{FF2B5EF4-FFF2-40B4-BE49-F238E27FC236}">
                <a16:creationId xmlns:a16="http://schemas.microsoft.com/office/drawing/2014/main" id="{17DBCCDB-B58C-45B3-9E63-49F7B0819260}"/>
              </a:ext>
            </a:extLst>
          </p:cNvPr>
          <p:cNvSpPr/>
          <p:nvPr userDrawn="1"/>
        </p:nvSpPr>
        <p:spPr bwMode="white">
          <a:xfrm>
            <a:off x="0" y="4953000"/>
            <a:ext cx="12192000"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1065197" y="5120640"/>
            <a:ext cx="10058400" cy="822960"/>
          </a:xfrm>
        </p:spPr>
        <p:txBody>
          <a:bodyPr>
            <a:normAutofit/>
          </a:bodyPr>
          <a:lstStyle>
            <a:lvl1pPr>
              <a:defRPr>
                <a:solidFill>
                  <a:schemeClr val="bg1"/>
                </a:solidFill>
              </a:defRPr>
            </a:lvl1pPr>
          </a:lstStyle>
          <a:p>
            <a:r>
              <a:rPr lang="en-US" sz="3600">
                <a:solidFill>
                  <a:schemeClr val="bg1"/>
                </a:solidFill>
              </a:rPr>
              <a:t>Click to edit Master title style</a:t>
            </a:r>
            <a:endParaRPr lang="en-US" sz="3600" dirty="0">
              <a:solidFill>
                <a:schemeClr val="bg1"/>
              </a:solidFill>
            </a:endParaRP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1065212" y="5943600"/>
            <a:ext cx="10058400" cy="543513"/>
          </a:xfrm>
        </p:spPr>
        <p:txBody>
          <a:bodyPr>
            <a:normAutofit/>
          </a:bodyPr>
          <a:lstStyle>
            <a:lvl1pPr>
              <a:defRPr>
                <a:solidFill>
                  <a:schemeClr val="bg1"/>
                </a:solidFill>
              </a:defRPr>
            </a:lvl1pPr>
          </a:lstStyle>
          <a:p>
            <a:r>
              <a:rPr lang="en-US" sz="1500">
                <a:solidFill>
                  <a:schemeClr val="bg1"/>
                </a:solidFill>
              </a:rPr>
              <a:t>Click to edit Master subtitle style</a:t>
            </a:r>
            <a:endParaRPr lang="en-US" sz="1500" dirty="0">
              <a:solidFill>
                <a:schemeClr val="bg1"/>
              </a:solidFill>
            </a:endParaRP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931920"/>
          </a:xfrm>
          <a:solidFill>
            <a:schemeClr val="accent6"/>
          </a:solidFill>
        </p:spPr>
        <p:txBody>
          <a:bodyPr/>
          <a:lstStyle/>
          <a:p>
            <a:r>
              <a:rPr lang="en-US" dirty="0"/>
              <a:t>Click icon to add picture</a:t>
            </a:r>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931920"/>
          </a:xfrm>
          <a:solidFill>
            <a:schemeClr val="accent6"/>
          </a:solidFill>
        </p:spPr>
        <p:txBody>
          <a:bodyPr/>
          <a:lstStyle/>
          <a:p>
            <a:r>
              <a:rPr lang="en-US" dirty="0"/>
              <a:t>Click icon to add picture</a:t>
            </a:r>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931920"/>
          </a:xfrm>
          <a:solidFill>
            <a:schemeClr val="accent6"/>
          </a:solidFill>
        </p:spPr>
        <p:txBody>
          <a:bodyPr/>
          <a:lstStyle/>
          <a:p>
            <a:r>
              <a:rPr lang="en-US" dirty="0"/>
              <a:t>Click icon to add picture</a:t>
            </a:r>
          </a:p>
        </p:txBody>
      </p:sp>
    </p:spTree>
    <p:extLst>
      <p:ext uri="{BB962C8B-B14F-4D97-AF65-F5344CB8AC3E}">
        <p14:creationId xmlns:p14="http://schemas.microsoft.com/office/powerpoint/2010/main" val="3933745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p:nvPr>
        </p:nvSpPr>
        <p:spPr>
          <a:xfrm>
            <a:off x="1097280" y="286603"/>
            <a:ext cx="10058400" cy="1450757"/>
          </a:xfrm>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p:nvPr>
        </p:nvSpPr>
        <p:spPr>
          <a:xfrm>
            <a:off x="1097281" y="2108201"/>
            <a:ext cx="3557016" cy="3760891"/>
          </a:xfrm>
        </p:spPr>
        <p:txBody>
          <a:bodyPr/>
          <a:lstStyle/>
          <a:p>
            <a:pPr lvl="0"/>
            <a:r>
              <a:rPr lang="en-US"/>
              <a:t>Click to edit Master text styles</a:t>
            </a:r>
          </a:p>
        </p:txBody>
      </p:sp>
      <p:sp>
        <p:nvSpPr>
          <p:cNvPr id="13" name="Picture Placeholder 12">
            <a:extLst>
              <a:ext uri="{FF2B5EF4-FFF2-40B4-BE49-F238E27FC236}">
                <a16:creationId xmlns:a16="http://schemas.microsoft.com/office/drawing/2014/main" id="{8A40EF35-BB21-4D3F-A9D6-2A92BFD0DDD5}"/>
              </a:ext>
            </a:extLst>
          </p:cNvPr>
          <p:cNvSpPr>
            <a:spLocks noGrp="1"/>
          </p:cNvSpPr>
          <p:nvPr>
            <p:ph type="pic" sz="quarter" idx="13"/>
          </p:nvPr>
        </p:nvSpPr>
        <p:spPr>
          <a:xfrm>
            <a:off x="4974336" y="2112264"/>
            <a:ext cx="3035808" cy="1837944"/>
          </a:xfrm>
          <a:solidFill>
            <a:schemeClr val="accent6"/>
          </a:solidFill>
        </p:spPr>
        <p:txBody>
          <a:bodyPr/>
          <a:lstStyle/>
          <a:p>
            <a:r>
              <a:rPr lang="en-US" dirty="0"/>
              <a:t>Click icon to add picture</a:t>
            </a:r>
          </a:p>
        </p:txBody>
      </p:sp>
      <p:sp>
        <p:nvSpPr>
          <p:cNvPr id="14" name="Picture Placeholder 12">
            <a:extLst>
              <a:ext uri="{FF2B5EF4-FFF2-40B4-BE49-F238E27FC236}">
                <a16:creationId xmlns:a16="http://schemas.microsoft.com/office/drawing/2014/main" id="{F7CE5DD4-B27E-482B-8208-FA5A7BBC9AC9}"/>
              </a:ext>
            </a:extLst>
          </p:cNvPr>
          <p:cNvSpPr>
            <a:spLocks noGrp="1"/>
          </p:cNvSpPr>
          <p:nvPr>
            <p:ph type="pic" sz="quarter" idx="14"/>
          </p:nvPr>
        </p:nvSpPr>
        <p:spPr>
          <a:xfrm>
            <a:off x="4974336" y="4032504"/>
            <a:ext cx="3035808" cy="1837944"/>
          </a:xfrm>
          <a:solidFill>
            <a:schemeClr val="accent6"/>
          </a:solidFill>
        </p:spPr>
        <p:txBody>
          <a:bodyPr/>
          <a:lstStyle/>
          <a:p>
            <a:r>
              <a:rPr lang="en-US" dirty="0"/>
              <a:t>Click icon to add picture</a:t>
            </a:r>
          </a:p>
        </p:txBody>
      </p:sp>
      <p:sp>
        <p:nvSpPr>
          <p:cNvPr id="15" name="Picture Placeholder 12">
            <a:extLst>
              <a:ext uri="{FF2B5EF4-FFF2-40B4-BE49-F238E27FC236}">
                <a16:creationId xmlns:a16="http://schemas.microsoft.com/office/drawing/2014/main" id="{1F796570-D07C-4638-8B80-227A6EF1A082}"/>
              </a:ext>
            </a:extLst>
          </p:cNvPr>
          <p:cNvSpPr>
            <a:spLocks noGrp="1"/>
          </p:cNvSpPr>
          <p:nvPr>
            <p:ph type="pic" sz="quarter" idx="15"/>
          </p:nvPr>
        </p:nvSpPr>
        <p:spPr>
          <a:xfrm>
            <a:off x="8110728" y="2112264"/>
            <a:ext cx="3035808" cy="3758184"/>
          </a:xfrm>
          <a:solidFill>
            <a:schemeClr val="accent6"/>
          </a:solidFill>
        </p:spPr>
        <p:txBody>
          <a:bodyPr/>
          <a:lstStyle/>
          <a:p>
            <a:r>
              <a:rPr lang="en-US" dirty="0"/>
              <a:t>Click icon to add picture</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929100" y="5946509"/>
            <a:ext cx="2584850" cy="365125"/>
          </a:xfrm>
          <a:prstGeom prst="rect">
            <a:avLst/>
          </a:prstGeom>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1759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C0AE1F-338B-9091-34EC-2175FE3BB312}"/>
              </a:ext>
            </a:extLst>
          </p:cNvPr>
          <p:cNvSpPr/>
          <p:nvPr userDrawn="1"/>
        </p:nvSpPr>
        <p:spPr>
          <a:xfrm>
            <a:off x="0" y="5934977"/>
            <a:ext cx="12192000" cy="9230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6730000" y="639097"/>
            <a:ext cx="4813072" cy="3494791"/>
          </a:xfrm>
        </p:spPr>
        <p:txBody>
          <a:bodyPr>
            <a:normAutofit/>
          </a:bodyPr>
          <a:lstStyle/>
          <a:p>
            <a:r>
              <a:rPr lang="en-US"/>
              <a:t>Click to edit Master title style</a:t>
            </a:r>
            <a:endParaRPr lang="en-US" dirty="0"/>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6729999" y="4455621"/>
            <a:ext cx="4829101" cy="1238616"/>
          </a:xfrm>
        </p:spPr>
        <p:txBody>
          <a:body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userDrawn="1"/>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642938" y="640080"/>
            <a:ext cx="5449824" cy="2430924"/>
          </a:xfrm>
          <a:solidFill>
            <a:schemeClr val="accent6"/>
          </a:solidFill>
        </p:spPr>
        <p:txBody>
          <a:bodyPr/>
          <a:lstStyle/>
          <a:p>
            <a:r>
              <a:rPr lang="en-US" dirty="0"/>
              <a:t>Click icon to add picture</a:t>
            </a:r>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640080" y="3202124"/>
            <a:ext cx="5449824" cy="2430924"/>
          </a:xfrm>
          <a:solidFill>
            <a:schemeClr val="accent6"/>
          </a:solidFill>
        </p:spPr>
        <p:txBody>
          <a:bodyPr/>
          <a:lstStyle/>
          <a:p>
            <a:r>
              <a:rPr lang="en-US" dirty="0"/>
              <a:t>Click icon to add picture</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929100" y="5946509"/>
            <a:ext cx="2584850" cy="365125"/>
          </a:xfrm>
          <a:prstGeom prst="rect">
            <a:avLst/>
          </a:prstGeom>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0636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D49014-440C-F3AE-56BC-AB65ACB8D241}"/>
              </a:ext>
            </a:extLst>
          </p:cNvPr>
          <p:cNvSpPr/>
          <p:nvPr userDrawn="1"/>
        </p:nvSpPr>
        <p:spPr>
          <a:xfrm>
            <a:off x="0" y="5934977"/>
            <a:ext cx="12192000" cy="9230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3DE7C46-EBCB-4558-B868-C6E743BAE1A2}"/>
              </a:ext>
              <a:ext uri="{C183D7F6-B498-43B3-948B-1728B52AA6E4}">
                <adec:decorative xmlns:adec="http://schemas.microsoft.com/office/drawing/2017/decorative" val="1"/>
              </a:ext>
            </a:extLst>
          </p:cNvPr>
          <p:cNvSpPr/>
          <p:nvPr userDrawn="1"/>
        </p:nvSpPr>
        <p:spPr>
          <a:xfrm>
            <a:off x="707474" y="1238442"/>
            <a:ext cx="3635926" cy="4355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EDD7626-E6F6-463F-8041-E2EC32830F0E}"/>
              </a:ext>
            </a:extLst>
          </p:cNvPr>
          <p:cNvSpPr>
            <a:spLocks noGrp="1"/>
          </p:cNvSpPr>
          <p:nvPr>
            <p:ph type="title"/>
          </p:nvPr>
        </p:nvSpPr>
        <p:spPr>
          <a:xfrm>
            <a:off x="948648" y="1419273"/>
            <a:ext cx="3153580" cy="1358188"/>
          </a:xfrm>
        </p:spPr>
        <p:txBody>
          <a:bodyPr>
            <a:normAutofit/>
          </a:bodyPr>
          <a:lstStyle>
            <a:lvl1pPr>
              <a:defRPr baseline="0">
                <a:solidFill>
                  <a:schemeClr val="bg1"/>
                </a:solidFill>
              </a:defRPr>
            </a:lvl1pPr>
          </a:lstStyle>
          <a:p>
            <a:r>
              <a:rPr lang="en-US" sz="3600">
                <a:solidFill>
                  <a:schemeClr val="tx1"/>
                </a:solidFill>
              </a:rPr>
              <a:t>Click to edit Master title style</a:t>
            </a:r>
            <a:endParaRPr lang="en-US" sz="3600" dirty="0">
              <a:solidFill>
                <a:schemeClr val="tx1"/>
              </a:solidFill>
            </a:endParaRPr>
          </a:p>
        </p:txBody>
      </p:sp>
      <p:cxnSp>
        <p:nvCxnSpPr>
          <p:cNvPr id="8" name="Straight Connector 7">
            <a:extLst>
              <a:ext uri="{FF2B5EF4-FFF2-40B4-BE49-F238E27FC236}">
                <a16:creationId xmlns:a16="http://schemas.microsoft.com/office/drawing/2014/main" id="{4D4A9276-3942-47EA-B16C-FEF66FB6F290}"/>
              </a:ext>
              <a:ext uri="{C183D7F6-B498-43B3-948B-1728B52AA6E4}">
                <adec:decorative xmlns:adec="http://schemas.microsoft.com/office/drawing/2017/decorative" val="1"/>
              </a:ext>
            </a:extLst>
          </p:cNvPr>
          <p:cNvCxnSpPr/>
          <p:nvPr userDrawn="1"/>
        </p:nvCxnSpPr>
        <p:spPr>
          <a:xfrm>
            <a:off x="1092128"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11DABEC-17D7-4DA3-9DEA-F5D74509D3AC}"/>
              </a:ext>
            </a:extLst>
          </p:cNvPr>
          <p:cNvSpPr>
            <a:spLocks noGrp="1"/>
          </p:cNvSpPr>
          <p:nvPr>
            <p:ph idx="1"/>
          </p:nvPr>
        </p:nvSpPr>
        <p:spPr>
          <a:xfrm>
            <a:off x="948648" y="2978254"/>
            <a:ext cx="3153580" cy="2444238"/>
          </a:xfrm>
        </p:spPr>
        <p:txBody>
          <a:bodyPr lIns="91440">
            <a:normAutofit/>
          </a:bodyPr>
          <a:lstStyle>
            <a:lvl1pPr>
              <a:defRPr>
                <a:solidFill>
                  <a:schemeClr val="bg1"/>
                </a:solidFill>
              </a:defRPr>
            </a:lvl1pPr>
          </a:lstStyle>
          <a:p>
            <a:pPr marL="0" lvl="0" indent="0">
              <a:lnSpc>
                <a:spcPct val="100000"/>
              </a:lnSpc>
              <a:buNone/>
            </a:pPr>
            <a:r>
              <a:rPr lang="en-US" sz="1600">
                <a:solidFill>
                  <a:schemeClr val="tx1"/>
                </a:solidFill>
              </a:rPr>
              <a:t>Click to edit Master text styles</a:t>
            </a:r>
          </a:p>
        </p:txBody>
      </p:sp>
      <p:sp>
        <p:nvSpPr>
          <p:cNvPr id="13" name="Picture Placeholder 12">
            <a:extLst>
              <a:ext uri="{FF2B5EF4-FFF2-40B4-BE49-F238E27FC236}">
                <a16:creationId xmlns:a16="http://schemas.microsoft.com/office/drawing/2014/main" id="{0A5B6691-D26A-472B-BB73-55A4E0649246}"/>
              </a:ext>
            </a:extLst>
          </p:cNvPr>
          <p:cNvSpPr>
            <a:spLocks noGrp="1"/>
          </p:cNvSpPr>
          <p:nvPr>
            <p:ph type="pic" sz="quarter" idx="13"/>
          </p:nvPr>
        </p:nvSpPr>
        <p:spPr>
          <a:xfrm>
            <a:off x="4672584" y="1234440"/>
            <a:ext cx="3264408" cy="4352544"/>
          </a:xfrm>
          <a:solidFill>
            <a:schemeClr val="accent6"/>
          </a:solidFill>
        </p:spPr>
        <p:txBody>
          <a:bodyPr/>
          <a:lstStyle/>
          <a:p>
            <a:r>
              <a:rPr lang="en-US" dirty="0"/>
              <a:t>Click icon to add picture</a:t>
            </a:r>
          </a:p>
        </p:txBody>
      </p:sp>
      <p:sp>
        <p:nvSpPr>
          <p:cNvPr id="14" name="Picture Placeholder 12">
            <a:extLst>
              <a:ext uri="{FF2B5EF4-FFF2-40B4-BE49-F238E27FC236}">
                <a16:creationId xmlns:a16="http://schemas.microsoft.com/office/drawing/2014/main" id="{BF1FB629-3697-40BE-A9E2-962CC86418D3}"/>
              </a:ext>
            </a:extLst>
          </p:cNvPr>
          <p:cNvSpPr>
            <a:spLocks noGrp="1"/>
          </p:cNvSpPr>
          <p:nvPr>
            <p:ph type="pic" sz="quarter" idx="14"/>
          </p:nvPr>
        </p:nvSpPr>
        <p:spPr>
          <a:xfrm>
            <a:off x="8275320" y="1234440"/>
            <a:ext cx="3264408" cy="4352544"/>
          </a:xfrm>
          <a:solidFill>
            <a:schemeClr val="accent6"/>
          </a:solidFill>
        </p:spPr>
        <p:txBody>
          <a:bodyPr/>
          <a:lstStyle/>
          <a:p>
            <a:r>
              <a:rPr lang="en-US" dirty="0"/>
              <a:t>Click icon to add picture</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929100" y="5946509"/>
            <a:ext cx="2584850" cy="365125"/>
          </a:xfrm>
          <a:prstGeom prst="rect">
            <a:avLst/>
          </a:prstGeom>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5739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0F4B-71D7-BE19-A4AA-968B0281C3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5E221D-AE55-88AF-2D94-B38C28555793}"/>
              </a:ext>
            </a:extLst>
          </p:cNvPr>
          <p:cNvSpPr>
            <a:spLocks noGrp="1"/>
          </p:cNvSpPr>
          <p:nvPr>
            <p:ph type="dt" sz="half" idx="10"/>
          </p:nvPr>
        </p:nvSpPr>
        <p:spPr/>
        <p:txBody>
          <a:bodyPr/>
          <a:lstStyle/>
          <a:p>
            <a:fld id="{55BAF08F-2C31-4D7B-9C28-A5280445E916}" type="datetimeFigureOut">
              <a:rPr lang="en-US" smtClean="0"/>
              <a:t>9/12/2023</a:t>
            </a:fld>
            <a:endParaRPr lang="en-US" dirty="0"/>
          </a:p>
        </p:txBody>
      </p:sp>
      <p:sp>
        <p:nvSpPr>
          <p:cNvPr id="4" name="Footer Placeholder 3">
            <a:extLst>
              <a:ext uri="{FF2B5EF4-FFF2-40B4-BE49-F238E27FC236}">
                <a16:creationId xmlns:a16="http://schemas.microsoft.com/office/drawing/2014/main" id="{7701072B-8AAD-9A93-A897-FE48781735C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57C182-7B25-A919-5CB5-44F1DDB5475A}"/>
              </a:ext>
            </a:extLst>
          </p:cNvPr>
          <p:cNvSpPr>
            <a:spLocks noGrp="1"/>
          </p:cNvSpPr>
          <p:nvPr>
            <p:ph type="sldNum" sz="quarter" idx="12"/>
          </p:nvPr>
        </p:nvSpPr>
        <p:spPr/>
        <p:txBody>
          <a:bodyPr/>
          <a:lstStyle/>
          <a:p>
            <a:fld id="{E66018A1-D8E5-4801-92AE-B5004B6CF583}" type="slidenum">
              <a:rPr lang="en-US" smtClean="0"/>
              <a:t>‹#›</a:t>
            </a:fld>
            <a:endParaRPr lang="en-US" dirty="0"/>
          </a:p>
        </p:txBody>
      </p:sp>
    </p:spTree>
    <p:extLst>
      <p:ext uri="{BB962C8B-B14F-4D97-AF65-F5344CB8AC3E}">
        <p14:creationId xmlns:p14="http://schemas.microsoft.com/office/powerpoint/2010/main" val="3565529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9E990-8453-BDF7-BF6F-88DF32EC5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77CB7E-2424-D095-110D-56BB8467A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389E65-F28A-291F-0C43-BF99E553AE3D}"/>
              </a:ext>
            </a:extLst>
          </p:cNvPr>
          <p:cNvSpPr>
            <a:spLocks noGrp="1"/>
          </p:cNvSpPr>
          <p:nvPr>
            <p:ph type="dt" sz="half" idx="10"/>
          </p:nvPr>
        </p:nvSpPr>
        <p:spPr/>
        <p:txBody>
          <a:bodyPr/>
          <a:lstStyle/>
          <a:p>
            <a:fld id="{58239D8C-941F-4D37-8674-1665CC8D5EA7}" type="datetimeFigureOut">
              <a:rPr lang="en-US" smtClean="0"/>
              <a:t>9/12/2023</a:t>
            </a:fld>
            <a:endParaRPr lang="en-US"/>
          </a:p>
        </p:txBody>
      </p:sp>
      <p:sp>
        <p:nvSpPr>
          <p:cNvPr id="5" name="Footer Placeholder 4">
            <a:extLst>
              <a:ext uri="{FF2B5EF4-FFF2-40B4-BE49-F238E27FC236}">
                <a16:creationId xmlns:a16="http://schemas.microsoft.com/office/drawing/2014/main" id="{AD128F48-A281-694A-FFA1-376CE7054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CF421-A920-ACBD-EBA8-34CBB1971CEA}"/>
              </a:ext>
            </a:extLst>
          </p:cNvPr>
          <p:cNvSpPr>
            <a:spLocks noGrp="1"/>
          </p:cNvSpPr>
          <p:nvPr>
            <p:ph type="sldNum" sz="quarter" idx="12"/>
          </p:nvPr>
        </p:nvSpPr>
        <p:spPr/>
        <p:txBody>
          <a:bodyPr/>
          <a:lstStyle/>
          <a:p>
            <a:fld id="{E8BCA4D2-4CF9-4F90-925F-9640C031A9DB}" type="slidenum">
              <a:rPr lang="en-US" smtClean="0"/>
              <a:t>‹#›</a:t>
            </a:fld>
            <a:endParaRPr lang="en-US"/>
          </a:p>
        </p:txBody>
      </p:sp>
    </p:spTree>
    <p:extLst>
      <p:ext uri="{BB962C8B-B14F-4D97-AF65-F5344CB8AC3E}">
        <p14:creationId xmlns:p14="http://schemas.microsoft.com/office/powerpoint/2010/main" val="366140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E9E22-4D12-40C7-A6AC-BF1835A9B1DB}"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EDD49-FC80-4927-BD1C-18234DBDCFF3}" type="slidenum">
              <a:rPr lang="en-US" smtClean="0"/>
              <a:t>‹#›</a:t>
            </a:fld>
            <a:endParaRPr lang="en-US" dirty="0"/>
          </a:p>
        </p:txBody>
      </p:sp>
    </p:spTree>
    <p:extLst>
      <p:ext uri="{BB962C8B-B14F-4D97-AF65-F5344CB8AC3E}">
        <p14:creationId xmlns:p14="http://schemas.microsoft.com/office/powerpoint/2010/main" val="147167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5E9E22-4D12-40C7-A6AC-BF1835A9B1DB}"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EDD49-FC80-4927-BD1C-18234DBDCFF3}" type="slidenum">
              <a:rPr lang="en-US" smtClean="0"/>
              <a:t>‹#›</a:t>
            </a:fld>
            <a:endParaRPr lang="en-US" dirty="0"/>
          </a:p>
        </p:txBody>
      </p:sp>
    </p:spTree>
    <p:extLst>
      <p:ext uri="{BB962C8B-B14F-4D97-AF65-F5344CB8AC3E}">
        <p14:creationId xmlns:p14="http://schemas.microsoft.com/office/powerpoint/2010/main" val="170418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5E9E22-4D12-40C7-A6AC-BF1835A9B1DB}" type="datetimeFigureOut">
              <a:rPr lang="en-US" smtClean="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AEDD49-FC80-4927-BD1C-18234DBDCFF3}" type="slidenum">
              <a:rPr lang="en-US" smtClean="0"/>
              <a:t>‹#›</a:t>
            </a:fld>
            <a:endParaRPr lang="en-US" dirty="0"/>
          </a:p>
        </p:txBody>
      </p:sp>
    </p:spTree>
    <p:extLst>
      <p:ext uri="{BB962C8B-B14F-4D97-AF65-F5344CB8AC3E}">
        <p14:creationId xmlns:p14="http://schemas.microsoft.com/office/powerpoint/2010/main" val="380022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5E9E22-4D12-40C7-A6AC-BF1835A9B1DB}" type="datetimeFigureOut">
              <a:rPr lang="en-US" smtClean="0"/>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AEDD49-FC80-4927-BD1C-18234DBDCFF3}" type="slidenum">
              <a:rPr lang="en-US" smtClean="0"/>
              <a:t>‹#›</a:t>
            </a:fld>
            <a:endParaRPr lang="en-US" dirty="0"/>
          </a:p>
        </p:txBody>
      </p:sp>
    </p:spTree>
    <p:extLst>
      <p:ext uri="{BB962C8B-B14F-4D97-AF65-F5344CB8AC3E}">
        <p14:creationId xmlns:p14="http://schemas.microsoft.com/office/powerpoint/2010/main" val="169905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5E9E22-4D12-40C7-A6AC-BF1835A9B1DB}" type="datetimeFigureOut">
              <a:rPr lang="en-US" smtClean="0"/>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AEDD49-FC80-4927-BD1C-18234DBDCFF3}" type="slidenum">
              <a:rPr lang="en-US" smtClean="0"/>
              <a:t>‹#›</a:t>
            </a:fld>
            <a:endParaRPr lang="en-US" dirty="0"/>
          </a:p>
        </p:txBody>
      </p:sp>
    </p:spTree>
    <p:extLst>
      <p:ext uri="{BB962C8B-B14F-4D97-AF65-F5344CB8AC3E}">
        <p14:creationId xmlns:p14="http://schemas.microsoft.com/office/powerpoint/2010/main" val="23976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E9E22-4D12-40C7-A6AC-BF1835A9B1DB}" type="datetimeFigureOut">
              <a:rPr lang="en-US" smtClean="0"/>
              <a:t>9/12/2023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AEDD49-FC80-4927-BD1C-18234DBDCFF3}" type="slidenum">
              <a:rPr lang="en-US" smtClean="0"/>
              <a:t>‹#›</a:t>
            </a:fld>
            <a:endParaRPr lang="en-US" dirty="0"/>
          </a:p>
        </p:txBody>
      </p:sp>
    </p:spTree>
    <p:extLst>
      <p:ext uri="{BB962C8B-B14F-4D97-AF65-F5344CB8AC3E}">
        <p14:creationId xmlns:p14="http://schemas.microsoft.com/office/powerpoint/2010/main" val="246481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5E9E22-4D12-40C7-A6AC-BF1835A9B1DB}" type="datetimeFigureOut">
              <a:rPr lang="en-US" smtClean="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AEDD49-FC80-4927-BD1C-18234DBDCFF3}" type="slidenum">
              <a:rPr lang="en-US" smtClean="0"/>
              <a:t>‹#›</a:t>
            </a:fld>
            <a:endParaRPr lang="en-US" dirty="0"/>
          </a:p>
        </p:txBody>
      </p:sp>
    </p:spTree>
    <p:extLst>
      <p:ext uri="{BB962C8B-B14F-4D97-AF65-F5344CB8AC3E}">
        <p14:creationId xmlns:p14="http://schemas.microsoft.com/office/powerpoint/2010/main" val="197780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5E9E22-4D12-40C7-A6AC-BF1835A9B1DB}" type="datetimeFigureOut">
              <a:rPr lang="en-US" smtClean="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AEDD49-FC80-4927-BD1C-18234DBDCFF3}" type="slidenum">
              <a:rPr lang="en-US" smtClean="0"/>
              <a:t>‹#›</a:t>
            </a:fld>
            <a:endParaRPr lang="en-US" dirty="0"/>
          </a:p>
        </p:txBody>
      </p:sp>
    </p:spTree>
    <p:extLst>
      <p:ext uri="{BB962C8B-B14F-4D97-AF65-F5344CB8AC3E}">
        <p14:creationId xmlns:p14="http://schemas.microsoft.com/office/powerpoint/2010/main" val="3810393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E9E22-4D12-40C7-A6AC-BF1835A9B1DB}" type="datetimeFigureOut">
              <a:rPr lang="en-US" smtClean="0"/>
              <a:t>9/12/2023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EDD49-FC80-4927-BD1C-18234DBDCFF3}" type="slidenum">
              <a:rPr lang="en-US" smtClean="0"/>
              <a:t>‹#›</a:t>
            </a:fld>
            <a:endParaRPr lang="en-US" dirty="0"/>
          </a:p>
        </p:txBody>
      </p:sp>
    </p:spTree>
    <p:extLst>
      <p:ext uri="{BB962C8B-B14F-4D97-AF65-F5344CB8AC3E}">
        <p14:creationId xmlns:p14="http://schemas.microsoft.com/office/powerpoint/2010/main" val="208543706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C767B5-FAAE-5522-881F-73C6EA481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ED0F7A-A9C1-51BB-1E4B-6DE37EC665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29FE9-A604-5820-23FA-8566F378E6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AF08F-2C31-4D7B-9C28-A5280445E916}" type="datetimeFigureOut">
              <a:rPr lang="en-US" smtClean="0"/>
              <a:t>9/12/2023</a:t>
            </a:fld>
            <a:endParaRPr lang="en-US" dirty="0"/>
          </a:p>
        </p:txBody>
      </p:sp>
      <p:sp>
        <p:nvSpPr>
          <p:cNvPr id="5" name="Footer Placeholder 4">
            <a:extLst>
              <a:ext uri="{FF2B5EF4-FFF2-40B4-BE49-F238E27FC236}">
                <a16:creationId xmlns:a16="http://schemas.microsoft.com/office/drawing/2014/main" id="{82CDAE42-8A19-B82F-724A-EAC283259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D73F041-48CD-E57E-B184-A73101CB1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018A1-D8E5-4801-92AE-B5004B6CF583}" type="slidenum">
              <a:rPr lang="en-US" smtClean="0"/>
              <a:t>‹#›</a:t>
            </a:fld>
            <a:endParaRPr lang="en-US" dirty="0"/>
          </a:p>
        </p:txBody>
      </p:sp>
    </p:spTree>
    <p:extLst>
      <p:ext uri="{BB962C8B-B14F-4D97-AF65-F5344CB8AC3E}">
        <p14:creationId xmlns:p14="http://schemas.microsoft.com/office/powerpoint/2010/main" val="204779493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9EA6F9-6269-5FB9-B3E4-E1AD00714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54B0BC-3B05-EC66-0E30-DD42FCAB5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951D0-1777-1942-82BA-8FE048214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39D8C-941F-4D37-8674-1665CC8D5EA7}" type="datetimeFigureOut">
              <a:rPr lang="en-US" smtClean="0"/>
              <a:t>9/12/2023</a:t>
            </a:fld>
            <a:endParaRPr lang="en-US"/>
          </a:p>
        </p:txBody>
      </p:sp>
      <p:sp>
        <p:nvSpPr>
          <p:cNvPr id="5" name="Footer Placeholder 4">
            <a:extLst>
              <a:ext uri="{FF2B5EF4-FFF2-40B4-BE49-F238E27FC236}">
                <a16:creationId xmlns:a16="http://schemas.microsoft.com/office/drawing/2014/main" id="{C3C32E7E-30B1-59EA-9D4A-E7A52FB14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D8105F-DCE1-C85E-4E90-6E4729A00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CA4D2-4CF9-4F90-925F-9640C031A9DB}" type="slidenum">
              <a:rPr lang="en-US" smtClean="0"/>
              <a:t>‹#›</a:t>
            </a:fld>
            <a:endParaRPr lang="en-US"/>
          </a:p>
        </p:txBody>
      </p:sp>
    </p:spTree>
    <p:extLst>
      <p:ext uri="{BB962C8B-B14F-4D97-AF65-F5344CB8AC3E}">
        <p14:creationId xmlns:p14="http://schemas.microsoft.com/office/powerpoint/2010/main" val="376564132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easistandards.com/" TargetMode="External"/><Relationship Id="rId2" Type="http://schemas.openxmlformats.org/officeDocument/2006/relationships/image" Target="../media/image1.jpg"/><Relationship Id="rId1" Type="http://schemas.openxmlformats.org/officeDocument/2006/relationships/slideLayout" Target="../slideLayouts/slideLayout19.xml"/><Relationship Id="rId5" Type="http://schemas.openxmlformats.org/officeDocument/2006/relationships/hyperlink" Target="https://www.easistandards.com/_files/ugd/12ffda_b8f76a9fdfdd4397ad55bb37a677d5e7.docx?dn=EASI_By_Laws%2003132020.docx" TargetMode="External"/><Relationship Id="rId4" Type="http://schemas.openxmlformats.org/officeDocument/2006/relationships/hyperlink" Target="https://www.easistandards.com/documentation-and-resourc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jpg"/></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label with white text&#10;&#10;Description automatically generated">
            <a:extLst>
              <a:ext uri="{FF2B5EF4-FFF2-40B4-BE49-F238E27FC236}">
                <a16:creationId xmlns:a16="http://schemas.microsoft.com/office/drawing/2014/main" id="{1F4DCA48-0247-9F30-43C7-610DBBCD3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1714500"/>
            <a:ext cx="3429000" cy="3429000"/>
          </a:xfrm>
          <a:prstGeom prst="rect">
            <a:avLst/>
          </a:prstGeom>
        </p:spPr>
      </p:pic>
    </p:spTree>
    <p:extLst>
      <p:ext uri="{BB962C8B-B14F-4D97-AF65-F5344CB8AC3E}">
        <p14:creationId xmlns:p14="http://schemas.microsoft.com/office/powerpoint/2010/main" val="1359836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label with white text&#10;&#10;Description automatically generated">
            <a:extLst>
              <a:ext uri="{FF2B5EF4-FFF2-40B4-BE49-F238E27FC236}">
                <a16:creationId xmlns:a16="http://schemas.microsoft.com/office/drawing/2014/main" id="{9A579D7A-E94A-F8AC-7FE7-A8BF1DF60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sp>
        <p:nvSpPr>
          <p:cNvPr id="6" name="Title 1">
            <a:extLst>
              <a:ext uri="{FF2B5EF4-FFF2-40B4-BE49-F238E27FC236}">
                <a16:creationId xmlns:a16="http://schemas.microsoft.com/office/drawing/2014/main" id="{C78EC482-CA1F-77FE-22A9-7FE0A16782EA}"/>
              </a:ext>
            </a:extLst>
          </p:cNvPr>
          <p:cNvSpPr txBox="1">
            <a:spLocks/>
          </p:cNvSpPr>
          <p:nvPr/>
        </p:nvSpPr>
        <p:spPr>
          <a:xfrm>
            <a:off x="5356744" y="140574"/>
            <a:ext cx="1621194" cy="8101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002060"/>
                </a:solidFill>
              </a:rPr>
              <a:t>By-Laws</a:t>
            </a:r>
            <a:endParaRPr lang="en-US" sz="3200" dirty="0"/>
          </a:p>
        </p:txBody>
      </p:sp>
      <p:sp>
        <p:nvSpPr>
          <p:cNvPr id="3" name="TextBox 2">
            <a:extLst>
              <a:ext uri="{FF2B5EF4-FFF2-40B4-BE49-F238E27FC236}">
                <a16:creationId xmlns:a16="http://schemas.microsoft.com/office/drawing/2014/main" id="{F95BF364-DE24-DD16-B109-E321CB0AEFA2}"/>
              </a:ext>
            </a:extLst>
          </p:cNvPr>
          <p:cNvSpPr txBox="1"/>
          <p:nvPr/>
        </p:nvSpPr>
        <p:spPr>
          <a:xfrm>
            <a:off x="370284" y="1882583"/>
            <a:ext cx="11451431" cy="4460067"/>
          </a:xfrm>
          <a:prstGeom prst="rect">
            <a:avLst/>
          </a:prstGeom>
          <a:noFill/>
        </p:spPr>
        <p:txBody>
          <a:bodyPr wrap="square">
            <a:spAutoFit/>
          </a:bodyPr>
          <a:lstStyle/>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What are By Laws?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Webster: </a:t>
            </a:r>
            <a:r>
              <a:rPr lang="en-US" sz="1800" kern="1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a rule adopted by an organization chiefly for the government of its members and the regulation of its affairs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Why have By Laws?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Roadmap for running a business or organization</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Define governance for things such as board positions &amp; responsibilities, meeting guidelines, dues, membership, voting eligibility, elections, amendments, and dissolution of the organization</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Legally binding document; organizations can be challenged in court for violations of bylaws</a:t>
            </a:r>
          </a:p>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Where to find the EASI By Laws</a:t>
            </a:r>
          </a:p>
          <a:p>
            <a:pPr marL="342900" marR="0" lvl="0" indent="-342900">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Go to the EASI website: </a:t>
            </a:r>
            <a:r>
              <a:rPr lang="en-US"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www.easistandards.com</a:t>
            </a:r>
            <a:r>
              <a:rPr lang="en-US" kern="1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fontAlgn="base">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Use the Support tab, go to Docs and Guidelines where you will find a link to the EASI By Laws: </a:t>
            </a:r>
            <a:r>
              <a:rPr lang="en-US"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tooltip="EASI Standards Group | Documents and Resources"/>
              </a:rPr>
              <a:t>EASI Standards Group | Documents and Resources</a:t>
            </a:r>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Select </a:t>
            </a:r>
            <a:r>
              <a:rPr lang="en-US"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EASI Group By-Laws</a:t>
            </a:r>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Last updated in 2020</a:t>
            </a:r>
          </a:p>
        </p:txBody>
      </p:sp>
    </p:spTree>
    <p:extLst>
      <p:ext uri="{BB962C8B-B14F-4D97-AF65-F5344CB8AC3E}">
        <p14:creationId xmlns:p14="http://schemas.microsoft.com/office/powerpoint/2010/main" val="22136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label with white text&#10;&#10;Description automatically generated">
            <a:extLst>
              <a:ext uri="{FF2B5EF4-FFF2-40B4-BE49-F238E27FC236}">
                <a16:creationId xmlns:a16="http://schemas.microsoft.com/office/drawing/2014/main" id="{5742CEC6-F470-2EAB-B151-168BC3253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sp>
        <p:nvSpPr>
          <p:cNvPr id="3" name="Title 1">
            <a:extLst>
              <a:ext uri="{FF2B5EF4-FFF2-40B4-BE49-F238E27FC236}">
                <a16:creationId xmlns:a16="http://schemas.microsoft.com/office/drawing/2014/main" id="{2FC65DC4-989A-8805-D64B-4DBD16BD1283}"/>
              </a:ext>
            </a:extLst>
          </p:cNvPr>
          <p:cNvSpPr txBox="1">
            <a:spLocks/>
          </p:cNvSpPr>
          <p:nvPr/>
        </p:nvSpPr>
        <p:spPr>
          <a:xfrm>
            <a:off x="4513698" y="172105"/>
            <a:ext cx="2557546" cy="8101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002060"/>
                </a:solidFill>
              </a:rPr>
              <a:t>EASI Website</a:t>
            </a:r>
            <a:endParaRPr lang="en-US" sz="3200" dirty="0"/>
          </a:p>
        </p:txBody>
      </p:sp>
      <p:sp>
        <p:nvSpPr>
          <p:cNvPr id="6" name="TextBox 5">
            <a:extLst>
              <a:ext uri="{FF2B5EF4-FFF2-40B4-BE49-F238E27FC236}">
                <a16:creationId xmlns:a16="http://schemas.microsoft.com/office/drawing/2014/main" id="{40101BFE-AE81-9422-FFEF-0911E172CA39}"/>
              </a:ext>
            </a:extLst>
          </p:cNvPr>
          <p:cNvSpPr txBox="1"/>
          <p:nvPr/>
        </p:nvSpPr>
        <p:spPr>
          <a:xfrm>
            <a:off x="228600" y="1986486"/>
            <a:ext cx="4887309" cy="2523768"/>
          </a:xfrm>
          <a:prstGeom prst="rect">
            <a:avLst/>
          </a:prstGeom>
          <a:noFill/>
        </p:spPr>
        <p:txBody>
          <a:bodyPr wrap="square">
            <a:spAutoFit/>
          </a:bodyPr>
          <a:lstStyle/>
          <a:p>
            <a:pPr marL="0" marR="0">
              <a:spcBef>
                <a:spcPts val="0"/>
              </a:spcBef>
              <a:spcAft>
                <a:spcPts val="0"/>
              </a:spcAft>
            </a:pPr>
            <a:r>
              <a:rPr lang="en-US" sz="2800" dirty="0">
                <a:solidFill>
                  <a:srgbClr val="000000"/>
                </a:solidFill>
                <a:effectLst/>
                <a:latin typeface="Aptos" panose="020B0004020202020204" pitchFamily="34" charset="0"/>
                <a:ea typeface="Times New Roman" panose="02020603050405020304" pitchFamily="18" charset="0"/>
              </a:rPr>
              <a:t>We upgraded to GA4 in July</a:t>
            </a:r>
          </a:p>
          <a:p>
            <a:pPr marL="0" marR="0">
              <a:spcBef>
                <a:spcPts val="0"/>
              </a:spcBef>
              <a:spcAft>
                <a:spcPts val="0"/>
              </a:spcAft>
            </a:pP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dirty="0">
                <a:solidFill>
                  <a:srgbClr val="000000"/>
                </a:solidFill>
                <a:effectLst/>
                <a:latin typeface="Aptos" panose="020B0004020202020204" pitchFamily="34" charset="0"/>
                <a:ea typeface="Times New Roman" panose="02020603050405020304" pitchFamily="18" charset="0"/>
              </a:rPr>
              <a:t>160 Avg Visitors per Month</a:t>
            </a:r>
          </a:p>
          <a:p>
            <a:pPr marL="0" marR="0">
              <a:spcBef>
                <a:spcPts val="0"/>
              </a:spcBef>
              <a:spcAft>
                <a:spcPts val="0"/>
              </a:spcAft>
            </a:pP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dirty="0">
                <a:solidFill>
                  <a:srgbClr val="000000"/>
                </a:solidFill>
                <a:effectLst/>
                <a:latin typeface="Aptos" panose="020B0004020202020204" pitchFamily="34" charset="0"/>
                <a:ea typeface="Times New Roman" panose="02020603050405020304" pitchFamily="18" charset="0"/>
              </a:rPr>
              <a:t>600 Avg Pageviews per Month</a:t>
            </a: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pic>
        <p:nvPicPr>
          <p:cNvPr id="7" name="Picture 6" descr="A person standing in front of a chart&#10;&#10;Description automatically generated">
            <a:extLst>
              <a:ext uri="{FF2B5EF4-FFF2-40B4-BE49-F238E27FC236}">
                <a16:creationId xmlns:a16="http://schemas.microsoft.com/office/drawing/2014/main" id="{93CBD382-3B93-4EB1-28D6-057EA51C3F0C}"/>
              </a:ext>
            </a:extLst>
          </p:cNvPr>
          <p:cNvPicPr>
            <a:picLocks noChangeAspect="1"/>
          </p:cNvPicPr>
          <p:nvPr/>
        </p:nvPicPr>
        <p:blipFill rotWithShape="1">
          <a:blip r:embed="rId3">
            <a:extLst>
              <a:ext uri="{28A0092B-C50C-407E-A947-70E740481C1C}">
                <a14:useLocalDpi xmlns:a14="http://schemas.microsoft.com/office/drawing/2010/main" val="0"/>
              </a:ext>
            </a:extLst>
          </a:blip>
          <a:srcRect l="6088" t="-496" r="10080" b="525"/>
          <a:stretch/>
        </p:blipFill>
        <p:spPr>
          <a:xfrm>
            <a:off x="4974021" y="1155212"/>
            <a:ext cx="6550573" cy="4106917"/>
          </a:xfrm>
          <a:prstGeom prst="rect">
            <a:avLst/>
          </a:prstGeom>
        </p:spPr>
      </p:pic>
    </p:spTree>
    <p:extLst>
      <p:ext uri="{BB962C8B-B14F-4D97-AF65-F5344CB8AC3E}">
        <p14:creationId xmlns:p14="http://schemas.microsoft.com/office/powerpoint/2010/main" val="137863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ECD4-34E7-36E1-0531-B2E5AF411E7A}"/>
              </a:ext>
            </a:extLst>
          </p:cNvPr>
          <p:cNvSpPr>
            <a:spLocks noGrp="1"/>
          </p:cNvSpPr>
          <p:nvPr>
            <p:ph type="title"/>
          </p:nvPr>
        </p:nvSpPr>
        <p:spPr>
          <a:xfrm>
            <a:off x="4492054" y="252085"/>
            <a:ext cx="2354317" cy="943411"/>
          </a:xfrm>
        </p:spPr>
        <p:txBody>
          <a:bodyPr>
            <a:noAutofit/>
          </a:bodyPr>
          <a:lstStyle/>
          <a:p>
            <a:pPr algn="ctr"/>
            <a:r>
              <a:rPr lang="en-US" sz="3200" b="1" dirty="0">
                <a:solidFill>
                  <a:srgbClr val="002060"/>
                </a:solidFill>
              </a:rPr>
              <a:t>EASI Website</a:t>
            </a:r>
            <a:br>
              <a:rPr lang="en-US" sz="3200" b="1" dirty="0">
                <a:solidFill>
                  <a:srgbClr val="002060"/>
                </a:solidFill>
              </a:rPr>
            </a:br>
            <a:r>
              <a:rPr lang="en-US" sz="3200" b="1" dirty="0">
                <a:solidFill>
                  <a:srgbClr val="002060"/>
                </a:solidFill>
              </a:rPr>
              <a:t>  Top Pages	</a:t>
            </a:r>
            <a:endParaRPr lang="en-US" sz="3200" b="1" dirty="0"/>
          </a:p>
        </p:txBody>
      </p:sp>
      <p:pic>
        <p:nvPicPr>
          <p:cNvPr id="5" name="Picture 4" descr="A blue and white label with white text&#10;&#10;Description automatically generated">
            <a:extLst>
              <a:ext uri="{FF2B5EF4-FFF2-40B4-BE49-F238E27FC236}">
                <a16:creationId xmlns:a16="http://schemas.microsoft.com/office/drawing/2014/main" id="{36D3FD4C-2D68-E715-D80C-7AC021398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pic>
        <p:nvPicPr>
          <p:cNvPr id="11" name="Picture 10" descr="A close-up of a keyboard with a bar graph&#10;&#10;Description automatically generated">
            <a:extLst>
              <a:ext uri="{FF2B5EF4-FFF2-40B4-BE49-F238E27FC236}">
                <a16:creationId xmlns:a16="http://schemas.microsoft.com/office/drawing/2014/main" id="{40854254-3A5C-C844-0781-0AD175C1E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371" y="1695450"/>
            <a:ext cx="6286500" cy="3771900"/>
          </a:xfrm>
          <a:prstGeom prst="rect">
            <a:avLst/>
          </a:prstGeom>
        </p:spPr>
      </p:pic>
      <p:sp>
        <p:nvSpPr>
          <p:cNvPr id="13" name="TextBox 12">
            <a:extLst>
              <a:ext uri="{FF2B5EF4-FFF2-40B4-BE49-F238E27FC236}">
                <a16:creationId xmlns:a16="http://schemas.microsoft.com/office/drawing/2014/main" id="{DF3CF6E1-60E0-9CDE-2AE4-B4843BD8F3A5}"/>
              </a:ext>
            </a:extLst>
          </p:cNvPr>
          <p:cNvSpPr txBox="1"/>
          <p:nvPr/>
        </p:nvSpPr>
        <p:spPr>
          <a:xfrm>
            <a:off x="2230261" y="1695450"/>
            <a:ext cx="4258703" cy="4062651"/>
          </a:xfrm>
          <a:prstGeom prst="rect">
            <a:avLst/>
          </a:prstGeom>
          <a:noFill/>
        </p:spPr>
        <p:txBody>
          <a:bodyPr wrap="square">
            <a:spAutoFit/>
          </a:bodyPr>
          <a:lstStyle/>
          <a:p>
            <a:pPr marL="0" marR="0">
              <a:spcBef>
                <a:spcPts val="0"/>
              </a:spcBef>
              <a:spcAft>
                <a:spcPts val="0"/>
              </a:spcAft>
            </a:pPr>
            <a:r>
              <a:rPr lang="en-US" sz="2400" dirty="0">
                <a:solidFill>
                  <a:srgbClr val="000000"/>
                </a:solidFill>
                <a:effectLst/>
                <a:latin typeface="Aptos" panose="020B0004020202020204" pitchFamily="34" charset="0"/>
                <a:ea typeface="Times New Roman" panose="02020603050405020304" pitchFamily="18" charset="0"/>
              </a:rPr>
              <a:t>/standards</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rgbClr val="000000"/>
                </a:solidFill>
                <a:effectLst/>
                <a:latin typeface="Aptos" panose="020B0004020202020204" pitchFamily="34" charset="0"/>
                <a:ea typeface="Times New Roman" panose="02020603050405020304" pitchFamily="18" charset="0"/>
              </a:rPr>
              <a:t>/annual-meetings</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rgbClr val="000000"/>
                </a:solidFill>
                <a:effectLst/>
                <a:latin typeface="Aptos" panose="020B0004020202020204" pitchFamily="34" charset="0"/>
                <a:ea typeface="Times New Roman" panose="02020603050405020304" pitchFamily="18" charset="0"/>
              </a:rPr>
              <a:t>/850-po</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rgbClr val="000000"/>
                </a:solidFill>
                <a:effectLst/>
                <a:latin typeface="Aptos" panose="020B0004020202020204" pitchFamily="34" charset="0"/>
                <a:ea typeface="Times New Roman" panose="02020603050405020304" pitchFamily="18" charset="0"/>
              </a:rPr>
              <a:t>/2023-meeting</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rgbClr val="000000"/>
                </a:solidFill>
                <a:effectLst/>
                <a:latin typeface="Aptos" panose="020B0004020202020204" pitchFamily="34" charset="0"/>
                <a:ea typeface="Times New Roman" panose="02020603050405020304" pitchFamily="18" charset="0"/>
              </a:rPr>
              <a:t>/856-asn</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rgbClr val="000000"/>
                </a:solidFill>
                <a:effectLst/>
                <a:latin typeface="Aptos" panose="020B0004020202020204" pitchFamily="34" charset="0"/>
                <a:ea typeface="Times New Roman" panose="02020603050405020304" pitchFamily="18" charset="0"/>
              </a:rPr>
              <a:t>/940-dropship</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rgbClr val="000000"/>
                </a:solidFill>
                <a:effectLst/>
                <a:latin typeface="Aptos" panose="020B0004020202020204" pitchFamily="34" charset="0"/>
                <a:ea typeface="Times New Roman" panose="02020603050405020304" pitchFamily="18" charset="0"/>
              </a:rPr>
              <a:t>/870-order-status</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rgbClr val="000000"/>
                </a:solidFill>
                <a:effectLst/>
                <a:latin typeface="Aptos" panose="020B0004020202020204" pitchFamily="34" charset="0"/>
                <a:ea typeface="Times New Roman" panose="02020603050405020304" pitchFamily="18" charset="0"/>
              </a:rPr>
              <a:t>/members</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rgbClr val="000000"/>
                </a:solidFill>
                <a:effectLst/>
                <a:latin typeface="Aptos" panose="020B0004020202020204" pitchFamily="34" charset="0"/>
                <a:ea typeface="Times New Roman" panose="02020603050405020304" pitchFamily="18" charset="0"/>
              </a:rPr>
              <a:t>/832-pdd</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rgbClr val="000000"/>
                </a:solidFill>
                <a:effectLst/>
                <a:latin typeface="Aptos" panose="020B0004020202020204" pitchFamily="34" charset="0"/>
                <a:ea typeface="Times New Roman" panose="02020603050405020304" pitchFamily="18" charset="0"/>
              </a:rPr>
              <a:t>/846-inventory-status</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83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label with white text&#10;&#10;Description automatically generated">
            <a:extLst>
              <a:ext uri="{FF2B5EF4-FFF2-40B4-BE49-F238E27FC236}">
                <a16:creationId xmlns:a16="http://schemas.microsoft.com/office/drawing/2014/main" id="{22384216-A4DD-5ABA-4C7F-639B2DEDB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sp>
        <p:nvSpPr>
          <p:cNvPr id="6" name="TextBox 5">
            <a:extLst>
              <a:ext uri="{FF2B5EF4-FFF2-40B4-BE49-F238E27FC236}">
                <a16:creationId xmlns:a16="http://schemas.microsoft.com/office/drawing/2014/main" id="{7852706E-5B1C-F680-523E-58B57BE57D76}"/>
              </a:ext>
            </a:extLst>
          </p:cNvPr>
          <p:cNvSpPr txBox="1"/>
          <p:nvPr/>
        </p:nvSpPr>
        <p:spPr>
          <a:xfrm>
            <a:off x="391242" y="1690967"/>
            <a:ext cx="6374449" cy="4031873"/>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solidFill>
                  <a:srgbClr val="000000"/>
                </a:solidFill>
                <a:effectLst/>
                <a:latin typeface="Aptos" panose="020B0004020202020204" pitchFamily="34" charset="0"/>
                <a:ea typeface="Times New Roman" panose="02020603050405020304" pitchFamily="18" charset="0"/>
              </a:rPr>
              <a:t>We configured DKIM Authentication, which improved deliverability from 90% to 95%.</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solidFill>
                  <a:srgbClr val="000000"/>
                </a:solidFill>
                <a:effectLst/>
                <a:latin typeface="Aptos" panose="020B0004020202020204" pitchFamily="34" charset="0"/>
                <a:ea typeface="Times New Roman" panose="02020603050405020304" pitchFamily="18" charset="0"/>
              </a:rPr>
              <a:t>We did some spring cleaning of our subscriber list.</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solidFill>
                  <a:srgbClr val="000000"/>
                </a:solidFill>
                <a:effectLst/>
                <a:latin typeface="Aptos" panose="020B0004020202020204" pitchFamily="34" charset="0"/>
                <a:ea typeface="Times New Roman" panose="02020603050405020304" pitchFamily="18" charset="0"/>
              </a:rPr>
              <a:t>Even with the removals we increased subscribers from 133 to 141</a:t>
            </a:r>
            <a:r>
              <a:rPr lang="en-US" sz="2000" b="1" dirty="0">
                <a:solidFill>
                  <a:srgbClr val="000000"/>
                </a:solidFill>
                <a:effectLst/>
                <a:latin typeface="Aptos" panose="020B0004020202020204" pitchFamily="34" charset="0"/>
                <a:ea typeface="Times New Roman" panose="02020603050405020304" pitchFamily="18" charset="0"/>
              </a:rPr>
              <a:t>.</a:t>
            </a:r>
          </a:p>
          <a:p>
            <a:pPr marL="0" marR="0">
              <a:spcBef>
                <a:spcPts val="0"/>
              </a:spcBef>
              <a:spcAft>
                <a:spcPts val="0"/>
              </a:spcAft>
            </a:pPr>
            <a:endParaRPr lang="en-US" sz="2000" b="1" dirty="0">
              <a:solidFill>
                <a:srgbClr val="000000"/>
              </a:solidFill>
              <a:latin typeface="Aptos" panose="020B0004020202020204" pitchFamily="34" charset="0"/>
              <a:ea typeface="Calibri" panose="020F0502020204030204" pitchFamily="34" charset="0"/>
            </a:endParaRPr>
          </a:p>
          <a:p>
            <a:r>
              <a:rPr lang="en-US" sz="2000" dirty="0">
                <a:solidFill>
                  <a:srgbClr val="000000"/>
                </a:solidFill>
                <a:effectLst/>
                <a:latin typeface="Aptos" panose="020B0004020202020204" pitchFamily="34" charset="0"/>
                <a:ea typeface="Times New Roman" panose="02020603050405020304" pitchFamily="18" charset="0"/>
              </a:rPr>
              <a:t>We responded to 5 questions received through the site since the last meeting.</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0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
        <p:nvSpPr>
          <p:cNvPr id="11" name="Title 1">
            <a:extLst>
              <a:ext uri="{FF2B5EF4-FFF2-40B4-BE49-F238E27FC236}">
                <a16:creationId xmlns:a16="http://schemas.microsoft.com/office/drawing/2014/main" id="{E39553EC-CA1D-C596-62FB-4070D36CBA54}"/>
              </a:ext>
            </a:extLst>
          </p:cNvPr>
          <p:cNvSpPr txBox="1">
            <a:spLocks/>
          </p:cNvSpPr>
          <p:nvPr/>
        </p:nvSpPr>
        <p:spPr>
          <a:xfrm>
            <a:off x="4513698" y="172105"/>
            <a:ext cx="2557546" cy="8101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002060"/>
                </a:solidFill>
              </a:rPr>
              <a:t>EASI Website</a:t>
            </a:r>
          </a:p>
        </p:txBody>
      </p:sp>
      <p:pic>
        <p:nvPicPr>
          <p:cNvPr id="15" name="Picture 14" descr="A yellow sign with a cartoon character&#10;&#10;Description automatically generated">
            <a:extLst>
              <a:ext uri="{FF2B5EF4-FFF2-40B4-BE49-F238E27FC236}">
                <a16:creationId xmlns:a16="http://schemas.microsoft.com/office/drawing/2014/main" id="{08E3260D-4E7A-05B5-519E-A5F099D8B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763" y="2044520"/>
            <a:ext cx="5070995" cy="2535498"/>
          </a:xfrm>
          <a:prstGeom prst="rect">
            <a:avLst/>
          </a:prstGeom>
        </p:spPr>
      </p:pic>
    </p:spTree>
    <p:extLst>
      <p:ext uri="{BB962C8B-B14F-4D97-AF65-F5344CB8AC3E}">
        <p14:creationId xmlns:p14="http://schemas.microsoft.com/office/powerpoint/2010/main" val="113790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label with white text&#10;&#10;Description automatically generated">
            <a:extLst>
              <a:ext uri="{FF2B5EF4-FFF2-40B4-BE49-F238E27FC236}">
                <a16:creationId xmlns:a16="http://schemas.microsoft.com/office/drawing/2014/main" id="{19225AC3-9CCE-21F1-2337-2FA68570B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9DCC85E9-8785-8863-330F-8AF247C2B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198" y="1758043"/>
            <a:ext cx="9844659" cy="3243834"/>
          </a:xfrm>
          <a:prstGeom prst="rect">
            <a:avLst/>
          </a:prstGeom>
        </p:spPr>
      </p:pic>
    </p:spTree>
    <p:extLst>
      <p:ext uri="{BB962C8B-B14F-4D97-AF65-F5344CB8AC3E}">
        <p14:creationId xmlns:p14="http://schemas.microsoft.com/office/powerpoint/2010/main" val="884025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sitting at a table">
            <a:extLst>
              <a:ext uri="{FF2B5EF4-FFF2-40B4-BE49-F238E27FC236}">
                <a16:creationId xmlns:a16="http://schemas.microsoft.com/office/drawing/2014/main" id="{15FF348E-C446-4450-8262-D18488C886A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24" y="0"/>
            <a:ext cx="12188952" cy="6858000"/>
          </a:xfrm>
        </p:spPr>
      </p:pic>
      <p:sp>
        <p:nvSpPr>
          <p:cNvPr id="4" name="Title 3">
            <a:extLst>
              <a:ext uri="{FF2B5EF4-FFF2-40B4-BE49-F238E27FC236}">
                <a16:creationId xmlns:a16="http://schemas.microsoft.com/office/drawing/2014/main" id="{D7559F58-E7E3-4312-BFB5-D3B5719E827E}"/>
              </a:ext>
            </a:extLst>
          </p:cNvPr>
          <p:cNvSpPr>
            <a:spLocks noGrp="1"/>
          </p:cNvSpPr>
          <p:nvPr>
            <p:ph type="ctrTitle"/>
          </p:nvPr>
        </p:nvSpPr>
        <p:spPr>
          <a:xfrm>
            <a:off x="0" y="3118981"/>
            <a:ext cx="7477125" cy="2462667"/>
          </a:xfrm>
          <a:ln w="28575" cap="rnd">
            <a:noFill/>
          </a:ln>
        </p:spPr>
        <p:txBody>
          <a:bodyPr/>
          <a:lstStyle/>
          <a:p>
            <a:r>
              <a:rPr lang="en-US" dirty="0"/>
              <a:t>2023 Technical Committee Presentation</a:t>
            </a:r>
          </a:p>
        </p:txBody>
      </p:sp>
      <p:pic>
        <p:nvPicPr>
          <p:cNvPr id="10" name="Picture 9" descr="A blue and white rectangular sign with white text&#10;&#10;Description automatically generated">
            <a:extLst>
              <a:ext uri="{FF2B5EF4-FFF2-40B4-BE49-F238E27FC236}">
                <a16:creationId xmlns:a16="http://schemas.microsoft.com/office/drawing/2014/main" id="{A8431DE6-4ED0-B0A9-656E-838D6966E6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61" y="409969"/>
            <a:ext cx="3361490" cy="3361490"/>
          </a:xfrm>
          <a:prstGeom prst="rect">
            <a:avLst/>
          </a:prstGeom>
        </p:spPr>
      </p:pic>
      <p:sp>
        <p:nvSpPr>
          <p:cNvPr id="11" name="Rectangle: Rounded Corners 10">
            <a:extLst>
              <a:ext uri="{FF2B5EF4-FFF2-40B4-BE49-F238E27FC236}">
                <a16:creationId xmlns:a16="http://schemas.microsoft.com/office/drawing/2014/main" id="{681CF653-0386-70D7-9BCA-BAEC643F0D04}"/>
              </a:ext>
            </a:extLst>
          </p:cNvPr>
          <p:cNvSpPr/>
          <p:nvPr/>
        </p:nvSpPr>
        <p:spPr>
          <a:xfrm>
            <a:off x="-381000" y="3105150"/>
            <a:ext cx="7858125" cy="2466975"/>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166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699D-9FC2-483D-9B52-64E766D1C93C}"/>
              </a:ext>
            </a:extLst>
          </p:cNvPr>
          <p:cNvSpPr>
            <a:spLocks noGrp="1"/>
          </p:cNvSpPr>
          <p:nvPr>
            <p:ph type="title"/>
          </p:nvPr>
        </p:nvSpPr>
        <p:spPr>
          <a:xfrm>
            <a:off x="8081400" y="1118014"/>
            <a:ext cx="3379080" cy="1450757"/>
          </a:xfrm>
        </p:spPr>
        <p:txBody>
          <a:bodyPr/>
          <a:lstStyle/>
          <a:p>
            <a:r>
              <a:rPr lang="en-US" dirty="0"/>
              <a:t>Agenda</a:t>
            </a:r>
          </a:p>
        </p:txBody>
      </p:sp>
      <p:pic>
        <p:nvPicPr>
          <p:cNvPr id="9" name="Picture Placeholder 8" descr="Handshake">
            <a:extLst>
              <a:ext uri="{FF2B5EF4-FFF2-40B4-BE49-F238E27FC236}">
                <a16:creationId xmlns:a16="http://schemas.microsoft.com/office/drawing/2014/main" id="{E1E7078F-FB9C-41E6-961A-AA789AD0D6F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40080" y="640080"/>
            <a:ext cx="3273552" cy="2395728"/>
          </a:xfrm>
        </p:spPr>
      </p:pic>
      <p:pic>
        <p:nvPicPr>
          <p:cNvPr id="11" name="Picture Placeholder 10" descr="A close-up of a table &amp; chairs">
            <a:extLst>
              <a:ext uri="{FF2B5EF4-FFF2-40B4-BE49-F238E27FC236}">
                <a16:creationId xmlns:a16="http://schemas.microsoft.com/office/drawing/2014/main" id="{85CCA26B-B0A3-42E8-B737-81A01EB80949}"/>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4251960" y="640080"/>
            <a:ext cx="3273552" cy="2395728"/>
          </a:xfrm>
        </p:spPr>
      </p:pic>
      <p:pic>
        <p:nvPicPr>
          <p:cNvPr id="13" name="Picture Placeholder 12" descr="People sitting at a table with their laptops">
            <a:extLst>
              <a:ext uri="{FF2B5EF4-FFF2-40B4-BE49-F238E27FC236}">
                <a16:creationId xmlns:a16="http://schemas.microsoft.com/office/drawing/2014/main" id="{F8945C07-4A93-4269-9888-725F3819E3EC}"/>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40080" y="3364992"/>
            <a:ext cx="3273552" cy="2395728"/>
          </a:xfrm>
        </p:spPr>
      </p:pic>
      <p:pic>
        <p:nvPicPr>
          <p:cNvPr id="15" name="Picture Placeholder 14" descr="Close up desk, with glasses, a mug and laptop">
            <a:extLst>
              <a:ext uri="{FF2B5EF4-FFF2-40B4-BE49-F238E27FC236}">
                <a16:creationId xmlns:a16="http://schemas.microsoft.com/office/drawing/2014/main" id="{825DBACB-DCFD-479A-AD19-03C804BC179B}"/>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4251960" y="3364992"/>
            <a:ext cx="3273552" cy="2395728"/>
          </a:xfrm>
        </p:spPr>
      </p:pic>
      <p:sp>
        <p:nvSpPr>
          <p:cNvPr id="3" name="Content Placeholder 2">
            <a:extLst>
              <a:ext uri="{FF2B5EF4-FFF2-40B4-BE49-F238E27FC236}">
                <a16:creationId xmlns:a16="http://schemas.microsoft.com/office/drawing/2014/main" id="{193CA132-7D5D-4211-B55D-004BEBAF221D}"/>
              </a:ext>
            </a:extLst>
          </p:cNvPr>
          <p:cNvSpPr>
            <a:spLocks noGrp="1"/>
          </p:cNvSpPr>
          <p:nvPr>
            <p:ph type="body" sz="quarter" idx="17"/>
          </p:nvPr>
        </p:nvSpPr>
        <p:spPr>
          <a:xfrm>
            <a:off x="8086408" y="3100026"/>
            <a:ext cx="3176587" cy="2395728"/>
          </a:xfrm>
        </p:spPr>
        <p:txBody>
          <a:bodyPr>
            <a:normAutofit/>
          </a:bodyPr>
          <a:lstStyle/>
          <a:p>
            <a:r>
              <a:rPr lang="en-US" dirty="0"/>
              <a:t>API Standards Showcase</a:t>
            </a:r>
          </a:p>
          <a:p>
            <a:r>
              <a:rPr lang="en-US" dirty="0"/>
              <a:t>830 Proposal</a:t>
            </a:r>
          </a:p>
          <a:p>
            <a:r>
              <a:rPr lang="en-US" dirty="0"/>
              <a:t>Open Discussions</a:t>
            </a:r>
          </a:p>
        </p:txBody>
      </p:sp>
    </p:spTree>
    <p:extLst>
      <p:ext uri="{BB962C8B-B14F-4D97-AF65-F5344CB8AC3E}">
        <p14:creationId xmlns:p14="http://schemas.microsoft.com/office/powerpoint/2010/main" val="223339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122A-795E-4E91-8829-A4FC066F2CE7}"/>
              </a:ext>
            </a:extLst>
          </p:cNvPr>
          <p:cNvSpPr>
            <a:spLocks noGrp="1"/>
          </p:cNvSpPr>
          <p:nvPr>
            <p:ph type="ctrTitle"/>
          </p:nvPr>
        </p:nvSpPr>
        <p:spPr>
          <a:xfrm>
            <a:off x="1065197" y="5120640"/>
            <a:ext cx="10058400" cy="822960"/>
          </a:xfrm>
        </p:spPr>
        <p:txBody>
          <a:bodyPr>
            <a:normAutofit/>
          </a:bodyPr>
          <a:lstStyle/>
          <a:p>
            <a:r>
              <a:rPr lang="en-US" dirty="0"/>
              <a:t>API Standards Showcase</a:t>
            </a:r>
          </a:p>
        </p:txBody>
      </p:sp>
      <p:pic>
        <p:nvPicPr>
          <p:cNvPr id="8" name="Picture Placeholder 7" descr="Business man sitting at a desk">
            <a:extLst>
              <a:ext uri="{FF2B5EF4-FFF2-40B4-BE49-F238E27FC236}">
                <a16:creationId xmlns:a16="http://schemas.microsoft.com/office/drawing/2014/main" id="{30A69154-5AEF-482B-8078-1C838D84E57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35000" y="640080"/>
            <a:ext cx="3544888" cy="3931920"/>
          </a:xfrm>
        </p:spPr>
      </p:pic>
      <p:pic>
        <p:nvPicPr>
          <p:cNvPr id="10" name="Picture Placeholder 9" descr="Handshake">
            <a:extLst>
              <a:ext uri="{FF2B5EF4-FFF2-40B4-BE49-F238E27FC236}">
                <a16:creationId xmlns:a16="http://schemas.microsoft.com/office/drawing/2014/main" id="{0488325E-7ADF-4704-A2E1-56E5FE6A07B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4323556" y="640080"/>
            <a:ext cx="3544888" cy="3931920"/>
          </a:xfrm>
        </p:spPr>
      </p:pic>
      <p:pic>
        <p:nvPicPr>
          <p:cNvPr id="12" name="Picture Placeholder 11" descr="A group of people in a room, meeting writing">
            <a:extLst>
              <a:ext uri="{FF2B5EF4-FFF2-40B4-BE49-F238E27FC236}">
                <a16:creationId xmlns:a16="http://schemas.microsoft.com/office/drawing/2014/main" id="{A50BFFD1-BE57-4E02-8975-9A1D6405935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8028432" y="640080"/>
            <a:ext cx="3544888" cy="3931920"/>
          </a:xfrm>
        </p:spPr>
      </p:pic>
    </p:spTree>
    <p:extLst>
      <p:ext uri="{BB962C8B-B14F-4D97-AF65-F5344CB8AC3E}">
        <p14:creationId xmlns:p14="http://schemas.microsoft.com/office/powerpoint/2010/main" val="180652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1097280" y="286603"/>
            <a:ext cx="10058400" cy="1450757"/>
          </a:xfrm>
        </p:spPr>
        <p:txBody>
          <a:bodyPr/>
          <a:lstStyle/>
          <a:p>
            <a:r>
              <a:rPr lang="en-US" dirty="0"/>
              <a:t>Introduction</a:t>
            </a:r>
          </a:p>
        </p:txBody>
      </p:sp>
      <p:sp>
        <p:nvSpPr>
          <p:cNvPr id="3" name="Content Placeholder 2">
            <a:extLst>
              <a:ext uri="{FF2B5EF4-FFF2-40B4-BE49-F238E27FC236}">
                <a16:creationId xmlns:a16="http://schemas.microsoft.com/office/drawing/2014/main" id="{F9529D8B-2C12-43D2-BC28-8FA4895C977A}"/>
              </a:ext>
            </a:extLst>
          </p:cNvPr>
          <p:cNvSpPr>
            <a:spLocks noGrp="1"/>
          </p:cNvSpPr>
          <p:nvPr>
            <p:ph idx="1"/>
          </p:nvPr>
        </p:nvSpPr>
        <p:spPr>
          <a:xfrm>
            <a:off x="1097281" y="2108201"/>
            <a:ext cx="3557016" cy="3760891"/>
          </a:xfrm>
        </p:spPr>
        <p:txBody>
          <a:bodyPr>
            <a:normAutofit fontScale="92500"/>
          </a:bodyPr>
          <a:lstStyle/>
          <a:p>
            <a:r>
              <a:rPr lang="en-US" dirty="0"/>
              <a:t>The purpose of implementing the new set of API Standards is to ensure that EASI provides its members with the required tools to fulfill real time data requirements of the modern age.</a:t>
            </a:r>
          </a:p>
        </p:txBody>
      </p:sp>
      <p:pic>
        <p:nvPicPr>
          <p:cNvPr id="8" name="Picture Placeholder 7" descr="Lady smiling in front of her computer">
            <a:extLst>
              <a:ext uri="{FF2B5EF4-FFF2-40B4-BE49-F238E27FC236}">
                <a16:creationId xmlns:a16="http://schemas.microsoft.com/office/drawing/2014/main" id="{F9CB6B5C-CC4C-49BD-96A3-CBE188D3D1D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974336" y="2112264"/>
            <a:ext cx="3035808" cy="1837944"/>
          </a:xfrm>
        </p:spPr>
      </p:pic>
      <p:pic>
        <p:nvPicPr>
          <p:cNvPr id="12" name="Picture Placeholder 11" descr="Business men sitting at a table">
            <a:extLst>
              <a:ext uri="{FF2B5EF4-FFF2-40B4-BE49-F238E27FC236}">
                <a16:creationId xmlns:a16="http://schemas.microsoft.com/office/drawing/2014/main" id="{B466B10D-3068-493B-874B-7199B529DF76}"/>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4974336" y="4032504"/>
            <a:ext cx="3035808" cy="1837944"/>
          </a:xfrm>
        </p:spPr>
      </p:pic>
      <p:pic>
        <p:nvPicPr>
          <p:cNvPr id="10" name="Picture Placeholder 9" descr="A group of people sitting at a table">
            <a:extLst>
              <a:ext uri="{FF2B5EF4-FFF2-40B4-BE49-F238E27FC236}">
                <a16:creationId xmlns:a16="http://schemas.microsoft.com/office/drawing/2014/main" id="{517F2C9B-7C2D-45DA-928A-D0AC3E7694F6}"/>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8110728" y="2112264"/>
            <a:ext cx="3035808" cy="3758184"/>
          </a:xfrm>
        </p:spPr>
      </p:pic>
      <p:pic>
        <p:nvPicPr>
          <p:cNvPr id="16" name="Picture 15" descr="A blue and white rectangular sign with white text&#10;&#10;Description automatically generated">
            <a:extLst>
              <a:ext uri="{FF2B5EF4-FFF2-40B4-BE49-F238E27FC236}">
                <a16:creationId xmlns:a16="http://schemas.microsoft.com/office/drawing/2014/main" id="{C6D7DC19-27C0-AF17-CB7F-FDB12509FD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spTree>
    <p:extLst>
      <p:ext uri="{BB962C8B-B14F-4D97-AF65-F5344CB8AC3E}">
        <p14:creationId xmlns:p14="http://schemas.microsoft.com/office/powerpoint/2010/main" val="4250089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C368-E9BD-4EC4-9A06-80317CCFBA3E}"/>
              </a:ext>
            </a:extLst>
          </p:cNvPr>
          <p:cNvSpPr>
            <a:spLocks noGrp="1"/>
          </p:cNvSpPr>
          <p:nvPr>
            <p:ph type="title"/>
          </p:nvPr>
        </p:nvSpPr>
        <p:spPr>
          <a:xfrm>
            <a:off x="1097280" y="286603"/>
            <a:ext cx="10058400" cy="1450757"/>
          </a:xfrm>
        </p:spPr>
        <p:txBody>
          <a:bodyPr/>
          <a:lstStyle/>
          <a:p>
            <a:r>
              <a:rPr lang="en-US" dirty="0"/>
              <a:t>Team</a:t>
            </a:r>
          </a:p>
        </p:txBody>
      </p:sp>
      <p:pic>
        <p:nvPicPr>
          <p:cNvPr id="10" name="Picture 9" descr="A blue and white rectangular sign with white text&#10;&#10;Description automatically generated">
            <a:extLst>
              <a:ext uri="{FF2B5EF4-FFF2-40B4-BE49-F238E27FC236}">
                <a16:creationId xmlns:a16="http://schemas.microsoft.com/office/drawing/2014/main" id="{07DC39D3-B5AC-ED62-3B8A-078322219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grpSp>
        <p:nvGrpSpPr>
          <p:cNvPr id="13" name="Group 12">
            <a:extLst>
              <a:ext uri="{FF2B5EF4-FFF2-40B4-BE49-F238E27FC236}">
                <a16:creationId xmlns:a16="http://schemas.microsoft.com/office/drawing/2014/main" id="{386118E0-DC50-108A-797B-742C029E95FD}"/>
              </a:ext>
            </a:extLst>
          </p:cNvPr>
          <p:cNvGrpSpPr/>
          <p:nvPr/>
        </p:nvGrpSpPr>
        <p:grpSpPr>
          <a:xfrm>
            <a:off x="2308860" y="2125957"/>
            <a:ext cx="3113168" cy="1154985"/>
            <a:chOff x="1962" y="2516901"/>
            <a:chExt cx="3113168" cy="1154985"/>
          </a:xfrm>
        </p:grpSpPr>
        <p:sp>
          <p:nvSpPr>
            <p:cNvPr id="14" name="Rectangle 13">
              <a:extLst>
                <a:ext uri="{FF2B5EF4-FFF2-40B4-BE49-F238E27FC236}">
                  <a16:creationId xmlns:a16="http://schemas.microsoft.com/office/drawing/2014/main" id="{F82A1FE3-AF3A-30AB-336C-0B49C48CEE47}"/>
                </a:ext>
              </a:extLst>
            </p:cNvPr>
            <p:cNvSpPr/>
            <p:nvPr/>
          </p:nvSpPr>
          <p:spPr>
            <a:xfrm>
              <a:off x="1962" y="2516901"/>
              <a:ext cx="3113168" cy="11549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5" name="TextBox 14">
              <a:extLst>
                <a:ext uri="{FF2B5EF4-FFF2-40B4-BE49-F238E27FC236}">
                  <a16:creationId xmlns:a16="http://schemas.microsoft.com/office/drawing/2014/main" id="{8889EA91-FE8B-27FE-53BB-224A86CB6BD5}"/>
                </a:ext>
              </a:extLst>
            </p:cNvPr>
            <p:cNvSpPr txBox="1"/>
            <p:nvPr/>
          </p:nvSpPr>
          <p:spPr>
            <a:xfrm>
              <a:off x="1962" y="2516901"/>
              <a:ext cx="3113168" cy="11549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dirty="0"/>
                <a:t>Andrew Beattie</a:t>
              </a:r>
            </a:p>
            <a:p>
              <a:pPr marL="171450" lvl="1" indent="-171450" algn="l" defTabSz="711200">
                <a:lnSpc>
                  <a:spcPct val="90000"/>
                </a:lnSpc>
                <a:spcBef>
                  <a:spcPct val="0"/>
                </a:spcBef>
                <a:spcAft>
                  <a:spcPct val="15000"/>
                </a:spcAft>
                <a:buNone/>
              </a:pPr>
              <a:r>
                <a:rPr lang="en-US" sz="1600" kern="1200" dirty="0"/>
                <a:t>Bella Canvas</a:t>
              </a:r>
            </a:p>
          </p:txBody>
        </p:sp>
      </p:grpSp>
      <p:grpSp>
        <p:nvGrpSpPr>
          <p:cNvPr id="16" name="Group 15">
            <a:extLst>
              <a:ext uri="{FF2B5EF4-FFF2-40B4-BE49-F238E27FC236}">
                <a16:creationId xmlns:a16="http://schemas.microsoft.com/office/drawing/2014/main" id="{2B9B1634-C2D7-C835-69D5-813903209A97}"/>
              </a:ext>
            </a:extLst>
          </p:cNvPr>
          <p:cNvGrpSpPr/>
          <p:nvPr/>
        </p:nvGrpSpPr>
        <p:grpSpPr>
          <a:xfrm>
            <a:off x="2308860" y="2999566"/>
            <a:ext cx="3113168" cy="1154985"/>
            <a:chOff x="1962" y="2516901"/>
            <a:chExt cx="3113168" cy="1154985"/>
          </a:xfrm>
        </p:grpSpPr>
        <p:sp>
          <p:nvSpPr>
            <p:cNvPr id="17" name="Rectangle 16">
              <a:extLst>
                <a:ext uri="{FF2B5EF4-FFF2-40B4-BE49-F238E27FC236}">
                  <a16:creationId xmlns:a16="http://schemas.microsoft.com/office/drawing/2014/main" id="{6EFE27ED-8B58-838A-5C47-C34CF8CFC432}"/>
                </a:ext>
              </a:extLst>
            </p:cNvPr>
            <p:cNvSpPr/>
            <p:nvPr/>
          </p:nvSpPr>
          <p:spPr>
            <a:xfrm>
              <a:off x="1962" y="2516901"/>
              <a:ext cx="3113168" cy="11549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8" name="TextBox 17">
              <a:extLst>
                <a:ext uri="{FF2B5EF4-FFF2-40B4-BE49-F238E27FC236}">
                  <a16:creationId xmlns:a16="http://schemas.microsoft.com/office/drawing/2014/main" id="{CB98A27D-8368-E416-3CA8-8795ED7D1767}"/>
                </a:ext>
              </a:extLst>
            </p:cNvPr>
            <p:cNvSpPr txBox="1"/>
            <p:nvPr/>
          </p:nvSpPr>
          <p:spPr>
            <a:xfrm>
              <a:off x="1962" y="2516901"/>
              <a:ext cx="3113168" cy="11549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dirty="0"/>
                <a:t>Tristan Chapple</a:t>
              </a:r>
            </a:p>
            <a:p>
              <a:pPr marL="171450" lvl="1" indent="-171450" algn="l" defTabSz="711200">
                <a:lnSpc>
                  <a:spcPct val="90000"/>
                </a:lnSpc>
                <a:spcBef>
                  <a:spcPct val="0"/>
                </a:spcBef>
                <a:spcAft>
                  <a:spcPct val="15000"/>
                </a:spcAft>
                <a:buNone/>
              </a:pPr>
              <a:r>
                <a:rPr lang="en-US" sz="1600" kern="1200" dirty="0"/>
                <a:t>Sr. Developer – FDM4</a:t>
              </a:r>
            </a:p>
          </p:txBody>
        </p:sp>
      </p:grpSp>
      <p:sp>
        <p:nvSpPr>
          <p:cNvPr id="20" name="Rectangle 19">
            <a:extLst>
              <a:ext uri="{FF2B5EF4-FFF2-40B4-BE49-F238E27FC236}">
                <a16:creationId xmlns:a16="http://schemas.microsoft.com/office/drawing/2014/main" id="{A471458D-9B5B-3AC6-F3E1-502648DBEE26}"/>
              </a:ext>
            </a:extLst>
          </p:cNvPr>
          <p:cNvSpPr/>
          <p:nvPr/>
        </p:nvSpPr>
        <p:spPr>
          <a:xfrm>
            <a:off x="7476727" y="2903225"/>
            <a:ext cx="3113168" cy="11549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grpSp>
        <p:nvGrpSpPr>
          <p:cNvPr id="22" name="Group 21">
            <a:extLst>
              <a:ext uri="{FF2B5EF4-FFF2-40B4-BE49-F238E27FC236}">
                <a16:creationId xmlns:a16="http://schemas.microsoft.com/office/drawing/2014/main" id="{526E97EC-4954-D653-E372-1DE51B1E2CA2}"/>
              </a:ext>
            </a:extLst>
          </p:cNvPr>
          <p:cNvGrpSpPr/>
          <p:nvPr/>
        </p:nvGrpSpPr>
        <p:grpSpPr>
          <a:xfrm>
            <a:off x="2308860" y="4706071"/>
            <a:ext cx="3113168" cy="1154985"/>
            <a:chOff x="1962" y="2516901"/>
            <a:chExt cx="3113168" cy="1154985"/>
          </a:xfrm>
        </p:grpSpPr>
        <p:sp>
          <p:nvSpPr>
            <p:cNvPr id="23" name="Rectangle 22">
              <a:extLst>
                <a:ext uri="{FF2B5EF4-FFF2-40B4-BE49-F238E27FC236}">
                  <a16:creationId xmlns:a16="http://schemas.microsoft.com/office/drawing/2014/main" id="{04647345-3672-97D6-D00B-B99625138044}"/>
                </a:ext>
              </a:extLst>
            </p:cNvPr>
            <p:cNvSpPr/>
            <p:nvPr/>
          </p:nvSpPr>
          <p:spPr>
            <a:xfrm>
              <a:off x="1962" y="2516901"/>
              <a:ext cx="3113168" cy="11549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4" name="TextBox 23">
              <a:extLst>
                <a:ext uri="{FF2B5EF4-FFF2-40B4-BE49-F238E27FC236}">
                  <a16:creationId xmlns:a16="http://schemas.microsoft.com/office/drawing/2014/main" id="{DFAB6F31-DA8F-CB08-E408-1DAA2CABE376}"/>
                </a:ext>
              </a:extLst>
            </p:cNvPr>
            <p:cNvSpPr txBox="1"/>
            <p:nvPr/>
          </p:nvSpPr>
          <p:spPr>
            <a:xfrm>
              <a:off x="1962" y="2516901"/>
              <a:ext cx="3113168" cy="11549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dirty="0"/>
                <a:t>Jerry Chiu</a:t>
              </a:r>
            </a:p>
            <a:p>
              <a:pPr marL="171450" lvl="1" indent="-171450" algn="l" defTabSz="711200">
                <a:lnSpc>
                  <a:spcPct val="90000"/>
                </a:lnSpc>
                <a:spcBef>
                  <a:spcPct val="0"/>
                </a:spcBef>
                <a:spcAft>
                  <a:spcPct val="15000"/>
                </a:spcAft>
                <a:buNone/>
              </a:pPr>
              <a:r>
                <a:rPr lang="en-US" sz="1600" kern="1200" dirty="0"/>
                <a:t>Developer</a:t>
              </a:r>
            </a:p>
          </p:txBody>
        </p:sp>
      </p:grpSp>
      <p:sp>
        <p:nvSpPr>
          <p:cNvPr id="28" name="TextBox 27">
            <a:extLst>
              <a:ext uri="{FF2B5EF4-FFF2-40B4-BE49-F238E27FC236}">
                <a16:creationId xmlns:a16="http://schemas.microsoft.com/office/drawing/2014/main" id="{AFC38825-CBF1-EB95-7D54-4297A7D4A50E}"/>
              </a:ext>
            </a:extLst>
          </p:cNvPr>
          <p:cNvSpPr txBox="1"/>
          <p:nvPr/>
        </p:nvSpPr>
        <p:spPr>
          <a:xfrm>
            <a:off x="2301638" y="3852819"/>
            <a:ext cx="3113168" cy="11549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dirty="0"/>
              <a:t>Brad Musson</a:t>
            </a:r>
          </a:p>
          <a:p>
            <a:pPr marL="171450" lvl="1" indent="-171450" algn="l" defTabSz="711200">
              <a:lnSpc>
                <a:spcPct val="90000"/>
              </a:lnSpc>
              <a:spcBef>
                <a:spcPct val="0"/>
              </a:spcBef>
              <a:spcAft>
                <a:spcPct val="15000"/>
              </a:spcAft>
              <a:buNone/>
            </a:pPr>
            <a:r>
              <a:rPr lang="en-US" sz="1600" kern="1200" dirty="0"/>
              <a:t>Development Lead</a:t>
            </a:r>
          </a:p>
        </p:txBody>
      </p:sp>
      <p:pic>
        <p:nvPicPr>
          <p:cNvPr id="4100" name="Picture 4" descr="Premium Vector | People team icon vektor">
            <a:extLst>
              <a:ext uri="{FF2B5EF4-FFF2-40B4-BE49-F238E27FC236}">
                <a16:creationId xmlns:a16="http://schemas.microsoft.com/office/drawing/2014/main" id="{B7BF4125-B766-0ACD-6A1F-A01D8E6DBEB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9918" y="1645418"/>
            <a:ext cx="4414802" cy="4414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7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ridge over water with buildings in the background&#10;&#10;Description automatically generated">
            <a:extLst>
              <a:ext uri="{FF2B5EF4-FFF2-40B4-BE49-F238E27FC236}">
                <a16:creationId xmlns:a16="http://schemas.microsoft.com/office/drawing/2014/main" id="{E7234A79-B2F7-5464-1460-A8593E485A9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830" r="-1" b="5878"/>
          <a:stretch/>
        </p:blipFill>
        <p:spPr>
          <a:xfrm>
            <a:off x="20" y="10"/>
            <a:ext cx="12188930" cy="6857990"/>
          </a:xfrm>
          <a:prstGeom prst="rect">
            <a:avLst/>
          </a:prstGeom>
          <a:scene3d>
            <a:camera prst="orthographicFront"/>
            <a:lightRig rig="twoPt" dir="t">
              <a:rot lat="0" lon="0" rev="7200000"/>
            </a:lightRig>
          </a:scene3d>
          <a:sp3d>
            <a:bevelT w="25400" h="19050"/>
          </a:sp3d>
        </p:spPr>
      </p:pic>
      <p:sp>
        <p:nvSpPr>
          <p:cNvPr id="2" name="Title 1">
            <a:extLst>
              <a:ext uri="{FF2B5EF4-FFF2-40B4-BE49-F238E27FC236}">
                <a16:creationId xmlns:a16="http://schemas.microsoft.com/office/drawing/2014/main" id="{1D7054BA-0587-7DDB-8B7E-0766361CE2B4}"/>
              </a:ext>
            </a:extLst>
          </p:cNvPr>
          <p:cNvSpPr>
            <a:spLocks noGrp="1"/>
          </p:cNvSpPr>
          <p:nvPr>
            <p:ph type="ctrTitle"/>
          </p:nvPr>
        </p:nvSpPr>
        <p:spPr>
          <a:xfrm>
            <a:off x="1524000" y="1122363"/>
            <a:ext cx="9144000" cy="3063240"/>
          </a:xfrm>
        </p:spPr>
        <p:txBody>
          <a:bodyPr>
            <a:normAutofit/>
          </a:bodyPr>
          <a:lstStyle/>
          <a:p>
            <a:r>
              <a:rPr lang="en-US" sz="6600" dirty="0">
                <a:solidFill>
                  <a:schemeClr val="bg1"/>
                </a:solidFill>
              </a:rPr>
              <a:t>EASI Annual Meeting</a:t>
            </a:r>
            <a:br>
              <a:rPr lang="en-US" sz="6600" dirty="0">
                <a:solidFill>
                  <a:schemeClr val="bg1"/>
                </a:solidFill>
              </a:rPr>
            </a:br>
            <a:r>
              <a:rPr lang="en-US" sz="6600" dirty="0">
                <a:solidFill>
                  <a:schemeClr val="bg1"/>
                </a:solidFill>
              </a:rPr>
              <a:t>2023</a:t>
            </a:r>
          </a:p>
        </p:txBody>
      </p:sp>
      <p:sp>
        <p:nvSpPr>
          <p:cNvPr id="3" name="Subtitle 2">
            <a:extLst>
              <a:ext uri="{FF2B5EF4-FFF2-40B4-BE49-F238E27FC236}">
                <a16:creationId xmlns:a16="http://schemas.microsoft.com/office/drawing/2014/main" id="{76C16833-D1B8-E070-8DC9-A3B91A205863}"/>
              </a:ext>
            </a:extLst>
          </p:cNvPr>
          <p:cNvSpPr>
            <a:spLocks noGrp="1"/>
          </p:cNvSpPr>
          <p:nvPr>
            <p:ph type="subTitle" idx="1"/>
          </p:nvPr>
        </p:nvSpPr>
        <p:spPr>
          <a:xfrm>
            <a:off x="1527048" y="4599432"/>
            <a:ext cx="9144000" cy="1536192"/>
          </a:xfrm>
        </p:spPr>
        <p:txBody>
          <a:bodyPr>
            <a:normAutofit/>
          </a:bodyPr>
          <a:lstStyle/>
          <a:p>
            <a:r>
              <a:rPr lang="en-US" dirty="0">
                <a:solidFill>
                  <a:schemeClr val="bg1"/>
                </a:solidFill>
              </a:rPr>
              <a:t>Welcome to Austin</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and white label with white text&#10;&#10;Description automatically generated">
            <a:extLst>
              <a:ext uri="{FF2B5EF4-FFF2-40B4-BE49-F238E27FC236}">
                <a16:creationId xmlns:a16="http://schemas.microsoft.com/office/drawing/2014/main" id="{59502AA0-1E36-57F4-9ED9-5BE1F5DE6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spTree>
    <p:extLst>
      <p:ext uri="{BB962C8B-B14F-4D97-AF65-F5344CB8AC3E}">
        <p14:creationId xmlns:p14="http://schemas.microsoft.com/office/powerpoint/2010/main" val="418615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286603"/>
            <a:ext cx="10058400" cy="1450757"/>
          </a:xfrm>
        </p:spPr>
        <p:txBody>
          <a:bodyPr/>
          <a:lstStyle/>
          <a:p>
            <a:r>
              <a:rPr lang="en-US" dirty="0"/>
              <a:t>API Standards - Explained </a:t>
            </a:r>
          </a:p>
        </p:txBody>
      </p:sp>
      <p:sp>
        <p:nvSpPr>
          <p:cNvPr id="6" name="Content Placeholder 5">
            <a:extLst>
              <a:ext uri="{FF2B5EF4-FFF2-40B4-BE49-F238E27FC236}">
                <a16:creationId xmlns:a16="http://schemas.microsoft.com/office/drawing/2014/main" id="{76FC67F0-B539-4C92-A484-3CAD2062084D}"/>
              </a:ext>
            </a:extLst>
          </p:cNvPr>
          <p:cNvSpPr>
            <a:spLocks noGrp="1"/>
          </p:cNvSpPr>
          <p:nvPr>
            <p:ph sz="half" idx="2"/>
          </p:nvPr>
        </p:nvSpPr>
        <p:spPr>
          <a:xfrm>
            <a:off x="1097279" y="2185852"/>
            <a:ext cx="7846423" cy="2420980"/>
          </a:xfrm>
        </p:spPr>
        <p:txBody>
          <a:bodyPr>
            <a:noAutofit/>
          </a:bodyPr>
          <a:lstStyle/>
          <a:p>
            <a:r>
              <a:rPr lang="en-US" sz="1800" dirty="0"/>
              <a:t>REST based API </a:t>
            </a:r>
          </a:p>
          <a:p>
            <a:r>
              <a:rPr lang="en-US" sz="1800" dirty="0"/>
              <a:t>JSON request &amp; response payloads </a:t>
            </a:r>
          </a:p>
          <a:p>
            <a:pPr lvl="1"/>
            <a:r>
              <a:rPr lang="en-US" dirty="0"/>
              <a:t>Lightweight due to their structure</a:t>
            </a:r>
          </a:p>
          <a:p>
            <a:r>
              <a:rPr lang="en-US" sz="1800" dirty="0"/>
              <a:t>Supports standard HTTP Verbs (POST, GET, PUT, DELETE) </a:t>
            </a:r>
          </a:p>
          <a:p>
            <a:r>
              <a:rPr lang="en-US" sz="1800" dirty="0"/>
              <a:t>Fully documented via Swagger and Open API specs</a:t>
            </a:r>
          </a:p>
          <a:p>
            <a:pPr lvl="1"/>
            <a:r>
              <a:rPr lang="en-US" dirty="0"/>
              <a:t>Defines how to describe a REST API</a:t>
            </a:r>
          </a:p>
          <a:p>
            <a:pPr lvl="1"/>
            <a:r>
              <a:rPr lang="en-US" dirty="0"/>
              <a:t>Definition is a file (YAML or JSON)</a:t>
            </a:r>
          </a:p>
          <a:p>
            <a:pPr lvl="1"/>
            <a:r>
              <a:rPr lang="en-US" dirty="0"/>
              <a:t>Language-agnostic</a:t>
            </a:r>
          </a:p>
          <a:p>
            <a:pPr lvl="1"/>
            <a:r>
              <a:rPr lang="en-US" dirty="0"/>
              <a:t>Extendable with tooling</a:t>
            </a:r>
          </a:p>
          <a:p>
            <a:endParaRPr lang="en-US" sz="1800" dirty="0"/>
          </a:p>
          <a:p>
            <a:pPr marL="304038" lvl="1" indent="0">
              <a:buNone/>
            </a:pPr>
            <a:endParaRPr lang="en-US" dirty="0"/>
          </a:p>
          <a:p>
            <a:pPr lvl="1"/>
            <a:endParaRPr lang="en-US" dirty="0"/>
          </a:p>
        </p:txBody>
      </p:sp>
      <p:pic>
        <p:nvPicPr>
          <p:cNvPr id="13" name="Picture 12" descr="A blue and white rectangular sign with white text&#10;&#10;Description automatically generated">
            <a:extLst>
              <a:ext uri="{FF2B5EF4-FFF2-40B4-BE49-F238E27FC236}">
                <a16:creationId xmlns:a16="http://schemas.microsoft.com/office/drawing/2014/main" id="{9FDAB049-63A6-6AB5-CC4A-729D25435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pic>
        <p:nvPicPr>
          <p:cNvPr id="2" name="Picture 2" descr="How To: Generate Swagger REST API Client">
            <a:extLst>
              <a:ext uri="{FF2B5EF4-FFF2-40B4-BE49-F238E27FC236}">
                <a16:creationId xmlns:a16="http://schemas.microsoft.com/office/drawing/2014/main" id="{24000BCA-F38F-8E2C-B423-BDEEB9A86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121" y="3610928"/>
            <a:ext cx="3101600" cy="99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3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286603"/>
            <a:ext cx="10058400" cy="1450757"/>
          </a:xfrm>
        </p:spPr>
        <p:txBody>
          <a:bodyPr/>
          <a:lstStyle/>
          <a:p>
            <a:r>
              <a:rPr lang="en-US" dirty="0"/>
              <a:t>API Standards </a:t>
            </a:r>
          </a:p>
        </p:txBody>
      </p:sp>
      <p:sp>
        <p:nvSpPr>
          <p:cNvPr id="6" name="Content Placeholder 5">
            <a:extLst>
              <a:ext uri="{FF2B5EF4-FFF2-40B4-BE49-F238E27FC236}">
                <a16:creationId xmlns:a16="http://schemas.microsoft.com/office/drawing/2014/main" id="{76FC67F0-B539-4C92-A484-3CAD2062084D}"/>
              </a:ext>
            </a:extLst>
          </p:cNvPr>
          <p:cNvSpPr>
            <a:spLocks noGrp="1"/>
          </p:cNvSpPr>
          <p:nvPr>
            <p:ph sz="half" idx="2"/>
          </p:nvPr>
        </p:nvSpPr>
        <p:spPr>
          <a:xfrm>
            <a:off x="1097279" y="2185852"/>
            <a:ext cx="7846423" cy="3683244"/>
          </a:xfrm>
        </p:spPr>
        <p:txBody>
          <a:bodyPr>
            <a:normAutofit/>
          </a:bodyPr>
          <a:lstStyle/>
          <a:p>
            <a:r>
              <a:rPr lang="en-US" sz="1800" dirty="0"/>
              <a:t>Leverages industry standard Open API Specifications 3.0</a:t>
            </a:r>
          </a:p>
          <a:p>
            <a:r>
              <a:rPr lang="en-US" sz="1800" dirty="0"/>
              <a:t>Allows EASI to be involved in the development and support of the defined standards without getting bogged down in implementation specifics.</a:t>
            </a:r>
          </a:p>
          <a:p>
            <a:pPr lvl="1"/>
            <a:r>
              <a:rPr lang="en-US" dirty="0"/>
              <a:t>Similar to Promo Standards maintaining WSDLs</a:t>
            </a:r>
          </a:p>
          <a:p>
            <a:pPr marL="304038" lvl="1" indent="0">
              <a:buNone/>
            </a:pPr>
            <a:endParaRPr lang="en-US" dirty="0"/>
          </a:p>
          <a:p>
            <a:pPr lvl="1"/>
            <a:endParaRPr lang="en-US" dirty="0"/>
          </a:p>
        </p:txBody>
      </p:sp>
      <p:pic>
        <p:nvPicPr>
          <p:cNvPr id="13" name="Picture 12" descr="A blue and white rectangular sign with white text&#10;&#10;Description automatically generated">
            <a:extLst>
              <a:ext uri="{FF2B5EF4-FFF2-40B4-BE49-F238E27FC236}">
                <a16:creationId xmlns:a16="http://schemas.microsoft.com/office/drawing/2014/main" id="{9FDAB049-63A6-6AB5-CC4A-729D25435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pic>
        <p:nvPicPr>
          <p:cNvPr id="15" name="Picture 8" descr="Producing JMeter Tests from OpenAPI - OctoPerf">
            <a:extLst>
              <a:ext uri="{FF2B5EF4-FFF2-40B4-BE49-F238E27FC236}">
                <a16:creationId xmlns:a16="http://schemas.microsoft.com/office/drawing/2014/main" id="{9EE487B6-FCB1-F610-0C95-80BD8041A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5762" y="4355919"/>
            <a:ext cx="3026354" cy="151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917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286603"/>
            <a:ext cx="10058400" cy="1450757"/>
          </a:xfrm>
        </p:spPr>
        <p:txBody>
          <a:bodyPr/>
          <a:lstStyle/>
          <a:p>
            <a:r>
              <a:rPr lang="en-US" dirty="0"/>
              <a:t>API Standards - Open API </a:t>
            </a:r>
          </a:p>
        </p:txBody>
      </p:sp>
      <p:sp>
        <p:nvSpPr>
          <p:cNvPr id="6" name="Content Placeholder 5">
            <a:extLst>
              <a:ext uri="{FF2B5EF4-FFF2-40B4-BE49-F238E27FC236}">
                <a16:creationId xmlns:a16="http://schemas.microsoft.com/office/drawing/2014/main" id="{76FC67F0-B539-4C92-A484-3CAD2062084D}"/>
              </a:ext>
            </a:extLst>
          </p:cNvPr>
          <p:cNvSpPr>
            <a:spLocks noGrp="1"/>
          </p:cNvSpPr>
          <p:nvPr>
            <p:ph sz="half" idx="2"/>
          </p:nvPr>
        </p:nvSpPr>
        <p:spPr>
          <a:xfrm>
            <a:off x="1097279" y="2185852"/>
            <a:ext cx="7846423" cy="2420980"/>
          </a:xfrm>
        </p:spPr>
        <p:txBody>
          <a:bodyPr>
            <a:noAutofit/>
          </a:bodyPr>
          <a:lstStyle/>
          <a:p>
            <a:r>
              <a:rPr lang="en-US" sz="1800" dirty="0"/>
              <a:t>Adopts an API-first aka Top-Down approach.</a:t>
            </a:r>
          </a:p>
          <a:p>
            <a:pPr lvl="1"/>
            <a:r>
              <a:rPr lang="en-US" dirty="0"/>
              <a:t>Only as good as your documentation.</a:t>
            </a:r>
          </a:p>
          <a:p>
            <a:r>
              <a:rPr lang="en-US" sz="1800" dirty="0"/>
              <a:t>Rapid code generation for clients and servers</a:t>
            </a:r>
          </a:p>
          <a:p>
            <a:pPr lvl="1"/>
            <a:r>
              <a:rPr lang="en-US" dirty="0"/>
              <a:t>Supports 40+ languages and technologies</a:t>
            </a:r>
          </a:p>
        </p:txBody>
      </p:sp>
      <p:pic>
        <p:nvPicPr>
          <p:cNvPr id="13" name="Picture 12" descr="A blue and white rectangular sign with white text&#10;&#10;Description automatically generated">
            <a:extLst>
              <a:ext uri="{FF2B5EF4-FFF2-40B4-BE49-F238E27FC236}">
                <a16:creationId xmlns:a16="http://schemas.microsoft.com/office/drawing/2014/main" id="{9FDAB049-63A6-6AB5-CC4A-729D25435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spTree>
    <p:extLst>
      <p:ext uri="{BB962C8B-B14F-4D97-AF65-F5344CB8AC3E}">
        <p14:creationId xmlns:p14="http://schemas.microsoft.com/office/powerpoint/2010/main" val="4208137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298F-B272-4BC5-BFF2-053334392B37}"/>
              </a:ext>
            </a:extLst>
          </p:cNvPr>
          <p:cNvSpPr>
            <a:spLocks noGrp="1"/>
          </p:cNvSpPr>
          <p:nvPr>
            <p:ph type="title"/>
          </p:nvPr>
        </p:nvSpPr>
        <p:spPr>
          <a:xfrm>
            <a:off x="1097280" y="286603"/>
            <a:ext cx="10058400" cy="1450757"/>
          </a:xfrm>
        </p:spPr>
        <p:txBody>
          <a:bodyPr/>
          <a:lstStyle/>
          <a:p>
            <a:r>
              <a:rPr lang="en-US" dirty="0"/>
              <a:t>API Standards - Timeline</a:t>
            </a:r>
          </a:p>
        </p:txBody>
      </p:sp>
      <p:graphicFrame>
        <p:nvGraphicFramePr>
          <p:cNvPr id="7" name="Content Placeholder 3" descr="Timeline placeholder ">
            <a:extLst>
              <a:ext uri="{FF2B5EF4-FFF2-40B4-BE49-F238E27FC236}">
                <a16:creationId xmlns:a16="http://schemas.microsoft.com/office/drawing/2014/main" id="{F78E5D95-BEAB-4D62-BE19-18BB49582E2B}"/>
              </a:ext>
            </a:extLst>
          </p:cNvPr>
          <p:cNvGraphicFramePr>
            <a:graphicFrameLocks noGrp="1"/>
          </p:cNvGraphicFramePr>
          <p:nvPr>
            <p:ph idx="1"/>
          </p:nvPr>
        </p:nvGraphicFramePr>
        <p:xfrm>
          <a:off x="1112837" y="2071787"/>
          <a:ext cx="9966325" cy="336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blue and white rectangular sign with white text&#10;&#10;Description automatically generated">
            <a:extLst>
              <a:ext uri="{FF2B5EF4-FFF2-40B4-BE49-F238E27FC236}">
                <a16:creationId xmlns:a16="http://schemas.microsoft.com/office/drawing/2014/main" id="{B1D4A18D-D263-11FE-BE11-D5650D172E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spTree>
    <p:extLst>
      <p:ext uri="{BB962C8B-B14F-4D97-AF65-F5344CB8AC3E}">
        <p14:creationId xmlns:p14="http://schemas.microsoft.com/office/powerpoint/2010/main" val="1462555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286603"/>
            <a:ext cx="10058400" cy="1450757"/>
          </a:xfrm>
        </p:spPr>
        <p:txBody>
          <a:bodyPr/>
          <a:lstStyle/>
          <a:p>
            <a:r>
              <a:rPr lang="en-US" dirty="0"/>
              <a:t>API Standards - Defined</a:t>
            </a:r>
          </a:p>
        </p:txBody>
      </p:sp>
      <p:sp>
        <p:nvSpPr>
          <p:cNvPr id="6" name="Content Placeholder 5">
            <a:extLst>
              <a:ext uri="{FF2B5EF4-FFF2-40B4-BE49-F238E27FC236}">
                <a16:creationId xmlns:a16="http://schemas.microsoft.com/office/drawing/2014/main" id="{76FC67F0-B539-4C92-A484-3CAD2062084D}"/>
              </a:ext>
            </a:extLst>
          </p:cNvPr>
          <p:cNvSpPr>
            <a:spLocks noGrp="1"/>
          </p:cNvSpPr>
          <p:nvPr>
            <p:ph sz="half" idx="2"/>
          </p:nvPr>
        </p:nvSpPr>
        <p:spPr>
          <a:xfrm>
            <a:off x="1097279" y="2185852"/>
            <a:ext cx="10058400" cy="2668952"/>
          </a:xfrm>
        </p:spPr>
        <p:txBody>
          <a:bodyPr>
            <a:noAutofit/>
          </a:bodyPr>
          <a:lstStyle/>
          <a:p>
            <a:r>
              <a:rPr lang="en-US" sz="1800" dirty="0"/>
              <a:t>Authorization </a:t>
            </a:r>
          </a:p>
          <a:p>
            <a:pPr lvl="1"/>
            <a:r>
              <a:rPr lang="en-US" dirty="0"/>
              <a:t>New requirement for REST</a:t>
            </a:r>
          </a:p>
          <a:p>
            <a:r>
              <a:rPr lang="en-US" sz="1800" dirty="0"/>
              <a:t>Inventory</a:t>
            </a:r>
          </a:p>
          <a:p>
            <a:pPr lvl="1"/>
            <a:r>
              <a:rPr lang="en-US" dirty="0"/>
              <a:t>EASI 846</a:t>
            </a:r>
          </a:p>
          <a:p>
            <a:r>
              <a:rPr lang="en-US" sz="1800" dirty="0"/>
              <a:t>Products</a:t>
            </a:r>
          </a:p>
          <a:p>
            <a:pPr lvl="1"/>
            <a:r>
              <a:rPr lang="en-US" dirty="0"/>
              <a:t>EASI 832</a:t>
            </a:r>
          </a:p>
          <a:p>
            <a:r>
              <a:rPr lang="en-US" sz="1800" dirty="0"/>
              <a:t>Orders</a:t>
            </a:r>
          </a:p>
          <a:p>
            <a:pPr lvl="1"/>
            <a:r>
              <a:rPr lang="en-US" dirty="0"/>
              <a:t>EASI 850/940</a:t>
            </a:r>
          </a:p>
        </p:txBody>
      </p:sp>
      <p:pic>
        <p:nvPicPr>
          <p:cNvPr id="13" name="Picture 12" descr="A blue and white rectangular sign with white text&#10;&#10;Description automatically generated">
            <a:extLst>
              <a:ext uri="{FF2B5EF4-FFF2-40B4-BE49-F238E27FC236}">
                <a16:creationId xmlns:a16="http://schemas.microsoft.com/office/drawing/2014/main" id="{9FDAB049-63A6-6AB5-CC4A-729D25435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spTree>
    <p:extLst>
      <p:ext uri="{BB962C8B-B14F-4D97-AF65-F5344CB8AC3E}">
        <p14:creationId xmlns:p14="http://schemas.microsoft.com/office/powerpoint/2010/main" val="2524561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286603"/>
            <a:ext cx="10058400" cy="1450757"/>
          </a:xfrm>
        </p:spPr>
        <p:txBody>
          <a:bodyPr/>
          <a:lstStyle/>
          <a:p>
            <a:r>
              <a:rPr lang="en-US" dirty="0"/>
              <a:t>API Standards - Authorization</a:t>
            </a:r>
          </a:p>
        </p:txBody>
      </p:sp>
      <p:pic>
        <p:nvPicPr>
          <p:cNvPr id="13" name="Picture 12" descr="A blue and white rectangular sign with white text&#10;&#10;Description automatically generated">
            <a:extLst>
              <a:ext uri="{FF2B5EF4-FFF2-40B4-BE49-F238E27FC236}">
                <a16:creationId xmlns:a16="http://schemas.microsoft.com/office/drawing/2014/main" id="{9FDAB049-63A6-6AB5-CC4A-729D25435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pic>
        <p:nvPicPr>
          <p:cNvPr id="9" name="Picture 8">
            <a:extLst>
              <a:ext uri="{FF2B5EF4-FFF2-40B4-BE49-F238E27FC236}">
                <a16:creationId xmlns:a16="http://schemas.microsoft.com/office/drawing/2014/main" id="{0244B80E-CA3F-080B-D7F1-8F5F8DA5F73A}"/>
              </a:ext>
            </a:extLst>
          </p:cNvPr>
          <p:cNvPicPr>
            <a:picLocks noChangeAspect="1"/>
          </p:cNvPicPr>
          <p:nvPr/>
        </p:nvPicPr>
        <p:blipFill rotWithShape="1">
          <a:blip r:embed="rId3"/>
          <a:srcRect l="521" t="54767"/>
          <a:stretch/>
        </p:blipFill>
        <p:spPr>
          <a:xfrm>
            <a:off x="1216058" y="2182519"/>
            <a:ext cx="9789633" cy="1246481"/>
          </a:xfrm>
          <a:prstGeom prst="rect">
            <a:avLst/>
          </a:prstGeom>
        </p:spPr>
      </p:pic>
    </p:spTree>
    <p:extLst>
      <p:ext uri="{BB962C8B-B14F-4D97-AF65-F5344CB8AC3E}">
        <p14:creationId xmlns:p14="http://schemas.microsoft.com/office/powerpoint/2010/main" val="333981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286603"/>
            <a:ext cx="10058400" cy="1450757"/>
          </a:xfrm>
        </p:spPr>
        <p:txBody>
          <a:bodyPr/>
          <a:lstStyle/>
          <a:p>
            <a:r>
              <a:rPr lang="en-US" dirty="0"/>
              <a:t>API Standards - Inventory</a:t>
            </a:r>
          </a:p>
        </p:txBody>
      </p:sp>
      <p:pic>
        <p:nvPicPr>
          <p:cNvPr id="13" name="Picture 12" descr="A blue and white rectangular sign with white text&#10;&#10;Description automatically generated">
            <a:extLst>
              <a:ext uri="{FF2B5EF4-FFF2-40B4-BE49-F238E27FC236}">
                <a16:creationId xmlns:a16="http://schemas.microsoft.com/office/drawing/2014/main" id="{9FDAB049-63A6-6AB5-CC4A-729D25435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pic>
        <p:nvPicPr>
          <p:cNvPr id="2" name="Picture 1">
            <a:extLst>
              <a:ext uri="{FF2B5EF4-FFF2-40B4-BE49-F238E27FC236}">
                <a16:creationId xmlns:a16="http://schemas.microsoft.com/office/drawing/2014/main" id="{2F42E1A7-A138-25AB-43E0-C90BBD714BD8}"/>
              </a:ext>
            </a:extLst>
          </p:cNvPr>
          <p:cNvPicPr>
            <a:picLocks noChangeAspect="1"/>
          </p:cNvPicPr>
          <p:nvPr/>
        </p:nvPicPr>
        <p:blipFill rotWithShape="1">
          <a:blip r:embed="rId3"/>
          <a:srcRect t="29358"/>
          <a:stretch/>
        </p:blipFill>
        <p:spPr>
          <a:xfrm>
            <a:off x="723246" y="2071787"/>
            <a:ext cx="11216640" cy="4117934"/>
          </a:xfrm>
          <a:prstGeom prst="rect">
            <a:avLst/>
          </a:prstGeom>
        </p:spPr>
      </p:pic>
    </p:spTree>
    <p:extLst>
      <p:ext uri="{BB962C8B-B14F-4D97-AF65-F5344CB8AC3E}">
        <p14:creationId xmlns:p14="http://schemas.microsoft.com/office/powerpoint/2010/main" val="98161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286603"/>
            <a:ext cx="10058400" cy="1450757"/>
          </a:xfrm>
        </p:spPr>
        <p:txBody>
          <a:bodyPr/>
          <a:lstStyle/>
          <a:p>
            <a:r>
              <a:rPr lang="en-US" dirty="0"/>
              <a:t>API Standards - Products</a:t>
            </a:r>
          </a:p>
        </p:txBody>
      </p:sp>
      <p:pic>
        <p:nvPicPr>
          <p:cNvPr id="13" name="Picture 12" descr="A blue and white rectangular sign with white text&#10;&#10;Description automatically generated">
            <a:extLst>
              <a:ext uri="{FF2B5EF4-FFF2-40B4-BE49-F238E27FC236}">
                <a16:creationId xmlns:a16="http://schemas.microsoft.com/office/drawing/2014/main" id="{9FDAB049-63A6-6AB5-CC4A-729D25435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pic>
        <p:nvPicPr>
          <p:cNvPr id="7" name="Picture 6">
            <a:extLst>
              <a:ext uri="{FF2B5EF4-FFF2-40B4-BE49-F238E27FC236}">
                <a16:creationId xmlns:a16="http://schemas.microsoft.com/office/drawing/2014/main" id="{A308814C-9268-AB50-D35F-8EF93D63E9B7}"/>
              </a:ext>
            </a:extLst>
          </p:cNvPr>
          <p:cNvPicPr>
            <a:picLocks noChangeAspect="1"/>
          </p:cNvPicPr>
          <p:nvPr/>
        </p:nvPicPr>
        <p:blipFill rotWithShape="1">
          <a:blip r:embed="rId3"/>
          <a:srcRect t="41313"/>
          <a:stretch/>
        </p:blipFill>
        <p:spPr>
          <a:xfrm>
            <a:off x="1407736" y="2173126"/>
            <a:ext cx="9282260" cy="2005680"/>
          </a:xfrm>
          <a:prstGeom prst="rect">
            <a:avLst/>
          </a:prstGeom>
        </p:spPr>
      </p:pic>
    </p:spTree>
    <p:extLst>
      <p:ext uri="{BB962C8B-B14F-4D97-AF65-F5344CB8AC3E}">
        <p14:creationId xmlns:p14="http://schemas.microsoft.com/office/powerpoint/2010/main" val="1481747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286603"/>
            <a:ext cx="10058400" cy="1450757"/>
          </a:xfrm>
        </p:spPr>
        <p:txBody>
          <a:bodyPr/>
          <a:lstStyle/>
          <a:p>
            <a:r>
              <a:rPr lang="en-US" dirty="0"/>
              <a:t>API Standards - Orders</a:t>
            </a:r>
          </a:p>
        </p:txBody>
      </p:sp>
      <p:pic>
        <p:nvPicPr>
          <p:cNvPr id="13" name="Picture 12" descr="A blue and white rectangular sign with white text&#10;&#10;Description automatically generated">
            <a:extLst>
              <a:ext uri="{FF2B5EF4-FFF2-40B4-BE49-F238E27FC236}">
                <a16:creationId xmlns:a16="http://schemas.microsoft.com/office/drawing/2014/main" id="{9FDAB049-63A6-6AB5-CC4A-729D25435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pic>
        <p:nvPicPr>
          <p:cNvPr id="2" name="Picture 1">
            <a:extLst>
              <a:ext uri="{FF2B5EF4-FFF2-40B4-BE49-F238E27FC236}">
                <a16:creationId xmlns:a16="http://schemas.microsoft.com/office/drawing/2014/main" id="{DB224CCF-6ADC-4544-300D-626AE08D049D}"/>
              </a:ext>
            </a:extLst>
          </p:cNvPr>
          <p:cNvPicPr>
            <a:picLocks noChangeAspect="1"/>
          </p:cNvPicPr>
          <p:nvPr/>
        </p:nvPicPr>
        <p:blipFill rotWithShape="1">
          <a:blip r:embed="rId3"/>
          <a:srcRect t="51840"/>
          <a:stretch/>
        </p:blipFill>
        <p:spPr>
          <a:xfrm>
            <a:off x="370231" y="2362000"/>
            <a:ext cx="11117580" cy="1533973"/>
          </a:xfrm>
          <a:prstGeom prst="rect">
            <a:avLst/>
          </a:prstGeom>
        </p:spPr>
      </p:pic>
    </p:spTree>
    <p:extLst>
      <p:ext uri="{BB962C8B-B14F-4D97-AF65-F5344CB8AC3E}">
        <p14:creationId xmlns:p14="http://schemas.microsoft.com/office/powerpoint/2010/main" val="2584453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286603"/>
            <a:ext cx="10058400" cy="1450757"/>
          </a:xfrm>
        </p:spPr>
        <p:txBody>
          <a:bodyPr/>
          <a:lstStyle/>
          <a:p>
            <a:r>
              <a:rPr lang="en-US" dirty="0"/>
              <a:t>API Standards - Up Next</a:t>
            </a:r>
          </a:p>
        </p:txBody>
      </p:sp>
      <p:sp>
        <p:nvSpPr>
          <p:cNvPr id="6" name="Content Placeholder 5">
            <a:extLst>
              <a:ext uri="{FF2B5EF4-FFF2-40B4-BE49-F238E27FC236}">
                <a16:creationId xmlns:a16="http://schemas.microsoft.com/office/drawing/2014/main" id="{76FC67F0-B539-4C92-A484-3CAD2062084D}"/>
              </a:ext>
            </a:extLst>
          </p:cNvPr>
          <p:cNvSpPr>
            <a:spLocks noGrp="1"/>
          </p:cNvSpPr>
          <p:nvPr>
            <p:ph sz="half" idx="2"/>
          </p:nvPr>
        </p:nvSpPr>
        <p:spPr>
          <a:xfrm>
            <a:off x="1097279" y="2185852"/>
            <a:ext cx="10058400" cy="2668952"/>
          </a:xfrm>
        </p:spPr>
        <p:txBody>
          <a:bodyPr>
            <a:noAutofit/>
          </a:bodyPr>
          <a:lstStyle/>
          <a:p>
            <a:r>
              <a:rPr lang="en-US" sz="1800" dirty="0"/>
              <a:t>Shipment notice </a:t>
            </a:r>
          </a:p>
          <a:p>
            <a:pPr lvl="1"/>
            <a:r>
              <a:rPr lang="en-US" dirty="0"/>
              <a:t>EASI 856</a:t>
            </a:r>
          </a:p>
          <a:p>
            <a:r>
              <a:rPr lang="en-US" sz="1800" dirty="0"/>
              <a:t>Invoice</a:t>
            </a:r>
          </a:p>
          <a:p>
            <a:pPr lvl="1"/>
            <a:r>
              <a:rPr lang="en-US" dirty="0"/>
              <a:t>EASI 810</a:t>
            </a:r>
          </a:p>
          <a:p>
            <a:r>
              <a:rPr lang="en-US" sz="1800" dirty="0"/>
              <a:t>Return</a:t>
            </a:r>
          </a:p>
          <a:p>
            <a:pPr lvl="1"/>
            <a:r>
              <a:rPr lang="en-US" dirty="0"/>
              <a:t>EASI 180</a:t>
            </a:r>
          </a:p>
        </p:txBody>
      </p:sp>
      <p:pic>
        <p:nvPicPr>
          <p:cNvPr id="13" name="Picture 12" descr="A blue and white rectangular sign with white text&#10;&#10;Description automatically generated">
            <a:extLst>
              <a:ext uri="{FF2B5EF4-FFF2-40B4-BE49-F238E27FC236}">
                <a16:creationId xmlns:a16="http://schemas.microsoft.com/office/drawing/2014/main" id="{9FDAB049-63A6-6AB5-CC4A-729D25435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spTree>
    <p:extLst>
      <p:ext uri="{BB962C8B-B14F-4D97-AF65-F5344CB8AC3E}">
        <p14:creationId xmlns:p14="http://schemas.microsoft.com/office/powerpoint/2010/main" val="179553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n next to blocks of wood&#10;&#10;Description automatically generated">
            <a:extLst>
              <a:ext uri="{FF2B5EF4-FFF2-40B4-BE49-F238E27FC236}">
                <a16:creationId xmlns:a16="http://schemas.microsoft.com/office/drawing/2014/main" id="{7EC5D177-4B3F-DBF2-D187-256645E78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350" y="921254"/>
            <a:ext cx="9639300" cy="5776595"/>
          </a:xfrm>
          <a:prstGeom prst="rect">
            <a:avLst/>
          </a:prstGeom>
        </p:spPr>
      </p:pic>
      <p:sp>
        <p:nvSpPr>
          <p:cNvPr id="2" name="Title 1">
            <a:extLst>
              <a:ext uri="{FF2B5EF4-FFF2-40B4-BE49-F238E27FC236}">
                <a16:creationId xmlns:a16="http://schemas.microsoft.com/office/drawing/2014/main" id="{505ECFD3-4CE5-3BFA-C042-7D096A8E6B38}"/>
              </a:ext>
            </a:extLst>
          </p:cNvPr>
          <p:cNvSpPr>
            <a:spLocks noGrp="1"/>
          </p:cNvSpPr>
          <p:nvPr>
            <p:ph type="title"/>
          </p:nvPr>
        </p:nvSpPr>
        <p:spPr>
          <a:xfrm>
            <a:off x="1981200" y="838200"/>
            <a:ext cx="7924800" cy="76200"/>
          </a:xfrm>
        </p:spPr>
        <p:txBody>
          <a:bodyPr>
            <a:normAutofit fontScale="90000"/>
          </a:bodyPr>
          <a:lstStyle/>
          <a:p>
            <a:pPr>
              <a:defRPr/>
            </a:pPr>
            <a:br>
              <a:rPr lang="en-US" dirty="0">
                <a:solidFill>
                  <a:srgbClr val="0070C0"/>
                </a:solidFill>
              </a:rPr>
            </a:br>
            <a:br>
              <a:rPr lang="en-US" dirty="0">
                <a:solidFill>
                  <a:srgbClr val="0070C0"/>
                </a:solidFill>
              </a:rPr>
            </a:br>
            <a:br>
              <a:rPr lang="en-US" dirty="0">
                <a:solidFill>
                  <a:srgbClr val="0070C0"/>
                </a:solidFill>
              </a:rPr>
            </a:br>
            <a:br>
              <a:rPr lang="en-US" dirty="0">
                <a:solidFill>
                  <a:srgbClr val="0070C0"/>
                </a:solidFill>
              </a:rPr>
            </a:br>
            <a:br>
              <a:rPr lang="en-US" dirty="0">
                <a:solidFill>
                  <a:srgbClr val="0070C0"/>
                </a:solidFill>
              </a:rPr>
            </a:br>
            <a:endParaRPr lang="en-US" dirty="0">
              <a:solidFill>
                <a:srgbClr val="0070C0"/>
              </a:solidFill>
            </a:endParaRPr>
          </a:p>
        </p:txBody>
      </p:sp>
      <p:sp>
        <p:nvSpPr>
          <p:cNvPr id="3" name="Content Placeholder 2">
            <a:extLst>
              <a:ext uri="{FF2B5EF4-FFF2-40B4-BE49-F238E27FC236}">
                <a16:creationId xmlns:a16="http://schemas.microsoft.com/office/drawing/2014/main" id="{63C1372A-1FB7-B682-444A-6E58F22CB1C3}"/>
              </a:ext>
            </a:extLst>
          </p:cNvPr>
          <p:cNvSpPr>
            <a:spLocks noGrp="1"/>
          </p:cNvSpPr>
          <p:nvPr>
            <p:ph idx="1"/>
          </p:nvPr>
        </p:nvSpPr>
        <p:spPr>
          <a:xfrm>
            <a:off x="4788836" y="982622"/>
            <a:ext cx="6539593" cy="5715227"/>
          </a:xfrm>
        </p:spPr>
        <p:txBody>
          <a:bodyPr>
            <a:normAutofit/>
          </a:bodyPr>
          <a:lstStyle/>
          <a:p>
            <a:pPr marL="274320" indent="-274320">
              <a:buClr>
                <a:schemeClr val="accent3"/>
              </a:buClr>
              <a:buFont typeface="Wingdings 2"/>
              <a:buChar char=""/>
              <a:defRPr/>
            </a:pPr>
            <a:endParaRPr lang="en-US" sz="1400" b="1" dirty="0">
              <a:solidFill>
                <a:schemeClr val="accent4">
                  <a:lumMod val="50000"/>
                </a:schemeClr>
              </a:solidFill>
            </a:endParaRPr>
          </a:p>
          <a:p>
            <a:pPr marL="274320" indent="-274320">
              <a:buClr>
                <a:schemeClr val="accent3"/>
              </a:buClr>
              <a:buNone/>
              <a:defRPr/>
            </a:pPr>
            <a:r>
              <a:rPr lang="en-US" sz="1400" b="1" dirty="0">
                <a:solidFill>
                  <a:schemeClr val="accent4">
                    <a:lumMod val="50000"/>
                  </a:schemeClr>
                </a:solidFill>
              </a:rPr>
              <a:t>1) Welcome Message – Rob Smith, Executive Chairperson</a:t>
            </a:r>
          </a:p>
          <a:p>
            <a:pPr marL="274320" indent="-274320">
              <a:buClr>
                <a:schemeClr val="accent3"/>
              </a:buClr>
              <a:buNone/>
              <a:defRPr/>
            </a:pPr>
            <a:r>
              <a:rPr lang="en-US" sz="1400" b="1" dirty="0">
                <a:solidFill>
                  <a:schemeClr val="accent4">
                    <a:lumMod val="50000"/>
                  </a:schemeClr>
                </a:solidFill>
              </a:rPr>
              <a:t>2) Review Anti-Trust Guidelines, Roll call – Jeremy Wingo, Secretary / Treasurer</a:t>
            </a:r>
          </a:p>
          <a:p>
            <a:pPr marL="274320" indent="-274320">
              <a:buClr>
                <a:schemeClr val="accent3"/>
              </a:buClr>
              <a:buNone/>
              <a:defRPr/>
            </a:pPr>
            <a:r>
              <a:rPr lang="en-US" sz="1400" b="1" dirty="0">
                <a:solidFill>
                  <a:schemeClr val="accent4">
                    <a:lumMod val="50000"/>
                  </a:schemeClr>
                </a:solidFill>
              </a:rPr>
              <a:t>3) Approve Minutes from October 7, 2022 Meeting</a:t>
            </a:r>
          </a:p>
          <a:p>
            <a:pPr marL="274320" indent="-274320">
              <a:buClr>
                <a:schemeClr val="accent3"/>
              </a:buClr>
              <a:buNone/>
              <a:defRPr/>
            </a:pPr>
            <a:r>
              <a:rPr lang="en-US" sz="1400" b="1" dirty="0">
                <a:solidFill>
                  <a:schemeClr val="accent4">
                    <a:lumMod val="50000"/>
                  </a:schemeClr>
                </a:solidFill>
              </a:rPr>
              <a:t>4) Annual Financial Report – Jeremy Wingo</a:t>
            </a:r>
          </a:p>
          <a:p>
            <a:pPr marL="274320" indent="-274320">
              <a:buClr>
                <a:schemeClr val="accent3"/>
              </a:buClr>
              <a:buNone/>
              <a:defRPr/>
            </a:pPr>
            <a:r>
              <a:rPr lang="en-US" sz="1400" b="1" dirty="0">
                <a:solidFill>
                  <a:schemeClr val="accent4">
                    <a:lumMod val="50000"/>
                  </a:schemeClr>
                </a:solidFill>
              </a:rPr>
              <a:t>5) Elections – Rob Smith</a:t>
            </a:r>
          </a:p>
          <a:p>
            <a:pPr marL="274320" indent="-274320">
              <a:buClr>
                <a:schemeClr val="accent3"/>
              </a:buClr>
              <a:buNone/>
              <a:defRPr/>
            </a:pPr>
            <a:r>
              <a:rPr lang="en-US" sz="1400" b="1" dirty="0">
                <a:solidFill>
                  <a:schemeClr val="accent4">
                    <a:lumMod val="50000"/>
                  </a:schemeClr>
                </a:solidFill>
              </a:rPr>
              <a:t>6) EASI Bylaws: What and Why? – Debbie Krissinger</a:t>
            </a:r>
          </a:p>
          <a:p>
            <a:pPr marL="274320" indent="-274320">
              <a:buClr>
                <a:schemeClr val="accent3"/>
              </a:buClr>
              <a:buNone/>
              <a:defRPr/>
            </a:pPr>
            <a:r>
              <a:rPr lang="en-US" sz="1400" b="1" dirty="0">
                <a:solidFill>
                  <a:schemeClr val="accent4">
                    <a:lumMod val="50000"/>
                  </a:schemeClr>
                </a:solidFill>
              </a:rPr>
              <a:t>7) Technical Committee Discussion – Toni Tarini</a:t>
            </a:r>
          </a:p>
          <a:p>
            <a:pPr marL="274320" indent="-274320">
              <a:buClr>
                <a:schemeClr val="accent3"/>
              </a:buClr>
              <a:buNone/>
              <a:defRPr/>
            </a:pPr>
            <a:r>
              <a:rPr lang="en-US" sz="1400" b="1" dirty="0">
                <a:solidFill>
                  <a:schemeClr val="accent4">
                    <a:lumMod val="50000"/>
                  </a:schemeClr>
                </a:solidFill>
              </a:rPr>
              <a:t>	a) API Standards Showcase</a:t>
            </a:r>
          </a:p>
          <a:p>
            <a:pPr marL="274320" indent="-274320">
              <a:buClr>
                <a:schemeClr val="accent3"/>
              </a:buClr>
              <a:buNone/>
              <a:defRPr/>
            </a:pPr>
            <a:r>
              <a:rPr lang="en-US" sz="1400" b="1" dirty="0">
                <a:solidFill>
                  <a:schemeClr val="accent4">
                    <a:lumMod val="50000"/>
                  </a:schemeClr>
                </a:solidFill>
              </a:rPr>
              <a:t>	b) New Standards – 830 Forecast/Planning Schedule</a:t>
            </a:r>
          </a:p>
          <a:p>
            <a:pPr marL="274320" indent="-274320">
              <a:buClr>
                <a:schemeClr val="accent3"/>
              </a:buClr>
              <a:buNone/>
              <a:defRPr/>
            </a:pPr>
            <a:r>
              <a:rPr lang="en-US" sz="1400" b="1" dirty="0">
                <a:solidFill>
                  <a:schemeClr val="accent4">
                    <a:lumMod val="50000"/>
                  </a:schemeClr>
                </a:solidFill>
              </a:rPr>
              <a:t>	c) Open Discussions</a:t>
            </a:r>
          </a:p>
          <a:p>
            <a:pPr marL="274320" indent="-274320">
              <a:buClr>
                <a:schemeClr val="accent3"/>
              </a:buClr>
              <a:buNone/>
              <a:defRPr/>
            </a:pPr>
            <a:r>
              <a:rPr lang="en-US" sz="1400" b="1" dirty="0">
                <a:solidFill>
                  <a:schemeClr val="accent4">
                    <a:lumMod val="50000"/>
                  </a:schemeClr>
                </a:solidFill>
              </a:rPr>
              <a:t> 8) Group Discussions</a:t>
            </a:r>
          </a:p>
          <a:p>
            <a:pPr marL="0" indent="0">
              <a:buClr>
                <a:schemeClr val="accent3"/>
              </a:buClr>
              <a:buNone/>
              <a:defRPr/>
            </a:pPr>
            <a:r>
              <a:rPr lang="en-US" sz="1400" b="1" dirty="0">
                <a:solidFill>
                  <a:schemeClr val="accent4">
                    <a:lumMod val="50000"/>
                  </a:schemeClr>
                </a:solidFill>
              </a:rPr>
              <a:t>       a) Increasing Membership</a:t>
            </a:r>
          </a:p>
          <a:p>
            <a:pPr marL="0" indent="0">
              <a:buClr>
                <a:schemeClr val="accent3"/>
              </a:buClr>
              <a:buNone/>
              <a:defRPr/>
            </a:pPr>
            <a:r>
              <a:rPr lang="en-US" sz="1400" b="1" dirty="0">
                <a:solidFill>
                  <a:schemeClr val="accent4">
                    <a:lumMod val="50000"/>
                  </a:schemeClr>
                </a:solidFill>
              </a:rPr>
              <a:t>       b) Proposed 2024 EASI Meeting Location</a:t>
            </a:r>
          </a:p>
          <a:p>
            <a:pPr marL="274320" indent="-274320">
              <a:buClr>
                <a:schemeClr val="accent3"/>
              </a:buClr>
              <a:buNone/>
              <a:defRPr/>
            </a:pPr>
            <a:endParaRPr lang="en-US" sz="1400" b="1" dirty="0">
              <a:solidFill>
                <a:schemeClr val="accent4">
                  <a:lumMod val="50000"/>
                </a:schemeClr>
              </a:solidFill>
            </a:endParaRPr>
          </a:p>
          <a:p>
            <a:pPr marL="274320" indent="-274320">
              <a:buClr>
                <a:schemeClr val="accent3"/>
              </a:buClr>
              <a:buFont typeface="Wingdings 2"/>
              <a:buChar char=""/>
              <a:defRPr/>
            </a:pPr>
            <a:endParaRPr lang="en-US" sz="1400" b="1" dirty="0">
              <a:solidFill>
                <a:schemeClr val="accent4">
                  <a:lumMod val="50000"/>
                </a:schemeClr>
              </a:solidFill>
            </a:endParaRPr>
          </a:p>
        </p:txBody>
      </p:sp>
      <p:sp>
        <p:nvSpPr>
          <p:cNvPr id="4" name="Rectangle 3">
            <a:extLst>
              <a:ext uri="{FF2B5EF4-FFF2-40B4-BE49-F238E27FC236}">
                <a16:creationId xmlns:a16="http://schemas.microsoft.com/office/drawing/2014/main" id="{D98331EB-8C7A-981F-2662-5C6314B413D8}"/>
              </a:ext>
            </a:extLst>
          </p:cNvPr>
          <p:cNvSpPr/>
          <p:nvPr/>
        </p:nvSpPr>
        <p:spPr>
          <a:xfrm>
            <a:off x="4984779" y="56563"/>
            <a:ext cx="1917641" cy="769441"/>
          </a:xfrm>
          <a:prstGeom prst="rect">
            <a:avLst/>
          </a:prstGeom>
        </p:spPr>
        <p:txBody>
          <a:bodyPr wrap="none">
            <a:spAutoFit/>
          </a:bodyPr>
          <a:lstStyle/>
          <a:p>
            <a:pPr algn="ctr">
              <a:defRPr/>
            </a:pPr>
            <a:r>
              <a:rPr lang="en-US" sz="4400" dirty="0">
                <a:solidFill>
                  <a:schemeClr val="accent4">
                    <a:lumMod val="50000"/>
                  </a:schemeClr>
                </a:solidFill>
                <a:latin typeface="Calibri"/>
                <a:ea typeface="+mj-ea"/>
                <a:cs typeface="+mj-cs"/>
              </a:rPr>
              <a:t>Agenda</a:t>
            </a:r>
            <a:endParaRPr lang="en-US" dirty="0">
              <a:solidFill>
                <a:schemeClr val="accent4">
                  <a:lumMod val="50000"/>
                </a:schemeClr>
              </a:solidFill>
            </a:endParaRPr>
          </a:p>
        </p:txBody>
      </p:sp>
      <p:pic>
        <p:nvPicPr>
          <p:cNvPr id="5" name="Picture 4" descr="A blue and white label with white text&#10;&#10;Description automatically generated">
            <a:extLst>
              <a:ext uri="{FF2B5EF4-FFF2-40B4-BE49-F238E27FC236}">
                <a16:creationId xmlns:a16="http://schemas.microsoft.com/office/drawing/2014/main" id="{D29203F6-B87F-ECE5-6F05-AACCC49DB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spTree>
    <p:extLst>
      <p:ext uri="{BB962C8B-B14F-4D97-AF65-F5344CB8AC3E}">
        <p14:creationId xmlns:p14="http://schemas.microsoft.com/office/powerpoint/2010/main" val="2608405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286603"/>
            <a:ext cx="10058400" cy="1450757"/>
          </a:xfrm>
        </p:spPr>
        <p:txBody>
          <a:bodyPr/>
          <a:lstStyle/>
          <a:p>
            <a:r>
              <a:rPr lang="en-US" dirty="0"/>
              <a:t>API Standards - FDM4 Spotlight </a:t>
            </a:r>
          </a:p>
        </p:txBody>
      </p:sp>
      <p:sp>
        <p:nvSpPr>
          <p:cNvPr id="6" name="Content Placeholder 5">
            <a:extLst>
              <a:ext uri="{FF2B5EF4-FFF2-40B4-BE49-F238E27FC236}">
                <a16:creationId xmlns:a16="http://schemas.microsoft.com/office/drawing/2014/main" id="{76FC67F0-B539-4C92-A484-3CAD2062084D}"/>
              </a:ext>
            </a:extLst>
          </p:cNvPr>
          <p:cNvSpPr>
            <a:spLocks noGrp="1"/>
          </p:cNvSpPr>
          <p:nvPr>
            <p:ph sz="half" idx="2"/>
          </p:nvPr>
        </p:nvSpPr>
        <p:spPr>
          <a:xfrm>
            <a:off x="1097279" y="2185852"/>
            <a:ext cx="7846423" cy="2420980"/>
          </a:xfrm>
        </p:spPr>
        <p:txBody>
          <a:bodyPr>
            <a:noAutofit/>
          </a:bodyPr>
          <a:lstStyle/>
          <a:p>
            <a:r>
              <a:rPr lang="en-US" sz="1800" b="1" dirty="0"/>
              <a:t>Docker</a:t>
            </a:r>
          </a:p>
          <a:p>
            <a:pPr lvl="1"/>
            <a:r>
              <a:rPr lang="en-US" i="1" dirty="0"/>
              <a:t>Container</a:t>
            </a:r>
            <a:r>
              <a:rPr lang="en-US" dirty="0"/>
              <a:t> application development platform – virtualized OS layer</a:t>
            </a:r>
          </a:p>
          <a:p>
            <a:r>
              <a:rPr lang="en-US" sz="1800" b="1" dirty="0"/>
              <a:t>NGINX</a:t>
            </a:r>
          </a:p>
          <a:p>
            <a:pPr lvl="1"/>
            <a:r>
              <a:rPr lang="en-US" i="1" dirty="0"/>
              <a:t>Web server </a:t>
            </a:r>
            <a:r>
              <a:rPr lang="en-US" dirty="0"/>
              <a:t>which is being used to proxy web requests to Node.js</a:t>
            </a:r>
          </a:p>
          <a:p>
            <a:r>
              <a:rPr lang="en-US" sz="1800" b="1" dirty="0"/>
              <a:t>Node.js</a:t>
            </a:r>
          </a:p>
          <a:p>
            <a:pPr lvl="1"/>
            <a:r>
              <a:rPr lang="en-US" dirty="0"/>
              <a:t>Highly scalable, efficient </a:t>
            </a:r>
            <a:r>
              <a:rPr lang="en-US" i="1" dirty="0"/>
              <a:t>runtime environment</a:t>
            </a:r>
          </a:p>
          <a:p>
            <a:r>
              <a:rPr lang="en-US" sz="1800" b="1" dirty="0"/>
              <a:t>PostgreSQL </a:t>
            </a:r>
          </a:p>
          <a:p>
            <a:pPr lvl="1"/>
            <a:r>
              <a:rPr lang="en-US" dirty="0"/>
              <a:t>Object </a:t>
            </a:r>
            <a:r>
              <a:rPr lang="en-US" i="1" dirty="0"/>
              <a:t>Relational Database </a:t>
            </a:r>
            <a:r>
              <a:rPr lang="en-US" dirty="0"/>
              <a:t>Management System</a:t>
            </a:r>
          </a:p>
          <a:p>
            <a:pPr lvl="1"/>
            <a:endParaRPr lang="en-US" dirty="0"/>
          </a:p>
          <a:p>
            <a:pPr lvl="1"/>
            <a:endParaRPr lang="en-US" dirty="0"/>
          </a:p>
          <a:p>
            <a:pPr lvl="1"/>
            <a:endParaRPr lang="en-US" dirty="0"/>
          </a:p>
        </p:txBody>
      </p:sp>
      <p:pic>
        <p:nvPicPr>
          <p:cNvPr id="13" name="Picture 12" descr="A blue and white rectangular sign with white text&#10;&#10;Description automatically generated">
            <a:extLst>
              <a:ext uri="{FF2B5EF4-FFF2-40B4-BE49-F238E27FC236}">
                <a16:creationId xmlns:a16="http://schemas.microsoft.com/office/drawing/2014/main" id="{9FDAB049-63A6-6AB5-CC4A-729D25435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pic>
        <p:nvPicPr>
          <p:cNvPr id="3" name="Picture 4" descr="What's New in Node 10. An overview of the Node.js v10 features | by Trey  Huffine | Level Up Coding">
            <a:extLst>
              <a:ext uri="{FF2B5EF4-FFF2-40B4-BE49-F238E27FC236}">
                <a16:creationId xmlns:a16="http://schemas.microsoft.com/office/drawing/2014/main" id="{95D85229-3F3B-8B57-1F17-E0CAE6E09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0929" y="3877052"/>
            <a:ext cx="2102624" cy="565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03A1277A-726E-6966-29FC-0313C0435E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8802" y="2102302"/>
            <a:ext cx="2346878" cy="558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ostgreSQL: Open Source Databases | OVHcloud">
            <a:extLst>
              <a:ext uri="{FF2B5EF4-FFF2-40B4-BE49-F238E27FC236}">
                <a16:creationId xmlns:a16="http://schemas.microsoft.com/office/drawing/2014/main" id="{86AC3283-B417-1084-60E7-F999033328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8341" y="4690195"/>
            <a:ext cx="2686308" cy="7973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What is Nginx Web Server? [Explained in Simple Terms]">
            <a:extLst>
              <a:ext uri="{FF2B5EF4-FFF2-40B4-BE49-F238E27FC236}">
                <a16:creationId xmlns:a16="http://schemas.microsoft.com/office/drawing/2014/main" id="{8C6124C0-6FA6-D72F-3A5A-DC1365F6BDA5}"/>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115" t="16072" r="-166" b="6705"/>
          <a:stretch/>
        </p:blipFill>
        <p:spPr bwMode="auto">
          <a:xfrm>
            <a:off x="8905195" y="2849232"/>
            <a:ext cx="2154092" cy="10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83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286603"/>
            <a:ext cx="10058400" cy="1450757"/>
          </a:xfrm>
        </p:spPr>
        <p:txBody>
          <a:bodyPr/>
          <a:lstStyle/>
          <a:p>
            <a:r>
              <a:rPr lang="en-US" dirty="0"/>
              <a:t>API Standards - Demo</a:t>
            </a:r>
          </a:p>
        </p:txBody>
      </p:sp>
      <p:pic>
        <p:nvPicPr>
          <p:cNvPr id="13" name="Picture 12" descr="A blue and white rectangular sign with white text&#10;&#10;Description automatically generated">
            <a:extLst>
              <a:ext uri="{FF2B5EF4-FFF2-40B4-BE49-F238E27FC236}">
                <a16:creationId xmlns:a16="http://schemas.microsoft.com/office/drawing/2014/main" id="{9FDAB049-63A6-6AB5-CC4A-729D25435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350" y="621030"/>
            <a:ext cx="1116330" cy="1116330"/>
          </a:xfrm>
          <a:prstGeom prst="rect">
            <a:avLst/>
          </a:prstGeom>
        </p:spPr>
      </p:pic>
    </p:spTree>
    <p:extLst>
      <p:ext uri="{BB962C8B-B14F-4D97-AF65-F5344CB8AC3E}">
        <p14:creationId xmlns:p14="http://schemas.microsoft.com/office/powerpoint/2010/main" val="4098411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122A-795E-4E91-8829-A4FC066F2CE7}"/>
              </a:ext>
            </a:extLst>
          </p:cNvPr>
          <p:cNvSpPr>
            <a:spLocks noGrp="1"/>
          </p:cNvSpPr>
          <p:nvPr>
            <p:ph type="ctrTitle"/>
          </p:nvPr>
        </p:nvSpPr>
        <p:spPr>
          <a:xfrm>
            <a:off x="1065196" y="5120640"/>
            <a:ext cx="10145347" cy="822960"/>
          </a:xfrm>
        </p:spPr>
        <p:txBody>
          <a:bodyPr>
            <a:normAutofit/>
          </a:bodyPr>
          <a:lstStyle/>
          <a:p>
            <a:r>
              <a:rPr lang="en-US" dirty="0"/>
              <a:t>Proposed EASI 830 – Forecast Document</a:t>
            </a:r>
          </a:p>
        </p:txBody>
      </p:sp>
      <p:pic>
        <p:nvPicPr>
          <p:cNvPr id="8" name="Picture Placeholder 7" descr="Business man sitting at a desk">
            <a:extLst>
              <a:ext uri="{FF2B5EF4-FFF2-40B4-BE49-F238E27FC236}">
                <a16:creationId xmlns:a16="http://schemas.microsoft.com/office/drawing/2014/main" id="{30A69154-5AEF-482B-8078-1C838D84E57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35000" y="640080"/>
            <a:ext cx="3544888" cy="3931920"/>
          </a:xfrm>
        </p:spPr>
      </p:pic>
      <p:pic>
        <p:nvPicPr>
          <p:cNvPr id="10" name="Picture Placeholder 9" descr="Handshake">
            <a:extLst>
              <a:ext uri="{FF2B5EF4-FFF2-40B4-BE49-F238E27FC236}">
                <a16:creationId xmlns:a16="http://schemas.microsoft.com/office/drawing/2014/main" id="{0488325E-7ADF-4704-A2E1-56E5FE6A07B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4323556" y="640080"/>
            <a:ext cx="3544888" cy="3931920"/>
          </a:xfrm>
        </p:spPr>
      </p:pic>
      <p:pic>
        <p:nvPicPr>
          <p:cNvPr id="12" name="Picture Placeholder 11" descr="A group of people in a room, meeting writing">
            <a:extLst>
              <a:ext uri="{FF2B5EF4-FFF2-40B4-BE49-F238E27FC236}">
                <a16:creationId xmlns:a16="http://schemas.microsoft.com/office/drawing/2014/main" id="{A50BFFD1-BE57-4E02-8975-9A1D6405935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8028432" y="640080"/>
            <a:ext cx="3544888" cy="3931920"/>
          </a:xfrm>
        </p:spPr>
      </p:pic>
    </p:spTree>
    <p:extLst>
      <p:ext uri="{BB962C8B-B14F-4D97-AF65-F5344CB8AC3E}">
        <p14:creationId xmlns:p14="http://schemas.microsoft.com/office/powerpoint/2010/main" val="2689414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AE2B-1B1E-40CA-9E6D-D585A6573F97}"/>
              </a:ext>
            </a:extLst>
          </p:cNvPr>
          <p:cNvSpPr>
            <a:spLocks noGrp="1"/>
          </p:cNvSpPr>
          <p:nvPr>
            <p:ph type="title"/>
          </p:nvPr>
        </p:nvSpPr>
        <p:spPr>
          <a:xfrm>
            <a:off x="838200" y="365125"/>
            <a:ext cx="10515600" cy="787019"/>
          </a:xfrm>
        </p:spPr>
        <p:txBody>
          <a:bodyPr/>
          <a:lstStyle/>
          <a:p>
            <a:r>
              <a:rPr lang="en-US" dirty="0"/>
              <a:t>Proposed EASI 830 - Forecast Document</a:t>
            </a:r>
          </a:p>
        </p:txBody>
      </p:sp>
      <p:sp>
        <p:nvSpPr>
          <p:cNvPr id="3" name="Content Placeholder 2">
            <a:extLst>
              <a:ext uri="{FF2B5EF4-FFF2-40B4-BE49-F238E27FC236}">
                <a16:creationId xmlns:a16="http://schemas.microsoft.com/office/drawing/2014/main" id="{4225ABE9-853B-A023-D648-7F20DF1097AB}"/>
              </a:ext>
            </a:extLst>
          </p:cNvPr>
          <p:cNvSpPr>
            <a:spLocks noGrp="1"/>
          </p:cNvSpPr>
          <p:nvPr>
            <p:ph idx="1"/>
          </p:nvPr>
        </p:nvSpPr>
        <p:spPr>
          <a:xfrm>
            <a:off x="838200" y="1447060"/>
            <a:ext cx="10515600" cy="5045815"/>
          </a:xfrm>
        </p:spPr>
        <p:txBody>
          <a:bodyPr>
            <a:normAutofit fontScale="32500" lnSpcReduction="20000"/>
          </a:bodyPr>
          <a:lstStyle/>
          <a:p>
            <a:pPr marL="0" marR="0" indent="0" fontAlgn="base">
              <a:lnSpc>
                <a:spcPct val="107000"/>
              </a:lnSpc>
              <a:spcBef>
                <a:spcPts val="0"/>
              </a:spcBef>
              <a:spcAft>
                <a:spcPts val="0"/>
              </a:spcAft>
              <a:buNone/>
            </a:pP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7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Purpose</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7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7200" dirty="0">
                <a:solidFill>
                  <a:srgbClr val="000000"/>
                </a:solidFill>
                <a:effectLst/>
                <a:ea typeface="Times New Roman" panose="02020603050405020304" pitchFamily="18" charset="0"/>
                <a:cs typeface="Times New Roman" panose="02020603050405020304" pitchFamily="18" charset="0"/>
              </a:rPr>
              <a:t>The 830 Forecast is an electronic document sent by the purchaser and received by the seller that provides item forecast quantities by week.  </a:t>
            </a:r>
            <a:endParaRPr lang="en-US" sz="7200" dirty="0">
              <a:effectLst/>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7200" dirty="0">
                <a:solidFill>
                  <a:srgbClr val="000000"/>
                </a:solidFill>
                <a:effectLst/>
                <a:ea typeface="Times New Roman" panose="02020603050405020304" pitchFamily="18" charset="0"/>
                <a:cs typeface="Times New Roman" panose="02020603050405020304" pitchFamily="18" charset="0"/>
              </a:rPr>
              <a:t> </a:t>
            </a:r>
            <a:endParaRPr lang="en-US" sz="7200" dirty="0">
              <a:effectLst/>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7200" dirty="0">
                <a:solidFill>
                  <a:srgbClr val="000000"/>
                </a:solidFill>
                <a:effectLst/>
                <a:ea typeface="Times New Roman" panose="02020603050405020304" pitchFamily="18" charset="0"/>
                <a:cs typeface="Times New Roman" panose="02020603050405020304" pitchFamily="18" charset="0"/>
              </a:rPr>
              <a:t>The standard assists the seller in manufacturing inventory for the needs of the purchaser. </a:t>
            </a:r>
            <a:endParaRPr lang="en-US" sz="7200" dirty="0">
              <a:effectLst/>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7200" dirty="0">
                <a:solidFill>
                  <a:srgbClr val="000000"/>
                </a:solidFill>
                <a:effectLst/>
                <a:ea typeface="Times New Roman" panose="02020603050405020304" pitchFamily="18" charset="0"/>
                <a:cs typeface="Times New Roman" panose="02020603050405020304" pitchFamily="18" charset="0"/>
              </a:rPr>
              <a:t> </a:t>
            </a:r>
            <a:endParaRPr lang="en-US" sz="7200" dirty="0">
              <a:effectLst/>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7200" b="1" dirty="0">
                <a:solidFill>
                  <a:srgbClr val="000000"/>
                </a:solidFill>
                <a:effectLst/>
                <a:ea typeface="Times New Roman" panose="02020603050405020304" pitchFamily="18" charset="0"/>
                <a:cs typeface="Times New Roman" panose="02020603050405020304" pitchFamily="18" charset="0"/>
              </a:rPr>
              <a:t>Exported by the Purchaser</a:t>
            </a:r>
            <a:endParaRPr lang="en-US" sz="7200" dirty="0">
              <a:effectLst/>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7200" dirty="0">
                <a:solidFill>
                  <a:srgbClr val="000000"/>
                </a:solidFill>
                <a:effectLst/>
                <a:ea typeface="Times New Roman" panose="02020603050405020304" pitchFamily="18" charset="0"/>
                <a:cs typeface="Times New Roman" panose="02020603050405020304" pitchFamily="18" charset="0"/>
              </a:rPr>
              <a:t> </a:t>
            </a:r>
            <a:endParaRPr lang="en-US" sz="7200" dirty="0">
              <a:effectLst/>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7200" b="1" dirty="0">
                <a:solidFill>
                  <a:srgbClr val="000000"/>
                </a:solidFill>
                <a:effectLst/>
                <a:ea typeface="Times New Roman" panose="02020603050405020304" pitchFamily="18" charset="0"/>
                <a:cs typeface="Times New Roman" panose="02020603050405020304" pitchFamily="18" charset="0"/>
              </a:rPr>
              <a:t>Imported by the Seller</a:t>
            </a:r>
            <a:endParaRPr lang="en-US" sz="7200" dirty="0">
              <a:effectLst/>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7200" dirty="0">
                <a:solidFill>
                  <a:srgbClr val="000000"/>
                </a:solidFill>
                <a:effectLst/>
                <a:ea typeface="Times New Roman" panose="02020603050405020304" pitchFamily="18" charset="0"/>
                <a:cs typeface="Times New Roman" panose="02020603050405020304" pitchFamily="18" charset="0"/>
              </a:rPr>
              <a:t> </a:t>
            </a:r>
            <a:endParaRPr lang="en-US" sz="7200" dirty="0">
              <a:effectLst/>
              <a:ea typeface="Calibri" panose="020F0502020204030204" pitchFamily="34" charset="0"/>
              <a:cs typeface="Times New Roman" panose="02020603050405020304" pitchFamily="18" charset="0"/>
            </a:endParaRPr>
          </a:p>
          <a:p>
            <a:pPr marL="0" marR="0" lvl="0" indent="0" fontAlgn="base">
              <a:lnSpc>
                <a:spcPct val="107000"/>
              </a:lnSpc>
              <a:spcBef>
                <a:spcPts val="0"/>
              </a:spcBef>
              <a:spcAft>
                <a:spcPts val="0"/>
              </a:spcAft>
              <a:buSzPts val="1000"/>
              <a:buNone/>
              <a:tabLst>
                <a:tab pos="457200" algn="l"/>
              </a:tabLst>
            </a:pPr>
            <a:r>
              <a:rPr lang="en-US" sz="25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descr="A blue and white rectangular sign with white text&#10;&#10;Description automatically generated">
            <a:extLst>
              <a:ext uri="{FF2B5EF4-FFF2-40B4-BE49-F238E27FC236}">
                <a16:creationId xmlns:a16="http://schemas.microsoft.com/office/drawing/2014/main" id="{5E6CF09C-521F-7C2B-BDA9-37CC2EED7F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5635" y="200469"/>
            <a:ext cx="1116330" cy="1116330"/>
          </a:xfrm>
          <a:prstGeom prst="rect">
            <a:avLst/>
          </a:prstGeom>
        </p:spPr>
      </p:pic>
    </p:spTree>
    <p:extLst>
      <p:ext uri="{BB962C8B-B14F-4D97-AF65-F5344CB8AC3E}">
        <p14:creationId xmlns:p14="http://schemas.microsoft.com/office/powerpoint/2010/main" val="696584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364E-64C7-0A67-F121-8C8885B7C49C}"/>
              </a:ext>
            </a:extLst>
          </p:cNvPr>
          <p:cNvSpPr txBox="1">
            <a:spLocks/>
          </p:cNvSpPr>
          <p:nvPr/>
        </p:nvSpPr>
        <p:spPr>
          <a:xfrm>
            <a:off x="838200" y="365125"/>
            <a:ext cx="10515600" cy="7870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Proposed EASI 830 - Forecast Document</a:t>
            </a:r>
            <a:endParaRPr lang="en-US" dirty="0"/>
          </a:p>
        </p:txBody>
      </p:sp>
      <p:sp>
        <p:nvSpPr>
          <p:cNvPr id="3" name="Content Placeholder 2">
            <a:extLst>
              <a:ext uri="{FF2B5EF4-FFF2-40B4-BE49-F238E27FC236}">
                <a16:creationId xmlns:a16="http://schemas.microsoft.com/office/drawing/2014/main" id="{682D8FF8-73E1-B375-5BF3-FAC6AD2D3F27}"/>
              </a:ext>
            </a:extLst>
          </p:cNvPr>
          <p:cNvSpPr txBox="1">
            <a:spLocks/>
          </p:cNvSpPr>
          <p:nvPr/>
        </p:nvSpPr>
        <p:spPr>
          <a:xfrm>
            <a:off x="838200" y="1447060"/>
            <a:ext cx="10515600" cy="504581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7000"/>
              </a:lnSpc>
              <a:spcBef>
                <a:spcPts val="0"/>
              </a:spcBef>
              <a:buFont typeface="Arial" panose="020B0604020202020204" pitchFamily="34" charset="0"/>
              <a:buNone/>
            </a:pP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Bef>
                <a:spcPts val="0"/>
              </a:spcBef>
              <a:buFont typeface="Arial" panose="020B0604020202020204" pitchFamily="34" charset="0"/>
              <a:buNone/>
            </a:pPr>
            <a:r>
              <a:rPr lang="en-US" sz="25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Specific Benefits for Sellers</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Bef>
                <a:spcPts val="0"/>
              </a:spcBef>
              <a:buFont typeface="Arial" panose="020B0604020202020204" pitchFamily="34" charset="0"/>
              <a:buNone/>
            </a:pP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0"/>
              </a:spcBef>
              <a:buSzPts val="1000"/>
              <a:tabLst>
                <a:tab pos="457200" algn="l"/>
              </a:tabLst>
            </a:pP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Provides communication of inventory requirements.</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0"/>
              </a:spcBef>
              <a:buSzPts val="1000"/>
              <a:tabLst>
                <a:tab pos="457200" algn="l"/>
              </a:tabLst>
            </a:pP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Increases production efficiencies by enabling accurate product production.</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0"/>
              </a:spcBef>
              <a:buSzPts val="1000"/>
              <a:tabLst>
                <a:tab pos="457200" algn="l"/>
              </a:tabLst>
            </a:pP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Increases visibility into the supply chain.</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0"/>
              </a:spcBef>
              <a:buSzPts val="1000"/>
              <a:tabLst>
                <a:tab pos="457200" algn="l"/>
              </a:tabLst>
            </a:pP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Increases order management efficiencies by enabling accurate inventory availability.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0"/>
              </a:spcBef>
              <a:buSzPts val="1000"/>
              <a:tabLst>
                <a:tab pos="457200" algn="l"/>
              </a:tabLst>
            </a:pP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Automate receipt of forecast.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Bef>
                <a:spcPts val="0"/>
              </a:spcBef>
              <a:buFont typeface="Arial" panose="020B0604020202020204" pitchFamily="34" charset="0"/>
              <a:buNone/>
            </a:pP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Bef>
                <a:spcPts val="0"/>
              </a:spcBef>
              <a:buFont typeface="Arial" panose="020B0604020202020204" pitchFamily="34" charset="0"/>
              <a:buNone/>
            </a:pPr>
            <a:r>
              <a:rPr lang="en-US" sz="25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Specific Benefits for Purchasers</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Bef>
                <a:spcPts val="0"/>
              </a:spcBef>
              <a:buFont typeface="Arial" panose="020B0604020202020204" pitchFamily="34" charset="0"/>
              <a:buNone/>
            </a:pP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0"/>
              </a:spcBef>
              <a:buSzPts val="1000"/>
              <a:tabLst>
                <a:tab pos="457200" algn="l"/>
              </a:tabLst>
            </a:pP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Increases order management efficiencies by enabling accurate inventory availability.  </a:t>
            </a:r>
          </a:p>
          <a:p>
            <a:pPr fontAlgn="base">
              <a:lnSpc>
                <a:spcPct val="107000"/>
              </a:lnSpc>
              <a:spcBef>
                <a:spcPts val="0"/>
              </a:spcBef>
              <a:buSzPts val="1000"/>
              <a:tabLst>
                <a:tab pos="457200" algn="l"/>
              </a:tabLst>
            </a:pPr>
            <a:r>
              <a:rPr lang="en-US" sz="2500" b="1" dirty="0">
                <a:solidFill>
                  <a:srgbClr val="000000"/>
                </a:solidFill>
                <a:latin typeface="Arial" panose="020B0604020202020204" pitchFamily="34" charset="0"/>
                <a:cs typeface="Times New Roman" panose="02020603050405020304" pitchFamily="18" charset="0"/>
              </a:rPr>
              <a:t>Mills can (Gildan will) consider the input as one of the most important key indicators to re-assess production plans</a:t>
            </a:r>
            <a:r>
              <a:rPr lang="en-US" sz="2500" dirty="0">
                <a:solidFill>
                  <a:srgbClr val="000000"/>
                </a:solidFill>
                <a:latin typeface="Arial" panose="020B0604020202020204" pitchFamily="34" charset="0"/>
                <a:cs typeface="Times New Roman" panose="02020603050405020304" pitchFamily="18" charset="0"/>
              </a:rPr>
              <a:t>. </a:t>
            </a:r>
          </a:p>
          <a:p>
            <a:pPr fontAlgn="base">
              <a:lnSpc>
                <a:spcPct val="107000"/>
              </a:lnSpc>
              <a:spcBef>
                <a:spcPts val="0"/>
              </a:spcBef>
              <a:buSzPts val="1000"/>
              <a:tabLst>
                <a:tab pos="457200" algn="l"/>
              </a:tabLst>
            </a:pP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Automate the transmission of forecast.</a:t>
            </a:r>
          </a:p>
          <a:p>
            <a:pPr fontAlgn="base">
              <a:lnSpc>
                <a:spcPct val="107000"/>
              </a:lnSpc>
              <a:spcBef>
                <a:spcPts val="0"/>
              </a:spcBef>
              <a:buSzPts val="1000"/>
              <a:tabLst>
                <a:tab pos="457200" algn="l"/>
              </a:tabLst>
            </a:pPr>
            <a:r>
              <a:rPr lang="en-US" sz="2500" dirty="0">
                <a:solidFill>
                  <a:srgbClr val="000000"/>
                </a:solidFill>
                <a:latin typeface="Arial" panose="020B0604020202020204" pitchFamily="34" charset="0"/>
                <a:ea typeface="Calibri" panose="020F0502020204030204" pitchFamily="34" charset="0"/>
                <a:cs typeface="Times New Roman" panose="02020603050405020304" pitchFamily="18" charset="0"/>
              </a:rPr>
              <a:t>Reduction of processing time in implementing a new forecast improves the visibility of the customer needs at the mill’s supply chain.</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p:txBody>
      </p:sp>
      <p:pic>
        <p:nvPicPr>
          <p:cNvPr id="4" name="Picture 3" descr="A blue and white rectangular sign with white text&#10;&#10;Description automatically generated">
            <a:extLst>
              <a:ext uri="{FF2B5EF4-FFF2-40B4-BE49-F238E27FC236}">
                <a16:creationId xmlns:a16="http://schemas.microsoft.com/office/drawing/2014/main" id="{C309E0D2-D88C-8723-C5B1-99581E204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5635" y="200469"/>
            <a:ext cx="1116330" cy="1116330"/>
          </a:xfrm>
          <a:prstGeom prst="rect">
            <a:avLst/>
          </a:prstGeom>
        </p:spPr>
      </p:pic>
    </p:spTree>
    <p:extLst>
      <p:ext uri="{BB962C8B-B14F-4D97-AF65-F5344CB8AC3E}">
        <p14:creationId xmlns:p14="http://schemas.microsoft.com/office/powerpoint/2010/main" val="4176802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7CD-36E4-0CFB-3A6B-59B60A2F9BDD}"/>
              </a:ext>
            </a:extLst>
          </p:cNvPr>
          <p:cNvSpPr>
            <a:spLocks noGrp="1"/>
          </p:cNvSpPr>
          <p:nvPr>
            <p:ph type="title"/>
          </p:nvPr>
        </p:nvSpPr>
        <p:spPr>
          <a:xfrm>
            <a:off x="1792224" y="121920"/>
            <a:ext cx="6651933" cy="584593"/>
          </a:xfrm>
        </p:spPr>
        <p:txBody>
          <a:bodyPr>
            <a:normAutofit/>
          </a:bodyPr>
          <a:lstStyle/>
          <a:p>
            <a:r>
              <a:rPr lang="en-US" sz="3200" b="1" dirty="0">
                <a:solidFill>
                  <a:srgbClr val="002060"/>
                </a:solidFill>
              </a:rPr>
              <a:t>Proposed EASI 830 Forecast Document</a:t>
            </a:r>
          </a:p>
        </p:txBody>
      </p:sp>
      <p:pic>
        <p:nvPicPr>
          <p:cNvPr id="9" name="Picture 8">
            <a:extLst>
              <a:ext uri="{FF2B5EF4-FFF2-40B4-BE49-F238E27FC236}">
                <a16:creationId xmlns:a16="http://schemas.microsoft.com/office/drawing/2014/main" id="{D85FBD43-1356-F8D3-7975-8401B1C65E50}"/>
              </a:ext>
            </a:extLst>
          </p:cNvPr>
          <p:cNvPicPr>
            <a:picLocks noChangeAspect="1"/>
          </p:cNvPicPr>
          <p:nvPr/>
        </p:nvPicPr>
        <p:blipFill>
          <a:blip r:embed="rId2"/>
          <a:stretch>
            <a:fillRect/>
          </a:stretch>
        </p:blipFill>
        <p:spPr>
          <a:xfrm>
            <a:off x="0" y="1695450"/>
            <a:ext cx="12192000" cy="4581487"/>
          </a:xfrm>
          <a:prstGeom prst="rect">
            <a:avLst/>
          </a:prstGeom>
        </p:spPr>
      </p:pic>
      <p:pic>
        <p:nvPicPr>
          <p:cNvPr id="4" name="Picture 3" descr="A blue and white rectangular sign with white text&#10;&#10;Description automatically generated">
            <a:extLst>
              <a:ext uri="{FF2B5EF4-FFF2-40B4-BE49-F238E27FC236}">
                <a16:creationId xmlns:a16="http://schemas.microsoft.com/office/drawing/2014/main" id="{B31A8C0C-A007-5A4D-3C81-8996C7698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0233" y="23279"/>
            <a:ext cx="1116330" cy="1116330"/>
          </a:xfrm>
          <a:prstGeom prst="rect">
            <a:avLst/>
          </a:prstGeom>
        </p:spPr>
      </p:pic>
    </p:spTree>
    <p:extLst>
      <p:ext uri="{BB962C8B-B14F-4D97-AF65-F5344CB8AC3E}">
        <p14:creationId xmlns:p14="http://schemas.microsoft.com/office/powerpoint/2010/main" val="1114717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2057400" y="91614"/>
            <a:ext cx="6867144" cy="989201"/>
          </a:xfrm>
        </p:spPr>
        <p:txBody>
          <a:bodyPr>
            <a:normAutofit/>
          </a:bodyPr>
          <a:lstStyle/>
          <a:p>
            <a:r>
              <a:rPr lang="en-US" sz="3200" b="1" dirty="0">
                <a:solidFill>
                  <a:srgbClr val="002060"/>
                </a:solidFill>
              </a:rPr>
              <a:t>Proposed EASI 830 Forecast Document</a:t>
            </a:r>
            <a:endParaRPr lang="en-US" sz="3200" b="1" dirty="0"/>
          </a:p>
        </p:txBody>
      </p:sp>
      <p:pic>
        <p:nvPicPr>
          <p:cNvPr id="13" name="Picture 12" descr="A blue and white rectangular sign with white text&#10;&#10;Description automatically generated">
            <a:extLst>
              <a:ext uri="{FF2B5EF4-FFF2-40B4-BE49-F238E27FC236}">
                <a16:creationId xmlns:a16="http://schemas.microsoft.com/office/drawing/2014/main" id="{9FDAB049-63A6-6AB5-CC4A-729D25435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5670" y="136398"/>
            <a:ext cx="1116330" cy="1116330"/>
          </a:xfrm>
          <a:prstGeom prst="rect">
            <a:avLst/>
          </a:prstGeom>
        </p:spPr>
      </p:pic>
      <p:sp>
        <p:nvSpPr>
          <p:cNvPr id="12" name="Text Placeholder 6">
            <a:extLst>
              <a:ext uri="{FF2B5EF4-FFF2-40B4-BE49-F238E27FC236}">
                <a16:creationId xmlns:a16="http://schemas.microsoft.com/office/drawing/2014/main" id="{B96CD3B1-6D05-90AC-2F15-2C5E72638BFB}"/>
              </a:ext>
            </a:extLst>
          </p:cNvPr>
          <p:cNvSpPr>
            <a:spLocks noGrp="1"/>
          </p:cNvSpPr>
          <p:nvPr>
            <p:ph type="body" sz="quarter" idx="3"/>
          </p:nvPr>
        </p:nvSpPr>
        <p:spPr>
          <a:xfrm>
            <a:off x="1097280" y="1368180"/>
            <a:ext cx="9531138" cy="736282"/>
          </a:xfrm>
        </p:spPr>
        <p:txBody>
          <a:bodyPr>
            <a:normAutofit/>
          </a:bodyPr>
          <a:lstStyle/>
          <a:p>
            <a:r>
              <a:rPr lang="en-US" sz="2000" dirty="0"/>
              <a:t>Discussions</a:t>
            </a:r>
          </a:p>
        </p:txBody>
      </p:sp>
      <p:sp>
        <p:nvSpPr>
          <p:cNvPr id="14" name="Content Placeholder 7">
            <a:extLst>
              <a:ext uri="{FF2B5EF4-FFF2-40B4-BE49-F238E27FC236}">
                <a16:creationId xmlns:a16="http://schemas.microsoft.com/office/drawing/2014/main" id="{41190513-730E-4D16-CD50-D91BE7C5469D}"/>
              </a:ext>
            </a:extLst>
          </p:cNvPr>
          <p:cNvSpPr>
            <a:spLocks noGrp="1"/>
          </p:cNvSpPr>
          <p:nvPr>
            <p:ph sz="quarter" idx="4"/>
          </p:nvPr>
        </p:nvSpPr>
        <p:spPr>
          <a:xfrm>
            <a:off x="713232" y="2679192"/>
            <a:ext cx="10652760" cy="3189902"/>
          </a:xfrm>
        </p:spPr>
        <p:txBody>
          <a:bodyPr>
            <a:normAutofit/>
          </a:bodyPr>
          <a:lstStyle/>
          <a:p>
            <a:r>
              <a:rPr lang="en-US" sz="2400" dirty="0"/>
              <a:t>Would a new 830 message will replace the schedule of the former planning schedule if one was sent?</a:t>
            </a:r>
          </a:p>
          <a:p>
            <a:r>
              <a:rPr lang="en-US" sz="2400" dirty="0"/>
              <a:t>Where would the supplier save this information and how would it be interpreted? </a:t>
            </a:r>
          </a:p>
          <a:p>
            <a:endParaRPr lang="en-US" sz="1800" dirty="0"/>
          </a:p>
        </p:txBody>
      </p:sp>
    </p:spTree>
    <p:extLst>
      <p:ext uri="{BB962C8B-B14F-4D97-AF65-F5344CB8AC3E}">
        <p14:creationId xmlns:p14="http://schemas.microsoft.com/office/powerpoint/2010/main" val="2128761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E42C-2B5D-4037-AD45-0C89E167EDE7}"/>
              </a:ext>
            </a:extLst>
          </p:cNvPr>
          <p:cNvSpPr>
            <a:spLocks noGrp="1"/>
          </p:cNvSpPr>
          <p:nvPr>
            <p:ph type="title"/>
          </p:nvPr>
        </p:nvSpPr>
        <p:spPr>
          <a:xfrm>
            <a:off x="764507" y="1284820"/>
            <a:ext cx="3886626" cy="1358900"/>
          </a:xfrm>
        </p:spPr>
        <p:txBody>
          <a:bodyPr>
            <a:normAutofit/>
          </a:bodyPr>
          <a:lstStyle/>
          <a:p>
            <a:r>
              <a:rPr lang="en-US" sz="3800" b="1" dirty="0"/>
              <a:t>Open Discussions</a:t>
            </a:r>
          </a:p>
        </p:txBody>
      </p:sp>
      <p:sp>
        <p:nvSpPr>
          <p:cNvPr id="3" name="Content Placeholder 2">
            <a:extLst>
              <a:ext uri="{FF2B5EF4-FFF2-40B4-BE49-F238E27FC236}">
                <a16:creationId xmlns:a16="http://schemas.microsoft.com/office/drawing/2014/main" id="{505C2B0B-3B6F-4F09-9F9E-364F5540524E}"/>
              </a:ext>
            </a:extLst>
          </p:cNvPr>
          <p:cNvSpPr>
            <a:spLocks noGrp="1"/>
          </p:cNvSpPr>
          <p:nvPr>
            <p:ph idx="1"/>
          </p:nvPr>
        </p:nvSpPr>
        <p:spPr>
          <a:xfrm>
            <a:off x="949325" y="2978150"/>
            <a:ext cx="3264408" cy="2444750"/>
          </a:xfrm>
        </p:spPr>
        <p:txBody>
          <a:bodyPr>
            <a:normAutofit/>
          </a:bodyPr>
          <a:lstStyle/>
          <a:p>
            <a:pPr marL="0" indent="0">
              <a:buNone/>
            </a:pPr>
            <a:r>
              <a:rPr lang="en-US" b="1" i="1" dirty="0"/>
              <a:t>940 Requirements</a:t>
            </a:r>
            <a:br>
              <a:rPr lang="en-US" i="1" dirty="0"/>
            </a:br>
            <a:r>
              <a:rPr lang="en-US" dirty="0"/>
              <a:t>   </a:t>
            </a:r>
            <a:r>
              <a:rPr lang="en-US" sz="1400" dirty="0"/>
              <a:t>3</a:t>
            </a:r>
            <a:r>
              <a:rPr lang="en-US" sz="1400" baseline="30000" dirty="0"/>
              <a:t>rd</a:t>
            </a:r>
            <a:r>
              <a:rPr lang="en-US" sz="1400" dirty="0"/>
              <a:t> Party Account Billing Address</a:t>
            </a:r>
          </a:p>
          <a:p>
            <a:pPr marL="0" indent="0">
              <a:buNone/>
            </a:pPr>
            <a:r>
              <a:rPr lang="en-US" sz="1400" dirty="0"/>
              <a:t> </a:t>
            </a:r>
            <a:r>
              <a:rPr lang="en-US" b="1" i="1" dirty="0"/>
              <a:t>870 Requirements</a:t>
            </a:r>
          </a:p>
          <a:p>
            <a:pPr marL="0" indent="0">
              <a:buNone/>
            </a:pPr>
            <a:r>
              <a:rPr lang="en-US" sz="1400" dirty="0"/>
              <a:t>     Require Expected Ship Date	</a:t>
            </a:r>
            <a:endParaRPr lang="en-US" sz="1800" dirty="0"/>
          </a:p>
          <a:p>
            <a:pPr marL="0" indent="0">
              <a:buNone/>
            </a:pPr>
            <a:r>
              <a:rPr lang="en-US" b="1" i="1" dirty="0"/>
              <a:t>Questions?</a:t>
            </a:r>
          </a:p>
        </p:txBody>
      </p:sp>
      <p:pic>
        <p:nvPicPr>
          <p:cNvPr id="7" name="Picture Placeholder 6" descr="Close up desk, with glasses, a mug and laptop">
            <a:extLst>
              <a:ext uri="{FF2B5EF4-FFF2-40B4-BE49-F238E27FC236}">
                <a16:creationId xmlns:a16="http://schemas.microsoft.com/office/drawing/2014/main" id="{4A562C5C-7EE0-4E93-9789-1E61C53669B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651133" y="1234440"/>
            <a:ext cx="3264408" cy="4352544"/>
          </a:xfrm>
        </p:spPr>
      </p:pic>
      <p:pic>
        <p:nvPicPr>
          <p:cNvPr id="9" name="Picture Placeholder 8" descr="People with their hands up at an auction ">
            <a:extLst>
              <a:ext uri="{FF2B5EF4-FFF2-40B4-BE49-F238E27FC236}">
                <a16:creationId xmlns:a16="http://schemas.microsoft.com/office/drawing/2014/main" id="{E4B7E298-8B82-4BBC-BD7F-FB0F1F96499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308774" y="1234440"/>
            <a:ext cx="3264408" cy="4352544"/>
          </a:xfrm>
        </p:spPr>
      </p:pic>
    </p:spTree>
    <p:extLst>
      <p:ext uri="{BB962C8B-B14F-4D97-AF65-F5344CB8AC3E}">
        <p14:creationId xmlns:p14="http://schemas.microsoft.com/office/powerpoint/2010/main" val="2852932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B093-1A36-97FC-FCE9-F695C6FCC947}"/>
              </a:ext>
            </a:extLst>
          </p:cNvPr>
          <p:cNvSpPr>
            <a:spLocks noGrp="1"/>
          </p:cNvSpPr>
          <p:nvPr>
            <p:ph type="title"/>
          </p:nvPr>
        </p:nvSpPr>
        <p:spPr>
          <a:xfrm>
            <a:off x="2781104" y="156368"/>
            <a:ext cx="7056859" cy="681832"/>
          </a:xfrm>
        </p:spPr>
        <p:txBody>
          <a:bodyPr>
            <a:noAutofit/>
          </a:bodyPr>
          <a:lstStyle/>
          <a:p>
            <a:r>
              <a:rPr lang="en-US" sz="3200" b="1" dirty="0">
                <a:solidFill>
                  <a:srgbClr val="002060"/>
                </a:solidFill>
              </a:rPr>
              <a:t>Proposed Changes to 940 Direct Ship PO</a:t>
            </a:r>
          </a:p>
        </p:txBody>
      </p:sp>
      <p:sp>
        <p:nvSpPr>
          <p:cNvPr id="4" name="Rectangle 1">
            <a:extLst>
              <a:ext uri="{FF2B5EF4-FFF2-40B4-BE49-F238E27FC236}">
                <a16:creationId xmlns:a16="http://schemas.microsoft.com/office/drawing/2014/main" id="{C3F5BD6F-9A49-42B2-1EF9-056F4CC531F7}"/>
              </a:ext>
            </a:extLst>
          </p:cNvPr>
          <p:cNvSpPr>
            <a:spLocks noChangeArrowheads="1"/>
          </p:cNvSpPr>
          <p:nvPr/>
        </p:nvSpPr>
        <p:spPr bwMode="auto">
          <a:xfrm>
            <a:off x="1400249" y="1597336"/>
            <a:ext cx="99399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Arial" panose="020B0604020202020204" pitchFamily="34" charset="0"/>
                <a:ea typeface="Calibri" panose="020F0502020204030204" pitchFamily="34" charset="0"/>
              </a:rPr>
              <a:t>Issue </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Vendors need the customer company name</a:t>
            </a:r>
            <a:r>
              <a:rPr lang="en-US" altLang="en-US" sz="1400" dirty="0">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and address for the 3</a:t>
            </a:r>
            <a:r>
              <a:rPr kumimoji="0" lang="en-US" altLang="en-US" sz="14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rPr>
              <a:t>rd</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Party Account Number </a:t>
            </a:r>
            <a:r>
              <a:rPr lang="en-US" altLang="en-US" sz="1400" dirty="0">
                <a:latin typeface="Arial" panose="020B0604020202020204" pitchFamily="34" charset="0"/>
                <a:ea typeface="Calibri" panose="020F0502020204030204" pitchFamily="34" charset="0"/>
              </a:rPr>
              <a:t>f</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or account</a:t>
            </a:r>
            <a:r>
              <a:rPr lang="en-US" altLang="en-US" sz="1400" dirty="0">
                <a:latin typeface="Arial" panose="020B0604020202020204" pitchFamily="34" charset="0"/>
                <a:ea typeface="Calibri" panose="020F0502020204030204" pitchFamily="34" charset="0"/>
              </a:rPr>
              <a:t> validation.</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FCFEF1AE-0BBA-1581-D3D2-08B1AE713FD2}"/>
              </a:ext>
            </a:extLst>
          </p:cNvPr>
          <p:cNvSpPr>
            <a:spLocks noChangeArrowheads="1"/>
          </p:cNvSpPr>
          <p:nvPr/>
        </p:nvSpPr>
        <p:spPr bwMode="auto">
          <a:xfrm>
            <a:off x="1400249" y="1981935"/>
            <a:ext cx="65494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Suggestion - Add customer name and address of the 3</a:t>
            </a:r>
            <a:r>
              <a:rPr kumimoji="0" lang="en-US" altLang="en-US" sz="14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rPr>
              <a:t>rd</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Party Account Number.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528248BC-AF2A-7602-FF48-3FCA7B7E1093}"/>
              </a:ext>
            </a:extLst>
          </p:cNvPr>
          <p:cNvGraphicFramePr>
            <a:graphicFrameLocks noGrp="1"/>
          </p:cNvGraphicFramePr>
          <p:nvPr>
            <p:extLst>
              <p:ext uri="{D42A27DB-BD31-4B8C-83A1-F6EECF244321}">
                <p14:modId xmlns:p14="http://schemas.microsoft.com/office/powerpoint/2010/main" val="2616017643"/>
              </p:ext>
            </p:extLst>
          </p:nvPr>
        </p:nvGraphicFramePr>
        <p:xfrm>
          <a:off x="1118507" y="2468175"/>
          <a:ext cx="9797144" cy="2346960"/>
        </p:xfrm>
        <a:graphic>
          <a:graphicData uri="http://schemas.openxmlformats.org/drawingml/2006/table">
            <a:tbl>
              <a:tblPr firstRow="1" firstCol="1" bandRow="1">
                <a:tableStyleId>{5C22544A-7EE6-4342-B048-85BDC9FD1C3A}</a:tableStyleId>
              </a:tblPr>
              <a:tblGrid>
                <a:gridCol w="1224643">
                  <a:extLst>
                    <a:ext uri="{9D8B030D-6E8A-4147-A177-3AD203B41FA5}">
                      <a16:colId xmlns:a16="http://schemas.microsoft.com/office/drawing/2014/main" val="3346123218"/>
                    </a:ext>
                  </a:extLst>
                </a:gridCol>
                <a:gridCol w="1224643">
                  <a:extLst>
                    <a:ext uri="{9D8B030D-6E8A-4147-A177-3AD203B41FA5}">
                      <a16:colId xmlns:a16="http://schemas.microsoft.com/office/drawing/2014/main" val="1663211038"/>
                    </a:ext>
                  </a:extLst>
                </a:gridCol>
                <a:gridCol w="1224643">
                  <a:extLst>
                    <a:ext uri="{9D8B030D-6E8A-4147-A177-3AD203B41FA5}">
                      <a16:colId xmlns:a16="http://schemas.microsoft.com/office/drawing/2014/main" val="1615452367"/>
                    </a:ext>
                  </a:extLst>
                </a:gridCol>
                <a:gridCol w="1224643">
                  <a:extLst>
                    <a:ext uri="{9D8B030D-6E8A-4147-A177-3AD203B41FA5}">
                      <a16:colId xmlns:a16="http://schemas.microsoft.com/office/drawing/2014/main" val="109690072"/>
                    </a:ext>
                  </a:extLst>
                </a:gridCol>
                <a:gridCol w="1224643">
                  <a:extLst>
                    <a:ext uri="{9D8B030D-6E8A-4147-A177-3AD203B41FA5}">
                      <a16:colId xmlns:a16="http://schemas.microsoft.com/office/drawing/2014/main" val="4031943720"/>
                    </a:ext>
                  </a:extLst>
                </a:gridCol>
                <a:gridCol w="1224643">
                  <a:extLst>
                    <a:ext uri="{9D8B030D-6E8A-4147-A177-3AD203B41FA5}">
                      <a16:colId xmlns:a16="http://schemas.microsoft.com/office/drawing/2014/main" val="3698151735"/>
                    </a:ext>
                  </a:extLst>
                </a:gridCol>
                <a:gridCol w="1224643">
                  <a:extLst>
                    <a:ext uri="{9D8B030D-6E8A-4147-A177-3AD203B41FA5}">
                      <a16:colId xmlns:a16="http://schemas.microsoft.com/office/drawing/2014/main" val="3902857462"/>
                    </a:ext>
                  </a:extLst>
                </a:gridCol>
                <a:gridCol w="1224643">
                  <a:extLst>
                    <a:ext uri="{9D8B030D-6E8A-4147-A177-3AD203B41FA5}">
                      <a16:colId xmlns:a16="http://schemas.microsoft.com/office/drawing/2014/main" val="2499233739"/>
                    </a:ext>
                  </a:extLst>
                </a:gridCol>
              </a:tblGrid>
              <a:tr h="335280">
                <a:tc>
                  <a:txBody>
                    <a:bodyPr/>
                    <a:lstStyle/>
                    <a:p>
                      <a:pPr marL="0" marR="0" algn="ctr">
                        <a:spcBef>
                          <a:spcPts val="0"/>
                        </a:spcBef>
                        <a:spcAft>
                          <a:spcPts val="0"/>
                        </a:spcAft>
                      </a:pPr>
                      <a:r>
                        <a:rPr lang="en-US" sz="1000" dirty="0">
                          <a:effectLst/>
                        </a:rPr>
                        <a:t>Field Number</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000" dirty="0">
                          <a:effectLst/>
                        </a:rPr>
                        <a:t>Field Name</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Field Definition</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Example</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Required / Optional</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Format</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Field Size</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Comments</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98510303"/>
                  </a:ext>
                </a:extLst>
              </a:tr>
              <a:tr h="335280">
                <a:tc>
                  <a:txBody>
                    <a:bodyPr/>
                    <a:lstStyle/>
                    <a:p>
                      <a:pPr marL="0" marR="0" algn="ctr">
                        <a:spcBef>
                          <a:spcPts val="0"/>
                        </a:spcBef>
                        <a:spcAft>
                          <a:spcPts val="0"/>
                        </a:spcAft>
                      </a:pPr>
                      <a:r>
                        <a:rPr lang="en-US" sz="1000" dirty="0">
                          <a:effectLst/>
                        </a:rPr>
                        <a:t>52</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000" dirty="0">
                          <a:effectLst/>
                        </a:rPr>
                        <a:t>3</a:t>
                      </a:r>
                      <a:r>
                        <a:rPr lang="en-US" sz="1000" baseline="30000" dirty="0">
                          <a:effectLst/>
                        </a:rPr>
                        <a:t>rd</a:t>
                      </a:r>
                      <a:r>
                        <a:rPr lang="en-US" sz="1000" dirty="0">
                          <a:effectLst/>
                        </a:rPr>
                        <a:t> Party Account Name</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3rd Party account name to be charged for freight</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John Doe Manufacturing  </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O</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AN</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1/30</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This is an optional field.  If the order is a 3rd party order, where the wholesaler's customer will pay the freight charges, enter the account company name to be charged for freight.</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146821489"/>
                  </a:ext>
                </a:extLst>
              </a:tr>
              <a:tr h="335280">
                <a:tc>
                  <a:txBody>
                    <a:bodyPr/>
                    <a:lstStyle/>
                    <a:p>
                      <a:pPr marL="0" marR="0" algn="ctr">
                        <a:spcBef>
                          <a:spcPts val="0"/>
                        </a:spcBef>
                        <a:spcAft>
                          <a:spcPts val="0"/>
                        </a:spcAft>
                      </a:pPr>
                      <a:r>
                        <a:rPr lang="en-US" sz="1000" dirty="0">
                          <a:effectLst/>
                        </a:rPr>
                        <a:t>53</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000" dirty="0">
                          <a:effectLst/>
                        </a:rPr>
                        <a:t>3rd Party Account Address</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3rd Party account name address  </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123 Main Street  </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O</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AN</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effectLst/>
                        </a:rPr>
                        <a:t>1/30</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endParaRPr lang="en-US"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4114691740"/>
                  </a:ext>
                </a:extLst>
              </a:tr>
            </a:tbl>
          </a:graphicData>
        </a:graphic>
      </p:graphicFrame>
      <p:sp>
        <p:nvSpPr>
          <p:cNvPr id="13" name="Rectangle 3">
            <a:extLst>
              <a:ext uri="{FF2B5EF4-FFF2-40B4-BE49-F238E27FC236}">
                <a16:creationId xmlns:a16="http://schemas.microsoft.com/office/drawing/2014/main" id="{E650FE4B-9B43-5FF7-B13D-5232607877E0}"/>
              </a:ext>
            </a:extLst>
          </p:cNvPr>
          <p:cNvSpPr>
            <a:spLocks noChangeArrowheads="1"/>
          </p:cNvSpPr>
          <p:nvPr/>
        </p:nvSpPr>
        <p:spPr bwMode="auto">
          <a:xfrm rot="10800000" flipV="1">
            <a:off x="1360339" y="5070420"/>
            <a:ext cx="9515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Do we need Field Numbers 54-57 for 3</a:t>
            </a:r>
            <a:r>
              <a:rPr kumimoji="0" lang="en-US" altLang="en-US" sz="14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rPr>
              <a:t>rd</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Party Account City Name, State Code, Postal Code, and Country Code?</a:t>
            </a:r>
            <a:r>
              <a:rPr kumimoji="0" lang="en-US" altLang="en-US" sz="1400" b="0" i="0" u="none" strike="noStrike" cap="none" normalizeH="0" baseline="0" dirty="0">
                <a:ln>
                  <a:noFill/>
                </a:ln>
                <a:solidFill>
                  <a:schemeClr val="tx1"/>
                </a:solidFill>
                <a:effectLst/>
                <a:latin typeface="Arial" panose="020B0604020202020204" pitchFamily="34" charset="0"/>
              </a:rPr>
              <a:t> </a:t>
            </a:r>
          </a:p>
        </p:txBody>
      </p:sp>
      <p:pic>
        <p:nvPicPr>
          <p:cNvPr id="5" name="Picture 4" descr="A blue and white rectangular sign with white text&#10;&#10;Description automatically generated">
            <a:extLst>
              <a:ext uri="{FF2B5EF4-FFF2-40B4-BE49-F238E27FC236}">
                <a16:creationId xmlns:a16="http://schemas.microsoft.com/office/drawing/2014/main" id="{38EE371B-E168-F678-6AB5-E880F1C0C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651" y="126575"/>
            <a:ext cx="1116330" cy="1116330"/>
          </a:xfrm>
          <a:prstGeom prst="rect">
            <a:avLst/>
          </a:prstGeom>
        </p:spPr>
      </p:pic>
    </p:spTree>
    <p:extLst>
      <p:ext uri="{BB962C8B-B14F-4D97-AF65-F5344CB8AC3E}">
        <p14:creationId xmlns:p14="http://schemas.microsoft.com/office/powerpoint/2010/main" val="3252983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FD8A-E589-41CE-1E13-723030FEF8D1}"/>
              </a:ext>
            </a:extLst>
          </p:cNvPr>
          <p:cNvSpPr>
            <a:spLocks noGrp="1"/>
          </p:cNvSpPr>
          <p:nvPr>
            <p:ph type="title"/>
          </p:nvPr>
        </p:nvSpPr>
        <p:spPr>
          <a:xfrm>
            <a:off x="3736351" y="75193"/>
            <a:ext cx="4297137" cy="943982"/>
          </a:xfrm>
        </p:spPr>
        <p:txBody>
          <a:bodyPr>
            <a:normAutofit/>
          </a:bodyPr>
          <a:lstStyle/>
          <a:p>
            <a:r>
              <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Increasing Membership</a:t>
            </a:r>
            <a:endParaRPr lang="en-US" dirty="0"/>
          </a:p>
        </p:txBody>
      </p:sp>
      <p:pic>
        <p:nvPicPr>
          <p:cNvPr id="3" name="Picture 2" descr="A blue and white label with white text&#10;&#10;Description automatically generated">
            <a:extLst>
              <a:ext uri="{FF2B5EF4-FFF2-40B4-BE49-F238E27FC236}">
                <a16:creationId xmlns:a16="http://schemas.microsoft.com/office/drawing/2014/main" id="{80B21484-E5E5-7087-229F-9A670BD7F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sp>
        <p:nvSpPr>
          <p:cNvPr id="5" name="TextBox 4">
            <a:extLst>
              <a:ext uri="{FF2B5EF4-FFF2-40B4-BE49-F238E27FC236}">
                <a16:creationId xmlns:a16="http://schemas.microsoft.com/office/drawing/2014/main" id="{83414BE9-0E29-85DF-D94A-192C7F64F7DA}"/>
              </a:ext>
            </a:extLst>
          </p:cNvPr>
          <p:cNvSpPr txBox="1"/>
          <p:nvPr/>
        </p:nvSpPr>
        <p:spPr>
          <a:xfrm>
            <a:off x="4121239" y="968038"/>
            <a:ext cx="3378070" cy="375552"/>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Engage the members and users</a:t>
            </a:r>
          </a:p>
        </p:txBody>
      </p:sp>
      <p:pic>
        <p:nvPicPr>
          <p:cNvPr id="6" name="Picture 5">
            <a:extLst>
              <a:ext uri="{FF2B5EF4-FFF2-40B4-BE49-F238E27FC236}">
                <a16:creationId xmlns:a16="http://schemas.microsoft.com/office/drawing/2014/main" id="{F87598FA-89BE-5A35-63E9-BF9DDA545511}"/>
              </a:ext>
            </a:extLst>
          </p:cNvPr>
          <p:cNvPicPr>
            <a:picLocks noChangeAspect="1"/>
          </p:cNvPicPr>
          <p:nvPr/>
        </p:nvPicPr>
        <p:blipFill>
          <a:blip r:embed="rId3"/>
          <a:stretch>
            <a:fillRect/>
          </a:stretch>
        </p:blipFill>
        <p:spPr>
          <a:xfrm>
            <a:off x="3183726" y="1453402"/>
            <a:ext cx="5824547" cy="5145851"/>
          </a:xfrm>
          <a:prstGeom prst="rect">
            <a:avLst/>
          </a:prstGeom>
        </p:spPr>
      </p:pic>
      <p:sp>
        <p:nvSpPr>
          <p:cNvPr id="7" name="Rectangle 6">
            <a:extLst>
              <a:ext uri="{FF2B5EF4-FFF2-40B4-BE49-F238E27FC236}">
                <a16:creationId xmlns:a16="http://schemas.microsoft.com/office/drawing/2014/main" id="{3BC8C9C3-5FC9-8BB4-1414-280D4C06DEB1}"/>
              </a:ext>
            </a:extLst>
          </p:cNvPr>
          <p:cNvSpPr/>
          <p:nvPr/>
        </p:nvSpPr>
        <p:spPr>
          <a:xfrm>
            <a:off x="6980464" y="4612821"/>
            <a:ext cx="1714500" cy="1714500"/>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C255A23-51FD-551D-91F2-2B4BB87064D5}"/>
              </a:ext>
            </a:extLst>
          </p:cNvPr>
          <p:cNvSpPr/>
          <p:nvPr/>
        </p:nvSpPr>
        <p:spPr>
          <a:xfrm>
            <a:off x="3184071" y="1461407"/>
            <a:ext cx="5821136" cy="51353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A16BCFC-F6C7-464F-5B74-E60FB9089482}"/>
              </a:ext>
            </a:extLst>
          </p:cNvPr>
          <p:cNvPicPr>
            <a:picLocks noChangeAspect="1"/>
          </p:cNvPicPr>
          <p:nvPr/>
        </p:nvPicPr>
        <p:blipFill rotWithShape="1">
          <a:blip r:embed="rId4"/>
          <a:srcRect l="1" t="1062" r="-184"/>
          <a:stretch/>
        </p:blipFill>
        <p:spPr>
          <a:xfrm>
            <a:off x="4822999" y="2147206"/>
            <a:ext cx="2794280" cy="2777643"/>
          </a:xfrm>
          <a:prstGeom prst="rect">
            <a:avLst/>
          </a:prstGeom>
          <a:ln>
            <a:solidFill>
              <a:srgbClr val="FF0000"/>
            </a:solidFill>
          </a:ln>
        </p:spPr>
      </p:pic>
    </p:spTree>
    <p:extLst>
      <p:ext uri="{BB962C8B-B14F-4D97-AF65-F5344CB8AC3E}">
        <p14:creationId xmlns:p14="http://schemas.microsoft.com/office/powerpoint/2010/main" val="213064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B093-1A36-97FC-FCE9-F695C6FCC947}"/>
              </a:ext>
            </a:extLst>
          </p:cNvPr>
          <p:cNvSpPr>
            <a:spLocks noGrp="1"/>
          </p:cNvSpPr>
          <p:nvPr>
            <p:ph type="title"/>
          </p:nvPr>
        </p:nvSpPr>
        <p:spPr>
          <a:xfrm>
            <a:off x="4637119" y="156368"/>
            <a:ext cx="2694603" cy="681832"/>
          </a:xfrm>
        </p:spPr>
        <p:txBody>
          <a:bodyPr>
            <a:normAutofit/>
          </a:bodyPr>
          <a:lstStyle/>
          <a:p>
            <a:r>
              <a:rPr lang="en-US" sz="3200" b="1" dirty="0">
                <a:solidFill>
                  <a:srgbClr val="002060"/>
                </a:solidFill>
              </a:rPr>
              <a:t>New Members</a:t>
            </a:r>
          </a:p>
        </p:txBody>
      </p:sp>
      <p:pic>
        <p:nvPicPr>
          <p:cNvPr id="3" name="Picture 2" descr="A blue and white label with white text&#10;&#10;Description automatically generated">
            <a:extLst>
              <a:ext uri="{FF2B5EF4-FFF2-40B4-BE49-F238E27FC236}">
                <a16:creationId xmlns:a16="http://schemas.microsoft.com/office/drawing/2014/main" id="{6A597E5B-7440-CA32-3AEE-0B7F77ACA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pic>
        <p:nvPicPr>
          <p:cNvPr id="5" name="Picture 4" descr="A blue and red logo with a white arrow&#10;&#10;Description automatically generated">
            <a:extLst>
              <a:ext uri="{FF2B5EF4-FFF2-40B4-BE49-F238E27FC236}">
                <a16:creationId xmlns:a16="http://schemas.microsoft.com/office/drawing/2014/main" id="{E9018E83-79E2-D2D9-B3E5-5419CCAE0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869" y="1920648"/>
            <a:ext cx="2857500" cy="1057275"/>
          </a:xfrm>
          <a:prstGeom prst="rect">
            <a:avLst/>
          </a:prstGeom>
        </p:spPr>
      </p:pic>
      <p:pic>
        <p:nvPicPr>
          <p:cNvPr id="7" name="Picture 6" descr="A white text on a gray background&#10;&#10;Description automatically generated">
            <a:extLst>
              <a:ext uri="{FF2B5EF4-FFF2-40B4-BE49-F238E27FC236}">
                <a16:creationId xmlns:a16="http://schemas.microsoft.com/office/drawing/2014/main" id="{9A0BABD0-5F57-C3E4-2F37-12880621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7633" y="1920648"/>
            <a:ext cx="3297079" cy="920115"/>
          </a:xfrm>
          <a:prstGeom prst="rect">
            <a:avLst/>
          </a:prstGeom>
        </p:spPr>
      </p:pic>
      <p:pic>
        <p:nvPicPr>
          <p:cNvPr id="9" name="Picture 8" descr="A black and white logo&#10;&#10;Description automatically generated">
            <a:extLst>
              <a:ext uri="{FF2B5EF4-FFF2-40B4-BE49-F238E27FC236}">
                <a16:creationId xmlns:a16="http://schemas.microsoft.com/office/drawing/2014/main" id="{127ECF0D-039A-1192-BD8A-ED208B75D722}"/>
              </a:ext>
            </a:extLst>
          </p:cNvPr>
          <p:cNvPicPr>
            <a:picLocks noChangeAspect="1"/>
          </p:cNvPicPr>
          <p:nvPr/>
        </p:nvPicPr>
        <p:blipFill rotWithShape="1">
          <a:blip r:embed="rId5">
            <a:extLst>
              <a:ext uri="{28A0092B-C50C-407E-A947-70E740481C1C}">
                <a14:useLocalDpi xmlns:a14="http://schemas.microsoft.com/office/drawing/2010/main" val="0"/>
              </a:ext>
            </a:extLst>
          </a:blip>
          <a:srcRect t="20027" r="1261" b="23617"/>
          <a:stretch/>
        </p:blipFill>
        <p:spPr>
          <a:xfrm>
            <a:off x="4190565" y="3524250"/>
            <a:ext cx="3762809" cy="1123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68846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FD8A-E589-41CE-1E13-723030FEF8D1}"/>
              </a:ext>
            </a:extLst>
          </p:cNvPr>
          <p:cNvSpPr>
            <a:spLocks noGrp="1"/>
          </p:cNvSpPr>
          <p:nvPr>
            <p:ph type="title"/>
          </p:nvPr>
        </p:nvSpPr>
        <p:spPr>
          <a:xfrm>
            <a:off x="3736351" y="75193"/>
            <a:ext cx="4297137" cy="943982"/>
          </a:xfrm>
        </p:spPr>
        <p:txBody>
          <a:bodyPr>
            <a:normAutofit/>
          </a:bodyPr>
          <a:lstStyle/>
          <a:p>
            <a:r>
              <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Increasing Membership</a:t>
            </a:r>
            <a:endParaRPr lang="en-US" dirty="0"/>
          </a:p>
        </p:txBody>
      </p:sp>
      <p:pic>
        <p:nvPicPr>
          <p:cNvPr id="3" name="Picture 2" descr="A blue and white label with white text&#10;&#10;Description automatically generated">
            <a:extLst>
              <a:ext uri="{FF2B5EF4-FFF2-40B4-BE49-F238E27FC236}">
                <a16:creationId xmlns:a16="http://schemas.microsoft.com/office/drawing/2014/main" id="{80B21484-E5E5-7087-229F-9A670BD7F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sp>
        <p:nvSpPr>
          <p:cNvPr id="5" name="TextBox 4">
            <a:extLst>
              <a:ext uri="{FF2B5EF4-FFF2-40B4-BE49-F238E27FC236}">
                <a16:creationId xmlns:a16="http://schemas.microsoft.com/office/drawing/2014/main" id="{83414BE9-0E29-85DF-D94A-192C7F64F7DA}"/>
              </a:ext>
            </a:extLst>
          </p:cNvPr>
          <p:cNvSpPr txBox="1"/>
          <p:nvPr/>
        </p:nvSpPr>
        <p:spPr>
          <a:xfrm>
            <a:off x="4195884" y="1123842"/>
            <a:ext cx="3378070" cy="375552"/>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Engage the members and users</a:t>
            </a:r>
          </a:p>
        </p:txBody>
      </p:sp>
      <p:pic>
        <p:nvPicPr>
          <p:cNvPr id="15" name="Picture 14" descr="A yellow light bulb with black text&#10;&#10;Description automatically generated">
            <a:extLst>
              <a:ext uri="{FF2B5EF4-FFF2-40B4-BE49-F238E27FC236}">
                <a16:creationId xmlns:a16="http://schemas.microsoft.com/office/drawing/2014/main" id="{B72A8C1C-B416-DA32-005F-455B07FE2E1D}"/>
              </a:ext>
            </a:extLst>
          </p:cNvPr>
          <p:cNvPicPr>
            <a:picLocks noChangeAspect="1"/>
          </p:cNvPicPr>
          <p:nvPr/>
        </p:nvPicPr>
        <p:blipFill rotWithShape="1">
          <a:blip r:embed="rId3">
            <a:extLst>
              <a:ext uri="{28A0092B-C50C-407E-A947-70E740481C1C}">
                <a14:useLocalDpi xmlns:a14="http://schemas.microsoft.com/office/drawing/2010/main" val="0"/>
              </a:ext>
            </a:extLst>
          </a:blip>
          <a:srcRect l="18512" t="14047" r="16912" b="14965"/>
          <a:stretch/>
        </p:blipFill>
        <p:spPr>
          <a:xfrm>
            <a:off x="3822253" y="2243772"/>
            <a:ext cx="1899551" cy="2088165"/>
          </a:xfrm>
          <a:prstGeom prst="rect">
            <a:avLst/>
          </a:prstGeom>
        </p:spPr>
      </p:pic>
      <p:pic>
        <p:nvPicPr>
          <p:cNvPr id="17" name="Picture 16" descr="A blue round button with white text&#10;&#10;Description automatically generated">
            <a:extLst>
              <a:ext uri="{FF2B5EF4-FFF2-40B4-BE49-F238E27FC236}">
                <a16:creationId xmlns:a16="http://schemas.microsoft.com/office/drawing/2014/main" id="{01948029-0277-1BF7-F458-49EA1EC61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216" y="2355166"/>
            <a:ext cx="1795272" cy="1865376"/>
          </a:xfrm>
          <a:prstGeom prst="rect">
            <a:avLst/>
          </a:prstGeom>
        </p:spPr>
      </p:pic>
      <p:pic>
        <p:nvPicPr>
          <p:cNvPr id="21" name="Picture 20" descr="A blue and yellow survey clipboard&#10;&#10;Description automatically generated">
            <a:extLst>
              <a:ext uri="{FF2B5EF4-FFF2-40B4-BE49-F238E27FC236}">
                <a16:creationId xmlns:a16="http://schemas.microsoft.com/office/drawing/2014/main" id="{F00D2C03-B8AE-EEEC-8807-4C358B53E458}"/>
              </a:ext>
            </a:extLst>
          </p:cNvPr>
          <p:cNvPicPr>
            <a:picLocks noChangeAspect="1"/>
          </p:cNvPicPr>
          <p:nvPr/>
        </p:nvPicPr>
        <p:blipFill rotWithShape="1">
          <a:blip r:embed="rId5">
            <a:extLst>
              <a:ext uri="{28A0092B-C50C-407E-A947-70E740481C1C}">
                <a14:useLocalDpi xmlns:a14="http://schemas.microsoft.com/office/drawing/2010/main" val="0"/>
              </a:ext>
            </a:extLst>
          </a:blip>
          <a:srcRect l="25500" t="9022" r="28832" b="4182"/>
          <a:stretch/>
        </p:blipFill>
        <p:spPr>
          <a:xfrm>
            <a:off x="8620814" y="2431775"/>
            <a:ext cx="1789242" cy="2052240"/>
          </a:xfrm>
          <a:prstGeom prst="rect">
            <a:avLst/>
          </a:prstGeom>
        </p:spPr>
      </p:pic>
      <p:sp>
        <p:nvSpPr>
          <p:cNvPr id="24" name="Oval 23">
            <a:extLst>
              <a:ext uri="{FF2B5EF4-FFF2-40B4-BE49-F238E27FC236}">
                <a16:creationId xmlns:a16="http://schemas.microsoft.com/office/drawing/2014/main" id="{901D9295-2B97-668F-4FCE-84141CB52576}"/>
              </a:ext>
            </a:extLst>
          </p:cNvPr>
          <p:cNvSpPr/>
          <p:nvPr/>
        </p:nvSpPr>
        <p:spPr>
          <a:xfrm>
            <a:off x="8549901" y="2200173"/>
            <a:ext cx="1931068" cy="2363366"/>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A black and white logo&#10;&#10;Description automatically generated">
            <a:extLst>
              <a:ext uri="{FF2B5EF4-FFF2-40B4-BE49-F238E27FC236}">
                <a16:creationId xmlns:a16="http://schemas.microsoft.com/office/drawing/2014/main" id="{4227CECA-4804-8B0F-2577-256F8247C126}"/>
              </a:ext>
            </a:extLst>
          </p:cNvPr>
          <p:cNvPicPr>
            <a:picLocks noChangeAspect="1"/>
          </p:cNvPicPr>
          <p:nvPr/>
        </p:nvPicPr>
        <p:blipFill rotWithShape="1">
          <a:blip r:embed="rId6">
            <a:extLst>
              <a:ext uri="{28A0092B-C50C-407E-A947-70E740481C1C}">
                <a14:useLocalDpi xmlns:a14="http://schemas.microsoft.com/office/drawing/2010/main" val="0"/>
              </a:ext>
            </a:extLst>
          </a:blip>
          <a:srcRect l="9127" t="10597" r="9445" b="9047"/>
          <a:stretch/>
        </p:blipFill>
        <p:spPr>
          <a:xfrm>
            <a:off x="1477063" y="2296748"/>
            <a:ext cx="2094125" cy="2066555"/>
          </a:xfrm>
          <a:prstGeom prst="rect">
            <a:avLst/>
          </a:prstGeom>
        </p:spPr>
      </p:pic>
    </p:spTree>
    <p:extLst>
      <p:ext uri="{BB962C8B-B14F-4D97-AF65-F5344CB8AC3E}">
        <p14:creationId xmlns:p14="http://schemas.microsoft.com/office/powerpoint/2010/main" val="93237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FD8A-E589-41CE-1E13-723030FEF8D1}"/>
              </a:ext>
            </a:extLst>
          </p:cNvPr>
          <p:cNvSpPr>
            <a:spLocks noGrp="1"/>
          </p:cNvSpPr>
          <p:nvPr>
            <p:ph type="title"/>
          </p:nvPr>
        </p:nvSpPr>
        <p:spPr>
          <a:xfrm>
            <a:off x="3736351" y="75193"/>
            <a:ext cx="4297137" cy="943982"/>
          </a:xfrm>
        </p:spPr>
        <p:txBody>
          <a:bodyPr>
            <a:normAutofit/>
          </a:bodyPr>
          <a:lstStyle/>
          <a:p>
            <a:r>
              <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Increasing Membership</a:t>
            </a:r>
            <a:endParaRPr lang="en-US" dirty="0"/>
          </a:p>
        </p:txBody>
      </p:sp>
      <p:pic>
        <p:nvPicPr>
          <p:cNvPr id="3" name="Picture 2" descr="A blue and white label with white text&#10;&#10;Description automatically generated">
            <a:extLst>
              <a:ext uri="{FF2B5EF4-FFF2-40B4-BE49-F238E27FC236}">
                <a16:creationId xmlns:a16="http://schemas.microsoft.com/office/drawing/2014/main" id="{80B21484-E5E5-7087-229F-9A670BD7F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sp>
        <p:nvSpPr>
          <p:cNvPr id="5" name="TextBox 4">
            <a:extLst>
              <a:ext uri="{FF2B5EF4-FFF2-40B4-BE49-F238E27FC236}">
                <a16:creationId xmlns:a16="http://schemas.microsoft.com/office/drawing/2014/main" id="{83414BE9-0E29-85DF-D94A-192C7F64F7DA}"/>
              </a:ext>
            </a:extLst>
          </p:cNvPr>
          <p:cNvSpPr txBox="1"/>
          <p:nvPr/>
        </p:nvSpPr>
        <p:spPr>
          <a:xfrm>
            <a:off x="3565982" y="1012449"/>
            <a:ext cx="4637873" cy="375552"/>
          </a:xfrm>
          <a:prstGeom prst="rect">
            <a:avLst/>
          </a:prstGeom>
          <a:noFill/>
        </p:spPr>
        <p:txBody>
          <a:bodyPr wrap="square">
            <a:spAutoFit/>
          </a:bodyPr>
          <a:lstStyle/>
          <a:p>
            <a:pPr marL="0" marR="0">
              <a:lnSpc>
                <a:spcPct val="107000"/>
              </a:lnSpc>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What are the advantages of being a member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black and tan sign&#10;&#10;Description automatically generated">
            <a:extLst>
              <a:ext uri="{FF2B5EF4-FFF2-40B4-BE49-F238E27FC236}">
                <a16:creationId xmlns:a16="http://schemas.microsoft.com/office/drawing/2014/main" id="{32A47EC8-EB07-2A32-4F3F-6DBC98735EBF}"/>
              </a:ext>
            </a:extLst>
          </p:cNvPr>
          <p:cNvPicPr>
            <a:picLocks noChangeAspect="1"/>
          </p:cNvPicPr>
          <p:nvPr/>
        </p:nvPicPr>
        <p:blipFill rotWithShape="1">
          <a:blip r:embed="rId3">
            <a:extLst>
              <a:ext uri="{28A0092B-C50C-407E-A947-70E740481C1C}">
                <a14:useLocalDpi xmlns:a14="http://schemas.microsoft.com/office/drawing/2010/main" val="0"/>
              </a:ext>
            </a:extLst>
          </a:blip>
          <a:srcRect l="3611" t="27144" r="2698" b="38452"/>
          <a:stretch/>
        </p:blipFill>
        <p:spPr>
          <a:xfrm>
            <a:off x="3959678" y="1654131"/>
            <a:ext cx="3655298" cy="1342252"/>
          </a:xfrm>
          <a:prstGeom prst="rect">
            <a:avLst/>
          </a:prstGeom>
        </p:spPr>
      </p:pic>
    </p:spTree>
    <p:extLst>
      <p:ext uri="{BB962C8B-B14F-4D97-AF65-F5344CB8AC3E}">
        <p14:creationId xmlns:p14="http://schemas.microsoft.com/office/powerpoint/2010/main" val="1960772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5B63-D639-F7FC-0FBE-3073A4E1E8D9}"/>
              </a:ext>
            </a:extLst>
          </p:cNvPr>
          <p:cNvSpPr>
            <a:spLocks noGrp="1"/>
          </p:cNvSpPr>
          <p:nvPr>
            <p:ph type="title"/>
          </p:nvPr>
        </p:nvSpPr>
        <p:spPr>
          <a:xfrm>
            <a:off x="4090307" y="199118"/>
            <a:ext cx="4011386" cy="789927"/>
          </a:xfrm>
        </p:spPr>
        <p:txBody>
          <a:bodyPr>
            <a:normAutofit/>
          </a:bodyPr>
          <a:lstStyle/>
          <a:p>
            <a:r>
              <a:rPr lang="en-US" sz="3200" b="1" dirty="0">
                <a:solidFill>
                  <a:srgbClr val="002060"/>
                </a:solidFill>
              </a:rPr>
              <a:t>2024 Meeting Location</a:t>
            </a:r>
          </a:p>
        </p:txBody>
      </p:sp>
      <p:pic>
        <p:nvPicPr>
          <p:cNvPr id="3" name="Picture 2" descr="A blue and white label with white text&#10;&#10;Description automatically generated">
            <a:extLst>
              <a:ext uri="{FF2B5EF4-FFF2-40B4-BE49-F238E27FC236}">
                <a16:creationId xmlns:a16="http://schemas.microsoft.com/office/drawing/2014/main" id="{D8998D98-BEDF-F74C-F36D-C8522CCFB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pic>
        <p:nvPicPr>
          <p:cNvPr id="5" name="Picture 4" descr="A map of the united states&#10;&#10;Description automatically generated">
            <a:extLst>
              <a:ext uri="{FF2B5EF4-FFF2-40B4-BE49-F238E27FC236}">
                <a16:creationId xmlns:a16="http://schemas.microsoft.com/office/drawing/2014/main" id="{E753A428-E3BC-A22A-CB6F-CE0400F97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155" y="1548428"/>
            <a:ext cx="6661150" cy="4438650"/>
          </a:xfrm>
          <a:prstGeom prst="rect">
            <a:avLst/>
          </a:prstGeom>
        </p:spPr>
      </p:pic>
    </p:spTree>
    <p:extLst>
      <p:ext uri="{BB962C8B-B14F-4D97-AF65-F5344CB8AC3E}">
        <p14:creationId xmlns:p14="http://schemas.microsoft.com/office/powerpoint/2010/main" val="332397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CAC94B-ABCD-AC90-E767-517100151D40}"/>
              </a:ext>
            </a:extLst>
          </p:cNvPr>
          <p:cNvSpPr/>
          <p:nvPr/>
        </p:nvSpPr>
        <p:spPr>
          <a:xfrm>
            <a:off x="1930169" y="274290"/>
            <a:ext cx="7913318" cy="6309420"/>
          </a:xfrm>
          <a:prstGeom prst="rect">
            <a:avLst/>
          </a:prstGeom>
        </p:spPr>
        <p:txBody>
          <a:bodyPr wrap="square">
            <a:spAutoFit/>
          </a:bodyPr>
          <a:lstStyle/>
          <a:p>
            <a:pPr algn="ctr"/>
            <a:r>
              <a:rPr lang="en-US" sz="3200" b="1" dirty="0">
                <a:solidFill>
                  <a:schemeClr val="accent3">
                    <a:lumMod val="50000"/>
                  </a:schemeClr>
                </a:solidFill>
              </a:rPr>
              <a:t>Antitrust Guidelines Review</a:t>
            </a:r>
          </a:p>
          <a:p>
            <a:r>
              <a:rPr lang="en-US" sz="1400" b="1" dirty="0">
                <a:solidFill>
                  <a:schemeClr val="accent3">
                    <a:lumMod val="50000"/>
                  </a:schemeClr>
                </a:solidFill>
              </a:rPr>
              <a:t> </a:t>
            </a:r>
          </a:p>
          <a:p>
            <a:r>
              <a:rPr lang="en-US" sz="1400" b="1" dirty="0">
                <a:solidFill>
                  <a:schemeClr val="accent3">
                    <a:lumMod val="50000"/>
                  </a:schemeClr>
                </a:solidFill>
              </a:rPr>
              <a:t>It is the policy EASI and all attendees to comply fully with the antitrust and trade regulation laws of the United States Federal Government and of the various states.  This meeting will operate to ensure compliance with the antitrust laws.</a:t>
            </a:r>
          </a:p>
          <a:p>
            <a:endParaRPr lang="en-US" sz="1400" b="1" dirty="0">
              <a:solidFill>
                <a:schemeClr val="accent3">
                  <a:lumMod val="50000"/>
                </a:schemeClr>
              </a:solidFill>
            </a:endParaRPr>
          </a:p>
          <a:p>
            <a:r>
              <a:rPr lang="en-US" sz="1400" b="1" dirty="0">
                <a:solidFill>
                  <a:schemeClr val="accent3">
                    <a:lumMod val="50000"/>
                  </a:schemeClr>
                </a:solidFill>
              </a:rPr>
              <a:t>ANTITRUST GUIDELINES</a:t>
            </a:r>
          </a:p>
          <a:p>
            <a:r>
              <a:rPr lang="en-US" sz="1400" b="1" dirty="0">
                <a:solidFill>
                  <a:schemeClr val="accent3">
                    <a:lumMod val="50000"/>
                  </a:schemeClr>
                </a:solidFill>
              </a:rPr>
              <a:t> </a:t>
            </a:r>
          </a:p>
          <a:p>
            <a:r>
              <a:rPr lang="en-US" sz="1400" b="1" dirty="0">
                <a:solidFill>
                  <a:schemeClr val="accent3">
                    <a:lumMod val="50000"/>
                  </a:schemeClr>
                </a:solidFill>
              </a:rPr>
              <a:t>The Antitrust laws prohibit agreements or understandings between two or more individuals or </a:t>
            </a:r>
            <a:r>
              <a:rPr lang="en-US" sz="1200" b="1" dirty="0">
                <a:solidFill>
                  <a:schemeClr val="accent3">
                    <a:lumMod val="50000"/>
                  </a:schemeClr>
                </a:solidFill>
              </a:rPr>
              <a:t>businesses</a:t>
            </a:r>
            <a:r>
              <a:rPr lang="en-US" sz="1400" b="1" dirty="0">
                <a:solidFill>
                  <a:schemeClr val="accent3">
                    <a:lumMod val="50000"/>
                  </a:schemeClr>
                </a:solidFill>
              </a:rPr>
              <a:t> to regulate prices or quantities of goods or services, to allocate customers or territories, to hinder or limit a competitor or potential competitor’s operations, or otherwise unreasonably to restrain business activity. Discriminatory pricing or servicing is also prohibited.</a:t>
            </a:r>
          </a:p>
          <a:p>
            <a:r>
              <a:rPr lang="en-US" sz="1400" b="1" dirty="0">
                <a:solidFill>
                  <a:schemeClr val="accent3">
                    <a:lumMod val="50000"/>
                  </a:schemeClr>
                </a:solidFill>
              </a:rPr>
              <a:t> </a:t>
            </a:r>
          </a:p>
          <a:p>
            <a:r>
              <a:rPr lang="en-US" sz="1400" b="1" dirty="0">
                <a:solidFill>
                  <a:schemeClr val="accent3">
                    <a:lumMod val="50000"/>
                  </a:schemeClr>
                </a:solidFill>
              </a:rPr>
              <a:t>Ignoring these laws can be costly and dangerous. Violation of the Sherman Act is a felony: convicted individuals can be and have been imprisoned for up to three years; corporations are subject to heavy fines. Violators may also have substantial judgements for money damages entered against them. Every individual should, therefore, follow these rules:</a:t>
            </a:r>
          </a:p>
          <a:p>
            <a:r>
              <a:rPr lang="en-US" sz="1400" b="1" dirty="0">
                <a:solidFill>
                  <a:schemeClr val="accent3">
                    <a:lumMod val="50000"/>
                  </a:schemeClr>
                </a:solidFill>
              </a:rPr>
              <a:t> </a:t>
            </a:r>
          </a:p>
          <a:p>
            <a:pPr lvl="0"/>
            <a:r>
              <a:rPr lang="en-US" sz="1400" b="1" dirty="0">
                <a:solidFill>
                  <a:schemeClr val="accent3">
                    <a:lumMod val="50000"/>
                  </a:schemeClr>
                </a:solidFill>
              </a:rPr>
              <a:t>DO NOT discuss your prices or competitors’ prices with a competitor (except when buying from or selling to that competitor) or anything which might affect prices such as cost, discounts, terms of sale, or profit margins.</a:t>
            </a:r>
          </a:p>
          <a:p>
            <a:pPr lvl="0"/>
            <a:r>
              <a:rPr lang="en-US" sz="1400" b="1" dirty="0">
                <a:solidFill>
                  <a:schemeClr val="accent3">
                    <a:lumMod val="50000"/>
                  </a:schemeClr>
                </a:solidFill>
              </a:rPr>
              <a:t>DO NOT agree with competitors to uniform terms of sale, warranties, or contract provisions.</a:t>
            </a:r>
          </a:p>
          <a:p>
            <a:pPr lvl="0"/>
            <a:r>
              <a:rPr lang="en-US" sz="1400" b="1" dirty="0">
                <a:solidFill>
                  <a:schemeClr val="accent3">
                    <a:lumMod val="50000"/>
                  </a:schemeClr>
                </a:solidFill>
              </a:rPr>
              <a:t>DO NOT agree with competitors to divide customers or territories.</a:t>
            </a:r>
          </a:p>
          <a:p>
            <a:pPr lvl="0"/>
            <a:r>
              <a:rPr lang="en-US" sz="1400" b="1" dirty="0">
                <a:solidFill>
                  <a:schemeClr val="accent3">
                    <a:lumMod val="50000"/>
                  </a:schemeClr>
                </a:solidFill>
              </a:rPr>
              <a:t>DO NOT act jointly with one or more competitors to put another competitor at a disadvantage.</a:t>
            </a:r>
          </a:p>
          <a:p>
            <a:pPr lvl="0"/>
            <a:r>
              <a:rPr lang="en-US" sz="1400" b="1" dirty="0">
                <a:solidFill>
                  <a:schemeClr val="accent3">
                    <a:lumMod val="50000"/>
                  </a:schemeClr>
                </a:solidFill>
              </a:rPr>
              <a:t>DO NOT try to prevent your supplier from selling to your competitor.</a:t>
            </a:r>
          </a:p>
          <a:p>
            <a:pPr lvl="0"/>
            <a:r>
              <a:rPr lang="en-US" sz="1400" b="1" dirty="0">
                <a:solidFill>
                  <a:schemeClr val="accent3">
                    <a:lumMod val="50000"/>
                  </a:schemeClr>
                </a:solidFill>
              </a:rPr>
              <a:t>DO NOT discuss your future pricing, marketing, or policy plans with competitors.</a:t>
            </a:r>
          </a:p>
          <a:p>
            <a:pPr lvl="0"/>
            <a:r>
              <a:rPr lang="en-US" sz="1400" b="1" dirty="0">
                <a:solidFill>
                  <a:schemeClr val="accent3">
                    <a:lumMod val="50000"/>
                  </a:schemeClr>
                </a:solidFill>
              </a:rPr>
              <a:t>DO NOT discuss your customers with your competitors.</a:t>
            </a:r>
          </a:p>
        </p:txBody>
      </p:sp>
      <p:pic>
        <p:nvPicPr>
          <p:cNvPr id="6" name="Picture 5" descr="A blue and white label with white text&#10;&#10;Description automatically generated">
            <a:extLst>
              <a:ext uri="{FF2B5EF4-FFF2-40B4-BE49-F238E27FC236}">
                <a16:creationId xmlns:a16="http://schemas.microsoft.com/office/drawing/2014/main" id="{137BC22E-0178-6829-4BBA-FB8CB9BAE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spTree>
    <p:extLst>
      <p:ext uri="{BB962C8B-B14F-4D97-AF65-F5344CB8AC3E}">
        <p14:creationId xmlns:p14="http://schemas.microsoft.com/office/powerpoint/2010/main" val="1239424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537F-56F1-8E45-03E8-5AC123C047C1}"/>
              </a:ext>
            </a:extLst>
          </p:cNvPr>
          <p:cNvSpPr>
            <a:spLocks noGrp="1"/>
          </p:cNvSpPr>
          <p:nvPr>
            <p:ph type="title"/>
          </p:nvPr>
        </p:nvSpPr>
        <p:spPr>
          <a:xfrm>
            <a:off x="3594618" y="43834"/>
            <a:ext cx="5002763" cy="794366"/>
          </a:xfrm>
        </p:spPr>
        <p:txBody>
          <a:bodyPr>
            <a:normAutofit/>
          </a:bodyPr>
          <a:lstStyle/>
          <a:p>
            <a:r>
              <a:rPr lang="en-US" sz="3200" b="1" dirty="0">
                <a:solidFill>
                  <a:srgbClr val="002060"/>
                </a:solidFill>
              </a:rPr>
              <a:t>2022 Minutes of the Meeting</a:t>
            </a:r>
          </a:p>
        </p:txBody>
      </p:sp>
      <p:pic>
        <p:nvPicPr>
          <p:cNvPr id="3" name="Picture 2" descr="A blue and white label with white text&#10;&#10;Description automatically generated">
            <a:extLst>
              <a:ext uri="{FF2B5EF4-FFF2-40B4-BE49-F238E27FC236}">
                <a16:creationId xmlns:a16="http://schemas.microsoft.com/office/drawing/2014/main" id="{8A9C62DB-956B-177D-4861-F379F6F91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pic>
        <p:nvPicPr>
          <p:cNvPr id="5" name="Picture 4" descr="A close-up of a scroll&#10;&#10;Description automatically generated">
            <a:extLst>
              <a:ext uri="{FF2B5EF4-FFF2-40B4-BE49-F238E27FC236}">
                <a16:creationId xmlns:a16="http://schemas.microsoft.com/office/drawing/2014/main" id="{3B307BF8-6C01-58B5-B6D9-ADE60AAE5F36}"/>
              </a:ext>
            </a:extLst>
          </p:cNvPr>
          <p:cNvPicPr>
            <a:picLocks noChangeAspect="1"/>
          </p:cNvPicPr>
          <p:nvPr/>
        </p:nvPicPr>
        <p:blipFill rotWithShape="1">
          <a:blip r:embed="rId3">
            <a:extLst>
              <a:ext uri="{28A0092B-C50C-407E-A947-70E740481C1C}">
                <a14:useLocalDpi xmlns:a14="http://schemas.microsoft.com/office/drawing/2010/main" val="0"/>
              </a:ext>
            </a:extLst>
          </a:blip>
          <a:srcRect t="-56" r="2197"/>
          <a:stretch/>
        </p:blipFill>
        <p:spPr>
          <a:xfrm>
            <a:off x="1978091" y="625151"/>
            <a:ext cx="7893697" cy="6232849"/>
          </a:xfrm>
          <a:prstGeom prst="rect">
            <a:avLst/>
          </a:prstGeom>
        </p:spPr>
      </p:pic>
      <p:sp>
        <p:nvSpPr>
          <p:cNvPr id="6" name="TextBox 5">
            <a:extLst>
              <a:ext uri="{FF2B5EF4-FFF2-40B4-BE49-F238E27FC236}">
                <a16:creationId xmlns:a16="http://schemas.microsoft.com/office/drawing/2014/main" id="{B2C7B8E7-AE43-13E0-020B-3B20A7178B28}"/>
              </a:ext>
            </a:extLst>
          </p:cNvPr>
          <p:cNvSpPr txBox="1"/>
          <p:nvPr/>
        </p:nvSpPr>
        <p:spPr>
          <a:xfrm>
            <a:off x="3396343" y="1695450"/>
            <a:ext cx="5085184" cy="4389407"/>
          </a:xfrm>
          <a:prstGeom prst="rect">
            <a:avLst/>
          </a:prstGeom>
          <a:noFill/>
        </p:spPr>
        <p:txBody>
          <a:bodyPr wrap="square" rtlCol="0">
            <a:spAutoFit/>
          </a:bodyPr>
          <a:lstStyle/>
          <a:p>
            <a:pPr marL="0" marR="0" algn="ctr">
              <a:lnSpc>
                <a:spcPct val="107000"/>
              </a:lnSpc>
              <a:spcBef>
                <a:spcPts val="0"/>
              </a:spcBef>
              <a:spcAft>
                <a:spcPts val="800"/>
              </a:spcAft>
            </a:pPr>
            <a:r>
              <a:rPr lang="en-US" sz="1050" b="1" kern="100" dirty="0">
                <a:effectLst/>
                <a:latin typeface="Calibri" panose="020F0502020204030204" pitchFamily="34" charset="0"/>
                <a:ea typeface="Calibri" panose="020F0502020204030204" pitchFamily="34" charset="0"/>
                <a:cs typeface="Times New Roman" panose="02020603050405020304" pitchFamily="18" charset="0"/>
              </a:rPr>
              <a:t>Minutes of the 2022 EASI Annual Meeting</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kern="100" dirty="0">
                <a:effectLst/>
                <a:latin typeface="Calibri" panose="020F0502020204030204" pitchFamily="34" charset="0"/>
                <a:ea typeface="Calibri" panose="020F0502020204030204" pitchFamily="34" charset="0"/>
                <a:cs typeface="Times New Roman" panose="02020603050405020304" pitchFamily="18" charset="0"/>
              </a:rPr>
              <a:t>Las Vegas, Nevada</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kern="100" dirty="0">
                <a:effectLst/>
                <a:latin typeface="Calibri" panose="020F0502020204030204" pitchFamily="34" charset="0"/>
                <a:ea typeface="Calibri" panose="020F0502020204030204" pitchFamily="34" charset="0"/>
                <a:cs typeface="Times New Roman" panose="02020603050405020304" pitchFamily="18" charset="0"/>
              </a:rPr>
              <a:t>October 7, 2022</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b="1" kern="100" dirty="0">
                <a:effectLst/>
                <a:latin typeface="Calibri" panose="020F0502020204030204" pitchFamily="34" charset="0"/>
                <a:ea typeface="Calibri" panose="020F0502020204030204" pitchFamily="34" charset="0"/>
                <a:cs typeface="Times New Roman" panose="02020603050405020304" pitchFamily="18" charset="0"/>
              </a:rPr>
              <a:t>Annual Financial Report</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Prior to the EASI Annual Meeting, Marvin Yoshizumi and Rob Smith reviewed the</a:t>
            </a:r>
          </a:p>
          <a:p>
            <a:pPr marL="0" marR="0">
              <a:lnSpc>
                <a:spcPct val="107000"/>
              </a:lnSpc>
              <a:spcBef>
                <a:spcPts val="0"/>
              </a:spcBef>
              <a:spcAft>
                <a:spcPts val="800"/>
              </a:spcAft>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monthly checking account statements and financial reports since the 2021 Annual</a:t>
            </a:r>
          </a:p>
          <a:p>
            <a:pPr marL="0" marR="0">
              <a:lnSpc>
                <a:spcPct val="107000"/>
              </a:lnSpc>
              <a:spcBef>
                <a:spcPts val="0"/>
              </a:spcBef>
              <a:spcAft>
                <a:spcPts val="800"/>
              </a:spcAft>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Meeting, as documented by the Treasurer, Michael Sutton. Marvin and Rob examined</a:t>
            </a:r>
          </a:p>
          <a:p>
            <a:pPr marL="0" marR="0">
              <a:lnSpc>
                <a:spcPct val="107000"/>
              </a:lnSpc>
              <a:spcBef>
                <a:spcPts val="0"/>
              </a:spcBef>
              <a:spcAft>
                <a:spcPts val="800"/>
              </a:spcAft>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the records presented and found no irregularities or discrepancies with the accuracy of</a:t>
            </a:r>
          </a:p>
          <a:p>
            <a:pPr marL="0" marR="0">
              <a:lnSpc>
                <a:spcPct val="107000"/>
              </a:lnSpc>
              <a:spcBef>
                <a:spcPts val="0"/>
              </a:spcBef>
              <a:spcAft>
                <a:spcPts val="800"/>
              </a:spcAft>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the books and reporting. They both signed a document attesting to this fact.</a:t>
            </a:r>
          </a:p>
          <a:p>
            <a:pPr marL="0" marR="0">
              <a:lnSpc>
                <a:spcPct val="107000"/>
              </a:lnSpc>
              <a:spcBef>
                <a:spcPts val="0"/>
              </a:spcBef>
              <a:spcAft>
                <a:spcPts val="800"/>
              </a:spcAft>
            </a:pPr>
            <a:r>
              <a:rPr lang="en-US" sz="1050" b="1" kern="100" dirty="0">
                <a:effectLst/>
                <a:latin typeface="Calibri" panose="020F0502020204030204" pitchFamily="34" charset="0"/>
                <a:ea typeface="Calibri" panose="020F0502020204030204" pitchFamily="34" charset="0"/>
                <a:cs typeface="Times New Roman" panose="02020603050405020304" pitchFamily="18" charset="0"/>
              </a:rPr>
              <a:t>General Session</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The Annual EASI Meeting commenced at 10:00am, local time, with a welcoming</a:t>
            </a:r>
          </a:p>
          <a:p>
            <a:pPr marL="0" marR="0">
              <a:lnSpc>
                <a:spcPct val="107000"/>
              </a:lnSpc>
              <a:spcBef>
                <a:spcPts val="0"/>
              </a:spcBef>
              <a:spcAft>
                <a:spcPts val="800"/>
              </a:spcAft>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statement from the Executive Chairperson, Marvin Yoshizumi. Marvin requested</a:t>
            </a:r>
          </a:p>
          <a:p>
            <a:pPr marL="0" marR="0">
              <a:lnSpc>
                <a:spcPct val="107000"/>
              </a:lnSpc>
              <a:spcBef>
                <a:spcPts val="0"/>
              </a:spcBef>
              <a:spcAft>
                <a:spcPts val="800"/>
              </a:spcAft>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attendees identify themselves, the company they are representing and if they are the</a:t>
            </a:r>
          </a:p>
          <a:p>
            <a:pPr marL="0" marR="0">
              <a:lnSpc>
                <a:spcPct val="107000"/>
              </a:lnSpc>
              <a:spcBef>
                <a:spcPts val="0"/>
              </a:spcBef>
              <a:spcAft>
                <a:spcPts val="800"/>
              </a:spcAft>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voting member representing their company.</a:t>
            </a:r>
          </a:p>
          <a:p>
            <a:pPr marL="0" marR="0">
              <a:lnSpc>
                <a:spcPct val="107000"/>
              </a:lnSpc>
              <a:spcBef>
                <a:spcPts val="0"/>
              </a:spcBef>
              <a:spcAft>
                <a:spcPts val="800"/>
              </a:spcAft>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Meeting attendance as follows:</a:t>
            </a:r>
          </a:p>
          <a:p>
            <a:pPr marL="0" marR="0">
              <a:lnSpc>
                <a:spcPct val="107000"/>
              </a:lnSpc>
              <a:spcBef>
                <a:spcPts val="0"/>
              </a:spcBef>
              <a:spcAft>
                <a:spcPts val="800"/>
              </a:spcAft>
            </a:pPr>
            <a:r>
              <a:rPr lang="en-US" sz="1050" b="1" kern="100" dirty="0">
                <a:effectLst/>
                <a:latin typeface="Calibri" panose="020F0502020204030204" pitchFamily="34" charset="0"/>
                <a:ea typeface="Calibri" panose="020F0502020204030204" pitchFamily="34" charset="0"/>
                <a:cs typeface="Times New Roman" panose="02020603050405020304" pitchFamily="18" charset="0"/>
              </a:rPr>
              <a:t>Company Attendee</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48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A311-9AE6-F9BA-9302-A09DD5DE6181}"/>
              </a:ext>
            </a:extLst>
          </p:cNvPr>
          <p:cNvSpPr>
            <a:spLocks noGrp="1"/>
          </p:cNvSpPr>
          <p:nvPr>
            <p:ph type="title"/>
          </p:nvPr>
        </p:nvSpPr>
        <p:spPr>
          <a:xfrm>
            <a:off x="4171950" y="189593"/>
            <a:ext cx="4076700" cy="648607"/>
          </a:xfrm>
        </p:spPr>
        <p:txBody>
          <a:bodyPr>
            <a:normAutofit/>
          </a:bodyPr>
          <a:lstStyle/>
          <a:p>
            <a:r>
              <a:rPr lang="en-US" sz="3200" b="1" dirty="0">
                <a:solidFill>
                  <a:srgbClr val="002060"/>
                </a:solidFill>
              </a:rPr>
              <a:t>Annual Financial Report</a:t>
            </a:r>
          </a:p>
        </p:txBody>
      </p:sp>
      <p:pic>
        <p:nvPicPr>
          <p:cNvPr id="3" name="Picture 2" descr="A blue and white label with white text&#10;&#10;Description automatically generated">
            <a:extLst>
              <a:ext uri="{FF2B5EF4-FFF2-40B4-BE49-F238E27FC236}">
                <a16:creationId xmlns:a16="http://schemas.microsoft.com/office/drawing/2014/main" id="{1139D1B2-89E7-9F52-73C6-CF73B6014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pic>
        <p:nvPicPr>
          <p:cNvPr id="6" name="Picture 5">
            <a:extLst>
              <a:ext uri="{FF2B5EF4-FFF2-40B4-BE49-F238E27FC236}">
                <a16:creationId xmlns:a16="http://schemas.microsoft.com/office/drawing/2014/main" id="{99755CC7-295A-49B2-F2EC-500A0FC093B4}"/>
              </a:ext>
            </a:extLst>
          </p:cNvPr>
          <p:cNvPicPr>
            <a:picLocks noChangeAspect="1"/>
          </p:cNvPicPr>
          <p:nvPr/>
        </p:nvPicPr>
        <p:blipFill>
          <a:blip r:embed="rId3"/>
          <a:stretch>
            <a:fillRect/>
          </a:stretch>
        </p:blipFill>
        <p:spPr>
          <a:xfrm>
            <a:off x="2459419" y="1181258"/>
            <a:ext cx="8541372" cy="5303520"/>
          </a:xfrm>
          <a:prstGeom prst="rect">
            <a:avLst/>
          </a:prstGeom>
        </p:spPr>
      </p:pic>
    </p:spTree>
    <p:extLst>
      <p:ext uri="{BB962C8B-B14F-4D97-AF65-F5344CB8AC3E}">
        <p14:creationId xmlns:p14="http://schemas.microsoft.com/office/powerpoint/2010/main" val="1752699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5B2C-508A-2282-AD35-E0F7F2483BAD}"/>
              </a:ext>
            </a:extLst>
          </p:cNvPr>
          <p:cNvSpPr>
            <a:spLocks noGrp="1"/>
          </p:cNvSpPr>
          <p:nvPr>
            <p:ph type="title"/>
          </p:nvPr>
        </p:nvSpPr>
        <p:spPr>
          <a:xfrm>
            <a:off x="3988253" y="183113"/>
            <a:ext cx="3502480" cy="628650"/>
          </a:xfrm>
        </p:spPr>
        <p:txBody>
          <a:bodyPr>
            <a:normAutofit/>
          </a:bodyPr>
          <a:lstStyle/>
          <a:p>
            <a:pPr algn="ctr"/>
            <a:r>
              <a:rPr lang="en-US" sz="3200" b="1" dirty="0">
                <a:solidFill>
                  <a:srgbClr val="002060"/>
                </a:solidFill>
              </a:rPr>
              <a:t>2023 Elections</a:t>
            </a:r>
          </a:p>
        </p:txBody>
      </p:sp>
      <p:pic>
        <p:nvPicPr>
          <p:cNvPr id="6" name="Picture 5" descr="A blue and white label with white text&#10;&#10;Description automatically generated">
            <a:extLst>
              <a:ext uri="{FF2B5EF4-FFF2-40B4-BE49-F238E27FC236}">
                <a16:creationId xmlns:a16="http://schemas.microsoft.com/office/drawing/2014/main" id="{04038A1B-7C18-A1FD-96D2-3153FFB06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pic>
        <p:nvPicPr>
          <p:cNvPr id="10" name="Picture 9">
            <a:extLst>
              <a:ext uri="{FF2B5EF4-FFF2-40B4-BE49-F238E27FC236}">
                <a16:creationId xmlns:a16="http://schemas.microsoft.com/office/drawing/2014/main" id="{E9D746AB-C5E8-65BF-0E97-08E4FF67862C}"/>
              </a:ext>
            </a:extLst>
          </p:cNvPr>
          <p:cNvPicPr>
            <a:picLocks noChangeAspect="1"/>
          </p:cNvPicPr>
          <p:nvPr/>
        </p:nvPicPr>
        <p:blipFill>
          <a:blip r:embed="rId3"/>
          <a:stretch>
            <a:fillRect/>
          </a:stretch>
        </p:blipFill>
        <p:spPr>
          <a:xfrm>
            <a:off x="2722032" y="811763"/>
            <a:ext cx="6508654" cy="5917900"/>
          </a:xfrm>
          <a:prstGeom prst="rect">
            <a:avLst/>
          </a:prstGeom>
        </p:spPr>
      </p:pic>
      <p:sp>
        <p:nvSpPr>
          <p:cNvPr id="3" name="Rectangle 2">
            <a:extLst>
              <a:ext uri="{FF2B5EF4-FFF2-40B4-BE49-F238E27FC236}">
                <a16:creationId xmlns:a16="http://schemas.microsoft.com/office/drawing/2014/main" id="{2DA28067-BC39-9842-983B-6929156AD9F0}"/>
              </a:ext>
            </a:extLst>
          </p:cNvPr>
          <p:cNvSpPr/>
          <p:nvPr/>
        </p:nvSpPr>
        <p:spPr>
          <a:xfrm>
            <a:off x="6008914" y="2332652"/>
            <a:ext cx="793102" cy="2519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448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3E9D-CC9B-5D20-2EF1-12589CEFE090}"/>
              </a:ext>
            </a:extLst>
          </p:cNvPr>
          <p:cNvSpPr>
            <a:spLocks noGrp="1"/>
          </p:cNvSpPr>
          <p:nvPr>
            <p:ph type="title"/>
          </p:nvPr>
        </p:nvSpPr>
        <p:spPr>
          <a:xfrm>
            <a:off x="4016538" y="0"/>
            <a:ext cx="4301606" cy="810146"/>
          </a:xfrm>
        </p:spPr>
        <p:txBody>
          <a:bodyPr>
            <a:normAutofit/>
          </a:bodyPr>
          <a:lstStyle/>
          <a:p>
            <a:r>
              <a:rPr lang="en-US" sz="3200" b="1" dirty="0">
                <a:solidFill>
                  <a:srgbClr val="002060"/>
                </a:solidFill>
              </a:rPr>
              <a:t>By-Laws: What and Why? </a:t>
            </a:r>
            <a:endParaRPr lang="en-US" sz="3200" dirty="0"/>
          </a:p>
        </p:txBody>
      </p:sp>
      <p:pic>
        <p:nvPicPr>
          <p:cNvPr id="3" name="Picture 2" descr="A close-up of a scroll&#10;&#10;Description automatically generated">
            <a:extLst>
              <a:ext uri="{FF2B5EF4-FFF2-40B4-BE49-F238E27FC236}">
                <a16:creationId xmlns:a16="http://schemas.microsoft.com/office/drawing/2014/main" id="{C821FC44-AA51-4540-D5EB-9C54201B2B16}"/>
              </a:ext>
            </a:extLst>
          </p:cNvPr>
          <p:cNvPicPr>
            <a:picLocks noChangeAspect="1"/>
          </p:cNvPicPr>
          <p:nvPr/>
        </p:nvPicPr>
        <p:blipFill rotWithShape="1">
          <a:blip r:embed="rId2">
            <a:extLst>
              <a:ext uri="{28A0092B-C50C-407E-A947-70E740481C1C}">
                <a14:useLocalDpi xmlns:a14="http://schemas.microsoft.com/office/drawing/2010/main" val="0"/>
              </a:ext>
            </a:extLst>
          </a:blip>
          <a:srcRect l="2666" t="2002" r="4340" b="6372"/>
          <a:stretch/>
        </p:blipFill>
        <p:spPr>
          <a:xfrm>
            <a:off x="2383778" y="972406"/>
            <a:ext cx="7567126" cy="5090937"/>
          </a:xfrm>
          <a:prstGeom prst="rect">
            <a:avLst/>
          </a:prstGeom>
        </p:spPr>
      </p:pic>
      <p:sp>
        <p:nvSpPr>
          <p:cNvPr id="4" name="TextBox 3">
            <a:extLst>
              <a:ext uri="{FF2B5EF4-FFF2-40B4-BE49-F238E27FC236}">
                <a16:creationId xmlns:a16="http://schemas.microsoft.com/office/drawing/2014/main" id="{025749B1-841F-8AC5-FFC0-4ED66934B11E}"/>
              </a:ext>
            </a:extLst>
          </p:cNvPr>
          <p:cNvSpPr txBox="1"/>
          <p:nvPr/>
        </p:nvSpPr>
        <p:spPr>
          <a:xfrm>
            <a:off x="3606088" y="1344901"/>
            <a:ext cx="5122506" cy="4324261"/>
          </a:xfrm>
          <a:prstGeom prst="rect">
            <a:avLst/>
          </a:prstGeom>
          <a:noFill/>
        </p:spPr>
        <p:txBody>
          <a:bodyPr wrap="square" rtlCol="0">
            <a:spAutoFit/>
          </a:bodyPr>
          <a:lstStyle/>
          <a:p>
            <a:pPr marL="342900" marR="0" lvl="0" indent="-342900">
              <a:spcBef>
                <a:spcPts val="1200"/>
              </a:spcBef>
              <a:spcAft>
                <a:spcPts val="300"/>
              </a:spcAft>
              <a:buFont typeface="+mj-lt"/>
              <a:buAutoNum type="romanUcPeriod"/>
              <a:tabLst>
                <a:tab pos="914400" algn="l"/>
              </a:tabLst>
            </a:pPr>
            <a:r>
              <a:rPr lang="en-US" sz="1600" b="1" kern="1600" dirty="0">
                <a:effectLst/>
                <a:latin typeface="Times New Roman" panose="02020603050405020304" pitchFamily="18" charset="0"/>
              </a:rPr>
              <a:t>Name and Affiliation</a:t>
            </a:r>
            <a:endParaRPr lang="en-US" sz="1600" b="1" kern="1600" dirty="0">
              <a:effectLst/>
              <a:latin typeface="Arial" panose="020B0604020202020204" pitchFamily="34" charset="0"/>
            </a:endParaRPr>
          </a:p>
          <a:p>
            <a:pPr marL="742950" marR="0" lvl="1" indent="-285750">
              <a:spcBef>
                <a:spcPts val="1200"/>
              </a:spcBef>
              <a:spcAft>
                <a:spcPts val="300"/>
              </a:spcAft>
              <a:buFont typeface="+mj-lt"/>
              <a:buAutoNum type="arabicPeriod"/>
              <a:tabLst>
                <a:tab pos="685800" algn="l"/>
              </a:tabLst>
            </a:pPr>
            <a:r>
              <a:rPr lang="en-US" sz="1400" b="1" i="1" dirty="0">
                <a:effectLst/>
                <a:latin typeface="Times New Roman" panose="02020603050405020304" pitchFamily="18" charset="0"/>
              </a:rPr>
              <a:t>The name of this organization shall be the Embellished Activewear Standards Initiative.</a:t>
            </a:r>
            <a:endParaRPr lang="en-US" sz="1400" b="1" i="1" dirty="0">
              <a:effectLst/>
              <a:latin typeface="Arial" panose="020B0604020202020204" pitchFamily="34" charset="0"/>
            </a:endParaRPr>
          </a:p>
          <a:p>
            <a:pPr marL="742950" marR="0" lvl="1" indent="-285750">
              <a:spcBef>
                <a:spcPts val="1200"/>
              </a:spcBef>
              <a:spcAft>
                <a:spcPts val="300"/>
              </a:spcAft>
              <a:buFont typeface="+mj-lt"/>
              <a:buAutoNum type="arabicPeriod"/>
              <a:tabLst>
                <a:tab pos="685800" algn="l"/>
              </a:tabLst>
            </a:pPr>
            <a:r>
              <a:rPr lang="en-US" sz="1400" b="1" i="1" dirty="0">
                <a:effectLst/>
                <a:latin typeface="Times New Roman" panose="02020603050405020304" pitchFamily="18" charset="0"/>
              </a:rPr>
              <a:t>This organization has no other affiliation.</a:t>
            </a:r>
            <a:endParaRPr lang="en-US" sz="1400" b="1" i="1" dirty="0">
              <a:effectLst/>
              <a:latin typeface="Arial" panose="020B0604020202020204" pitchFamily="34" charset="0"/>
            </a:endParaRPr>
          </a:p>
          <a:p>
            <a:pPr marL="342900" marR="0" lvl="0" indent="-342900">
              <a:spcBef>
                <a:spcPts val="1200"/>
              </a:spcBef>
              <a:spcAft>
                <a:spcPts val="300"/>
              </a:spcAft>
              <a:buFont typeface="+mj-lt"/>
              <a:buAutoNum type="romanUcPeriod"/>
              <a:tabLst>
                <a:tab pos="914400" algn="l"/>
              </a:tabLst>
            </a:pPr>
            <a:r>
              <a:rPr lang="en-US" sz="1600" b="1" kern="1600" dirty="0">
                <a:effectLst/>
                <a:latin typeface="Times New Roman" panose="02020603050405020304" pitchFamily="18" charset="0"/>
              </a:rPr>
              <a:t>Purpose</a:t>
            </a:r>
            <a:endParaRPr lang="en-US" sz="1600" b="1" kern="1600" dirty="0">
              <a:effectLst/>
              <a:latin typeface="Arial" panose="020B0604020202020204" pitchFamily="34" charset="0"/>
            </a:endParaRPr>
          </a:p>
          <a:p>
            <a:pPr marL="742950" marR="0" lvl="1" indent="-285750">
              <a:spcBef>
                <a:spcPts val="1200"/>
              </a:spcBef>
              <a:spcAft>
                <a:spcPts val="300"/>
              </a:spcAft>
              <a:buFont typeface="+mj-lt"/>
              <a:buAutoNum type="arabicPeriod"/>
              <a:tabLst>
                <a:tab pos="685800" algn="l"/>
              </a:tabLst>
            </a:pPr>
            <a:r>
              <a:rPr lang="en-US" sz="1400" b="1" i="1" dirty="0">
                <a:effectLst/>
                <a:latin typeface="Times New Roman" panose="02020603050405020304" pitchFamily="18" charset="0"/>
              </a:rPr>
              <a:t> To promote the standardization of common business information, processes and communication in the Embellished Activewear Industry.</a:t>
            </a:r>
            <a:endParaRPr lang="en-US" sz="1400" b="1" i="1" dirty="0">
              <a:effectLst/>
              <a:latin typeface="Arial" panose="020B0604020202020204" pitchFamily="34" charset="0"/>
            </a:endParaRPr>
          </a:p>
          <a:p>
            <a:pPr marL="742950" marR="0" lvl="1" indent="-285750">
              <a:spcBef>
                <a:spcPts val="1200"/>
              </a:spcBef>
              <a:spcAft>
                <a:spcPts val="300"/>
              </a:spcAft>
              <a:buFont typeface="+mj-lt"/>
              <a:buAutoNum type="arabicPeriod"/>
              <a:tabLst>
                <a:tab pos="685800" algn="l"/>
              </a:tabLst>
            </a:pPr>
            <a:r>
              <a:rPr lang="en-US" sz="1400" b="1" i="1" dirty="0">
                <a:effectLst/>
                <a:latin typeface="Times New Roman" panose="02020603050405020304" pitchFamily="18" charset="0"/>
              </a:rPr>
              <a:t> To Act as a forum for addressing business transaction standards between wholesaler, manufacturer and their trading partners in the Embellished Activewear Industry</a:t>
            </a:r>
            <a:endParaRPr lang="en-US" sz="1400" b="1" i="1" dirty="0">
              <a:effectLst/>
              <a:latin typeface="Arial" panose="020B0604020202020204" pitchFamily="34" charset="0"/>
            </a:endParaRPr>
          </a:p>
          <a:p>
            <a:pPr marL="742950" marR="0" lvl="1" indent="-285750">
              <a:spcBef>
                <a:spcPts val="1200"/>
              </a:spcBef>
              <a:spcAft>
                <a:spcPts val="300"/>
              </a:spcAft>
              <a:buFont typeface="+mj-lt"/>
              <a:buAutoNum type="arabicPeriod"/>
              <a:tabLst>
                <a:tab pos="685800" algn="l"/>
              </a:tabLst>
            </a:pPr>
            <a:r>
              <a:rPr lang="en-US" sz="1400" b="1" i="1" u="sng" dirty="0">
                <a:solidFill>
                  <a:srgbClr val="0000FF"/>
                </a:solidFill>
                <a:effectLst/>
                <a:latin typeface="Times New Roman" panose="02020603050405020304" pitchFamily="18" charset="0"/>
                <a:cs typeface="Arial" panose="020B0604020202020204" pitchFamily="34" charset="0"/>
              </a:rPr>
              <a:t> </a:t>
            </a:r>
            <a:r>
              <a:rPr lang="en-US" sz="1400" b="1" i="1" dirty="0">
                <a:effectLst/>
                <a:latin typeface="Arial" panose="020B0604020202020204" pitchFamily="34" charset="0"/>
                <a:cs typeface="Arial" panose="020B0604020202020204" pitchFamily="34" charset="0"/>
              </a:rPr>
              <a:t>To increase efficiencies and reduce errors within the supply chain through the use of prevailing technology.</a:t>
            </a:r>
            <a:endParaRPr lang="en-US" sz="1400" b="1" i="1" dirty="0">
              <a:effectLst/>
              <a:latin typeface="Arial" panose="020B0604020202020204" pitchFamily="34" charset="0"/>
            </a:endParaRPr>
          </a:p>
        </p:txBody>
      </p:sp>
      <p:pic>
        <p:nvPicPr>
          <p:cNvPr id="5" name="Picture 4" descr="A blue and white label with white text&#10;&#10;Description automatically generated">
            <a:extLst>
              <a:ext uri="{FF2B5EF4-FFF2-40B4-BE49-F238E27FC236}">
                <a16:creationId xmlns:a16="http://schemas.microsoft.com/office/drawing/2014/main" id="{598CFA42-CAB7-32F4-101C-5EE802BD6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2" y="-19050"/>
            <a:ext cx="1714500" cy="1714500"/>
          </a:xfrm>
          <a:prstGeom prst="rect">
            <a:avLst/>
          </a:prstGeom>
        </p:spPr>
      </p:pic>
    </p:spTree>
    <p:extLst>
      <p:ext uri="{BB962C8B-B14F-4D97-AF65-F5344CB8AC3E}">
        <p14:creationId xmlns:p14="http://schemas.microsoft.com/office/powerpoint/2010/main" val="14007434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2100</TotalTime>
  <Words>2112</Words>
  <Application>Microsoft Office PowerPoint</Application>
  <PresentationFormat>Widescreen</PresentationFormat>
  <Paragraphs>306</Paragraphs>
  <Slides>42</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Aptos</vt:lpstr>
      <vt:lpstr>Arial</vt:lpstr>
      <vt:lpstr>Calibri</vt:lpstr>
      <vt:lpstr>Calibri Light</vt:lpstr>
      <vt:lpstr>Courier New</vt:lpstr>
      <vt:lpstr>Symbol</vt:lpstr>
      <vt:lpstr>Times New Roman</vt:lpstr>
      <vt:lpstr>Wingdings 2</vt:lpstr>
      <vt:lpstr>Office Theme</vt:lpstr>
      <vt:lpstr>Office Theme</vt:lpstr>
      <vt:lpstr>Office Theme</vt:lpstr>
      <vt:lpstr>PowerPoint Presentation</vt:lpstr>
      <vt:lpstr>EASI Annual Meeting 2023</vt:lpstr>
      <vt:lpstr>     </vt:lpstr>
      <vt:lpstr>New Members</vt:lpstr>
      <vt:lpstr>PowerPoint Presentation</vt:lpstr>
      <vt:lpstr>2022 Minutes of the Meeting</vt:lpstr>
      <vt:lpstr>Annual Financial Report</vt:lpstr>
      <vt:lpstr>2023 Elections</vt:lpstr>
      <vt:lpstr>By-Laws: What and Why? </vt:lpstr>
      <vt:lpstr>PowerPoint Presentation</vt:lpstr>
      <vt:lpstr>PowerPoint Presentation</vt:lpstr>
      <vt:lpstr>EASI Website   Top Pages </vt:lpstr>
      <vt:lpstr>PowerPoint Presentation</vt:lpstr>
      <vt:lpstr>PowerPoint Presentation</vt:lpstr>
      <vt:lpstr>2023 Technical Committee Presentation</vt:lpstr>
      <vt:lpstr>Agenda</vt:lpstr>
      <vt:lpstr>API Standards Showcase</vt:lpstr>
      <vt:lpstr>Introduction</vt:lpstr>
      <vt:lpstr>Team</vt:lpstr>
      <vt:lpstr>API Standards - Explained </vt:lpstr>
      <vt:lpstr>API Standards </vt:lpstr>
      <vt:lpstr>API Standards - Open API </vt:lpstr>
      <vt:lpstr>API Standards - Timeline</vt:lpstr>
      <vt:lpstr>API Standards - Defined</vt:lpstr>
      <vt:lpstr>API Standards - Authorization</vt:lpstr>
      <vt:lpstr>API Standards - Inventory</vt:lpstr>
      <vt:lpstr>API Standards - Products</vt:lpstr>
      <vt:lpstr>API Standards - Orders</vt:lpstr>
      <vt:lpstr>API Standards - Up Next</vt:lpstr>
      <vt:lpstr>API Standards - FDM4 Spotlight </vt:lpstr>
      <vt:lpstr>API Standards - Demo</vt:lpstr>
      <vt:lpstr>Proposed EASI 830 – Forecast Document</vt:lpstr>
      <vt:lpstr>Proposed EASI 830 - Forecast Document</vt:lpstr>
      <vt:lpstr>PowerPoint Presentation</vt:lpstr>
      <vt:lpstr>Proposed EASI 830 Forecast Document</vt:lpstr>
      <vt:lpstr>Proposed EASI 830 Forecast Document</vt:lpstr>
      <vt:lpstr>Open Discussions</vt:lpstr>
      <vt:lpstr>Proposed Changes to 940 Direct Ship PO</vt:lpstr>
      <vt:lpstr>Increasing Membership</vt:lpstr>
      <vt:lpstr>Increasing Membership</vt:lpstr>
      <vt:lpstr>Increasing Membership</vt:lpstr>
      <vt:lpstr>2024 Meeting Location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 Annual Meeting 2023</dc:title>
  <dc:creator>Rob Smith</dc:creator>
  <cp:lastModifiedBy>Rob Smith</cp:lastModifiedBy>
  <cp:revision>26</cp:revision>
  <dcterms:created xsi:type="dcterms:W3CDTF">2023-07-17T19:48:19Z</dcterms:created>
  <dcterms:modified xsi:type="dcterms:W3CDTF">2023-09-12T19:04:40Z</dcterms:modified>
</cp:coreProperties>
</file>