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0" r:id="rId1"/>
  </p:sldMasterIdLst>
  <p:notesMasterIdLst>
    <p:notesMasterId r:id="rId75"/>
  </p:notesMasterIdLst>
  <p:sldIdLst>
    <p:sldId id="431" r:id="rId2"/>
    <p:sldId id="432" r:id="rId3"/>
    <p:sldId id="434" r:id="rId4"/>
    <p:sldId id="490" r:id="rId5"/>
    <p:sldId id="489" r:id="rId6"/>
    <p:sldId id="491" r:id="rId7"/>
    <p:sldId id="487" r:id="rId8"/>
    <p:sldId id="433" r:id="rId9"/>
    <p:sldId id="435" r:id="rId10"/>
    <p:sldId id="483" r:id="rId11"/>
    <p:sldId id="488" r:id="rId12"/>
    <p:sldId id="437" r:id="rId13"/>
    <p:sldId id="438" r:id="rId14"/>
    <p:sldId id="486" r:id="rId15"/>
    <p:sldId id="402" r:id="rId16"/>
    <p:sldId id="441" r:id="rId17"/>
    <p:sldId id="397" r:id="rId18"/>
    <p:sldId id="442" r:id="rId19"/>
    <p:sldId id="445" r:id="rId20"/>
    <p:sldId id="529" r:id="rId21"/>
    <p:sldId id="530" r:id="rId22"/>
    <p:sldId id="531" r:id="rId23"/>
    <p:sldId id="447" r:id="rId24"/>
    <p:sldId id="446" r:id="rId25"/>
    <p:sldId id="460" r:id="rId26"/>
    <p:sldId id="461" r:id="rId27"/>
    <p:sldId id="499" r:id="rId28"/>
    <p:sldId id="501" r:id="rId29"/>
    <p:sldId id="502" r:id="rId30"/>
    <p:sldId id="500" r:id="rId31"/>
    <p:sldId id="503" r:id="rId32"/>
    <p:sldId id="504" r:id="rId33"/>
    <p:sldId id="505" r:id="rId34"/>
    <p:sldId id="506" r:id="rId35"/>
    <p:sldId id="507" r:id="rId36"/>
    <p:sldId id="509" r:id="rId37"/>
    <p:sldId id="508" r:id="rId38"/>
    <p:sldId id="513" r:id="rId39"/>
    <p:sldId id="514" r:id="rId40"/>
    <p:sldId id="515" r:id="rId41"/>
    <p:sldId id="516" r:id="rId42"/>
    <p:sldId id="517" r:id="rId43"/>
    <p:sldId id="518" r:id="rId44"/>
    <p:sldId id="519" r:id="rId45"/>
    <p:sldId id="520" r:id="rId46"/>
    <p:sldId id="528" r:id="rId47"/>
    <p:sldId id="521" r:id="rId48"/>
    <p:sldId id="510" r:id="rId49"/>
    <p:sldId id="511" r:id="rId50"/>
    <p:sldId id="512" r:id="rId51"/>
    <p:sldId id="498" r:id="rId52"/>
    <p:sldId id="496" r:id="rId53"/>
    <p:sldId id="522" r:id="rId54"/>
    <p:sldId id="523" r:id="rId55"/>
    <p:sldId id="494" r:id="rId56"/>
    <p:sldId id="495" r:id="rId57"/>
    <p:sldId id="493" r:id="rId58"/>
    <p:sldId id="524" r:id="rId59"/>
    <p:sldId id="464" r:id="rId60"/>
    <p:sldId id="465" r:id="rId61"/>
    <p:sldId id="466" r:id="rId62"/>
    <p:sldId id="444" r:id="rId63"/>
    <p:sldId id="497" r:id="rId64"/>
    <p:sldId id="463" r:id="rId65"/>
    <p:sldId id="526" r:id="rId66"/>
    <p:sldId id="527" r:id="rId67"/>
    <p:sldId id="525" r:id="rId68"/>
    <p:sldId id="467" r:id="rId69"/>
    <p:sldId id="480" r:id="rId70"/>
    <p:sldId id="482" r:id="rId71"/>
    <p:sldId id="443" r:id="rId72"/>
    <p:sldId id="481" r:id="rId73"/>
    <p:sldId id="492" r:id="rId7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05BB"/>
    <a:srgbClr val="3012AE"/>
    <a:srgbClr val="FF99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F7A550-944D-48ED-BCFC-94C477407532}" v="72" dt="2020-02-25T20:48:38.0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05" autoAdjust="0"/>
    <p:restoredTop sz="94660"/>
  </p:normalViewPr>
  <p:slideViewPr>
    <p:cSldViewPr>
      <p:cViewPr>
        <p:scale>
          <a:sx n="95" d="100"/>
          <a:sy n="95" d="100"/>
        </p:scale>
        <p:origin x="-954" y="-1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79" d="100"/>
          <a:sy n="79" d="100"/>
        </p:scale>
        <p:origin x="-199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8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na Priebe" userId="c49c5ce7-bae7-4593-8385-f0110a046185" providerId="ADAL" clId="{98F7A550-944D-48ED-BCFC-94C477407532}"/>
    <pc:docChg chg="undo custSel addSld modSld sldOrd">
      <pc:chgData name="Diana Priebe" userId="c49c5ce7-bae7-4593-8385-f0110a046185" providerId="ADAL" clId="{98F7A550-944D-48ED-BCFC-94C477407532}" dt="2020-02-28T14:06:25.975" v="1009" actId="20577"/>
      <pc:docMkLst>
        <pc:docMk/>
      </pc:docMkLst>
      <pc:sldChg chg="modSp">
        <pc:chgData name="Diana Priebe" userId="c49c5ce7-bae7-4593-8385-f0110a046185" providerId="ADAL" clId="{98F7A550-944D-48ED-BCFC-94C477407532}" dt="2020-02-24T20:14:05.336" v="791" actId="20577"/>
        <pc:sldMkLst>
          <pc:docMk/>
          <pc:sldMk cId="2270092316" sldId="432"/>
        </pc:sldMkLst>
        <pc:graphicFrameChg chg="mod modGraphic">
          <ac:chgData name="Diana Priebe" userId="c49c5ce7-bae7-4593-8385-f0110a046185" providerId="ADAL" clId="{98F7A550-944D-48ED-BCFC-94C477407532}" dt="2020-02-24T19:30:29.399" v="445" actId="20577"/>
          <ac:graphicFrameMkLst>
            <pc:docMk/>
            <pc:sldMk cId="2270092316" sldId="432"/>
            <ac:graphicFrameMk id="3" creationId="{00000000-0000-0000-0000-000000000000}"/>
          </ac:graphicFrameMkLst>
        </pc:graphicFrameChg>
        <pc:graphicFrameChg chg="mod modGraphic">
          <ac:chgData name="Diana Priebe" userId="c49c5ce7-bae7-4593-8385-f0110a046185" providerId="ADAL" clId="{98F7A550-944D-48ED-BCFC-94C477407532}" dt="2020-02-24T19:30:15.936" v="443" actId="113"/>
          <ac:graphicFrameMkLst>
            <pc:docMk/>
            <pc:sldMk cId="2270092316" sldId="432"/>
            <ac:graphicFrameMk id="8" creationId="{00000000-0000-0000-0000-000000000000}"/>
          </ac:graphicFrameMkLst>
        </pc:graphicFrameChg>
        <pc:graphicFrameChg chg="mod modGraphic">
          <ac:chgData name="Diana Priebe" userId="c49c5ce7-bae7-4593-8385-f0110a046185" providerId="ADAL" clId="{98F7A550-944D-48ED-BCFC-94C477407532}" dt="2020-02-24T20:14:05.336" v="791" actId="20577"/>
          <ac:graphicFrameMkLst>
            <pc:docMk/>
            <pc:sldMk cId="2270092316" sldId="432"/>
            <ac:graphicFrameMk id="9" creationId="{00000000-0000-0000-0000-000000000000}"/>
          </ac:graphicFrameMkLst>
        </pc:graphicFrameChg>
      </pc:sldChg>
      <pc:sldChg chg="addSp delSp modSp">
        <pc:chgData name="Diana Priebe" userId="c49c5ce7-bae7-4593-8385-f0110a046185" providerId="ADAL" clId="{98F7A550-944D-48ED-BCFC-94C477407532}" dt="2020-02-25T20:31:09.568" v="800" actId="1076"/>
        <pc:sldMkLst>
          <pc:docMk/>
          <pc:sldMk cId="1002588878" sldId="437"/>
        </pc:sldMkLst>
        <pc:picChg chg="add del">
          <ac:chgData name="Diana Priebe" userId="c49c5ce7-bae7-4593-8385-f0110a046185" providerId="ADAL" clId="{98F7A550-944D-48ED-BCFC-94C477407532}" dt="2020-02-25T20:30:20.334" v="797" actId="478"/>
          <ac:picMkLst>
            <pc:docMk/>
            <pc:sldMk cId="1002588878" sldId="437"/>
            <ac:picMk id="2" creationId="{A6EADA88-5548-428E-A78B-456359465F4B}"/>
          </ac:picMkLst>
        </pc:picChg>
        <pc:picChg chg="add mod">
          <ac:chgData name="Diana Priebe" userId="c49c5ce7-bae7-4593-8385-f0110a046185" providerId="ADAL" clId="{98F7A550-944D-48ED-BCFC-94C477407532}" dt="2020-02-25T20:31:09.568" v="800" actId="1076"/>
          <ac:picMkLst>
            <pc:docMk/>
            <pc:sldMk cId="1002588878" sldId="437"/>
            <ac:picMk id="3" creationId="{12A0689B-AD40-4390-94D7-C317BE399530}"/>
          </ac:picMkLst>
        </pc:picChg>
        <pc:picChg chg="del">
          <ac:chgData name="Diana Priebe" userId="c49c5ce7-bae7-4593-8385-f0110a046185" providerId="ADAL" clId="{98F7A550-944D-48ED-BCFC-94C477407532}" dt="2020-02-25T20:30:11.847" v="795" actId="478"/>
          <ac:picMkLst>
            <pc:docMk/>
            <pc:sldMk cId="1002588878" sldId="437"/>
            <ac:picMk id="7" creationId="{8240A32C-9016-48F4-8CD6-632E43DF9012}"/>
          </ac:picMkLst>
        </pc:picChg>
      </pc:sldChg>
      <pc:sldChg chg="addSp delSp modSp">
        <pc:chgData name="Diana Priebe" userId="c49c5ce7-bae7-4593-8385-f0110a046185" providerId="ADAL" clId="{98F7A550-944D-48ED-BCFC-94C477407532}" dt="2020-02-25T20:48:52.299" v="808" actId="1076"/>
        <pc:sldMkLst>
          <pc:docMk/>
          <pc:sldMk cId="2460905573" sldId="438"/>
        </pc:sldMkLst>
        <pc:picChg chg="del">
          <ac:chgData name="Diana Priebe" userId="c49c5ce7-bae7-4593-8385-f0110a046185" providerId="ADAL" clId="{98F7A550-944D-48ED-BCFC-94C477407532}" dt="2020-02-25T20:47:25.202" v="801" actId="478"/>
          <ac:picMkLst>
            <pc:docMk/>
            <pc:sldMk cId="2460905573" sldId="438"/>
            <ac:picMk id="2" creationId="{026706F3-545B-4EBF-ADD7-977B6C8D9860}"/>
          </ac:picMkLst>
        </pc:picChg>
        <pc:picChg chg="add del mod">
          <ac:chgData name="Diana Priebe" userId="c49c5ce7-bae7-4593-8385-f0110a046185" providerId="ADAL" clId="{98F7A550-944D-48ED-BCFC-94C477407532}" dt="2020-02-25T20:47:58.976" v="805" actId="478"/>
          <ac:picMkLst>
            <pc:docMk/>
            <pc:sldMk cId="2460905573" sldId="438"/>
            <ac:picMk id="3" creationId="{ACA0DEB6-8E23-4D2F-83CC-7E49D906376C}"/>
          </ac:picMkLst>
        </pc:picChg>
        <pc:picChg chg="add mod">
          <ac:chgData name="Diana Priebe" userId="c49c5ce7-bae7-4593-8385-f0110a046185" providerId="ADAL" clId="{98F7A550-944D-48ED-BCFC-94C477407532}" dt="2020-02-25T20:48:52.299" v="808" actId="1076"/>
          <ac:picMkLst>
            <pc:docMk/>
            <pc:sldMk cId="2460905573" sldId="438"/>
            <ac:picMk id="6" creationId="{B1C82534-A76D-42A2-9968-22A891298419}"/>
          </ac:picMkLst>
        </pc:picChg>
      </pc:sldChg>
      <pc:sldChg chg="addSp delSp modSp">
        <pc:chgData name="Diana Priebe" userId="c49c5ce7-bae7-4593-8385-f0110a046185" providerId="ADAL" clId="{98F7A550-944D-48ED-BCFC-94C477407532}" dt="2020-02-06T19:25:06.960" v="402" actId="14100"/>
        <pc:sldMkLst>
          <pc:docMk/>
          <pc:sldMk cId="313204952" sldId="441"/>
        </pc:sldMkLst>
        <pc:spChg chg="mod">
          <ac:chgData name="Diana Priebe" userId="c49c5ce7-bae7-4593-8385-f0110a046185" providerId="ADAL" clId="{98F7A550-944D-48ED-BCFC-94C477407532}" dt="2020-01-28T20:53:30.335" v="54" actId="122"/>
          <ac:spMkLst>
            <pc:docMk/>
            <pc:sldMk cId="313204952" sldId="441"/>
            <ac:spMk id="2" creationId="{00000000-0000-0000-0000-000000000000}"/>
          </ac:spMkLst>
        </pc:spChg>
        <pc:spChg chg="mod">
          <ac:chgData name="Diana Priebe" userId="c49c5ce7-bae7-4593-8385-f0110a046185" providerId="ADAL" clId="{98F7A550-944D-48ED-BCFC-94C477407532}" dt="2020-01-28T20:53:41.782" v="56" actId="14100"/>
          <ac:spMkLst>
            <pc:docMk/>
            <pc:sldMk cId="313204952" sldId="441"/>
            <ac:spMk id="3" creationId="{00000000-0000-0000-0000-000000000000}"/>
          </ac:spMkLst>
        </pc:spChg>
        <pc:spChg chg="del mod">
          <ac:chgData name="Diana Priebe" userId="c49c5ce7-bae7-4593-8385-f0110a046185" providerId="ADAL" clId="{98F7A550-944D-48ED-BCFC-94C477407532}" dt="2020-01-28T20:44:24.363" v="1" actId="478"/>
          <ac:spMkLst>
            <pc:docMk/>
            <pc:sldMk cId="313204952" sldId="441"/>
            <ac:spMk id="4" creationId="{00000000-0000-0000-0000-000000000000}"/>
          </ac:spMkLst>
        </pc:spChg>
        <pc:spChg chg="mod">
          <ac:chgData name="Diana Priebe" userId="c49c5ce7-bae7-4593-8385-f0110a046185" providerId="ADAL" clId="{98F7A550-944D-48ED-BCFC-94C477407532}" dt="2020-01-28T20:49:34.643" v="31" actId="1076"/>
          <ac:spMkLst>
            <pc:docMk/>
            <pc:sldMk cId="313204952" sldId="441"/>
            <ac:spMk id="5" creationId="{E25BCE76-1BEF-4FB9-86FA-FA6FAC058F5C}"/>
          </ac:spMkLst>
        </pc:spChg>
        <pc:spChg chg="mod">
          <ac:chgData name="Diana Priebe" userId="c49c5ce7-bae7-4593-8385-f0110a046185" providerId="ADAL" clId="{98F7A550-944D-48ED-BCFC-94C477407532}" dt="2020-01-28T20:49:34.643" v="31" actId="1076"/>
          <ac:spMkLst>
            <pc:docMk/>
            <pc:sldMk cId="313204952" sldId="441"/>
            <ac:spMk id="6" creationId="{573E50B1-4A8E-42AA-8471-C26FA673DDB2}"/>
          </ac:spMkLst>
        </pc:spChg>
        <pc:spChg chg="add mod ord">
          <ac:chgData name="Diana Priebe" userId="c49c5ce7-bae7-4593-8385-f0110a046185" providerId="ADAL" clId="{98F7A550-944D-48ED-BCFC-94C477407532}" dt="2020-02-06T19:25:06.960" v="402" actId="14100"/>
          <ac:spMkLst>
            <pc:docMk/>
            <pc:sldMk cId="313204952" sldId="441"/>
            <ac:spMk id="11" creationId="{AC06B69E-C39E-4539-BE1D-2F798B7B6AB8}"/>
          </ac:spMkLst>
        </pc:spChg>
        <pc:picChg chg="add del">
          <ac:chgData name="Diana Priebe" userId="c49c5ce7-bae7-4593-8385-f0110a046185" providerId="ADAL" clId="{98F7A550-944D-48ED-BCFC-94C477407532}" dt="2020-01-28T20:45:59.821" v="3" actId="478"/>
          <ac:picMkLst>
            <pc:docMk/>
            <pc:sldMk cId="313204952" sldId="441"/>
            <ac:picMk id="7" creationId="{383F9F7A-AF40-48B3-9C92-FEF21083FA30}"/>
          </ac:picMkLst>
        </pc:picChg>
        <pc:picChg chg="add mod">
          <ac:chgData name="Diana Priebe" userId="c49c5ce7-bae7-4593-8385-f0110a046185" providerId="ADAL" clId="{98F7A550-944D-48ED-BCFC-94C477407532}" dt="2020-01-28T20:50:32.184" v="38" actId="1076"/>
          <ac:picMkLst>
            <pc:docMk/>
            <pc:sldMk cId="313204952" sldId="441"/>
            <ac:picMk id="8" creationId="{DB8D1E57-D0FE-4CC0-A410-C648203D547D}"/>
          </ac:picMkLst>
        </pc:picChg>
        <pc:picChg chg="add del mod">
          <ac:chgData name="Diana Priebe" userId="c49c5ce7-bae7-4593-8385-f0110a046185" providerId="ADAL" clId="{98F7A550-944D-48ED-BCFC-94C477407532}" dt="2020-01-28T20:47:26.581" v="13" actId="478"/>
          <ac:picMkLst>
            <pc:docMk/>
            <pc:sldMk cId="313204952" sldId="441"/>
            <ac:picMk id="9" creationId="{7BCFEAB7-F3EF-40F2-B84A-66BC39017437}"/>
          </ac:picMkLst>
        </pc:picChg>
        <pc:picChg chg="add del mod">
          <ac:chgData name="Diana Priebe" userId="c49c5ce7-bae7-4593-8385-f0110a046185" providerId="ADAL" clId="{98F7A550-944D-48ED-BCFC-94C477407532}" dt="2020-01-28T20:51:22.642" v="41" actId="478"/>
          <ac:picMkLst>
            <pc:docMk/>
            <pc:sldMk cId="313204952" sldId="441"/>
            <ac:picMk id="10" creationId="{C14DE821-766B-4259-8AE0-36FF67144DF7}"/>
          </ac:picMkLst>
        </pc:picChg>
        <pc:picChg chg="add del mod">
          <ac:chgData name="Diana Priebe" userId="c49c5ce7-bae7-4593-8385-f0110a046185" providerId="ADAL" clId="{98F7A550-944D-48ED-BCFC-94C477407532}" dt="2020-01-28T20:52:03.589" v="44" actId="478"/>
          <ac:picMkLst>
            <pc:docMk/>
            <pc:sldMk cId="313204952" sldId="441"/>
            <ac:picMk id="12" creationId="{F12372F1-9907-43A5-8E29-58DFD3FEB87B}"/>
          </ac:picMkLst>
        </pc:picChg>
        <pc:picChg chg="add mod">
          <ac:chgData name="Diana Priebe" userId="c49c5ce7-bae7-4593-8385-f0110a046185" providerId="ADAL" clId="{98F7A550-944D-48ED-BCFC-94C477407532}" dt="2020-01-28T20:52:31.400" v="48" actId="1076"/>
          <ac:picMkLst>
            <pc:docMk/>
            <pc:sldMk cId="313204952" sldId="441"/>
            <ac:picMk id="13" creationId="{0C0C877A-EB24-4907-9602-C21F9C0306BC}"/>
          </ac:picMkLst>
        </pc:picChg>
      </pc:sldChg>
      <pc:sldChg chg="modSp">
        <pc:chgData name="Diana Priebe" userId="c49c5ce7-bae7-4593-8385-f0110a046185" providerId="ADAL" clId="{98F7A550-944D-48ED-BCFC-94C477407532}" dt="2020-02-28T14:06:25.975" v="1009" actId="20577"/>
        <pc:sldMkLst>
          <pc:docMk/>
          <pc:sldMk cId="2988051015" sldId="444"/>
        </pc:sldMkLst>
        <pc:spChg chg="mod">
          <ac:chgData name="Diana Priebe" userId="c49c5ce7-bae7-4593-8385-f0110a046185" providerId="ADAL" clId="{98F7A550-944D-48ED-BCFC-94C477407532}" dt="2020-02-28T14:06:25.975" v="1009" actId="20577"/>
          <ac:spMkLst>
            <pc:docMk/>
            <pc:sldMk cId="2988051015" sldId="444"/>
            <ac:spMk id="2" creationId="{00000000-0000-0000-0000-000000000000}"/>
          </ac:spMkLst>
        </pc:spChg>
        <pc:spChg chg="mod">
          <ac:chgData name="Diana Priebe" userId="c49c5ce7-bae7-4593-8385-f0110a046185" providerId="ADAL" clId="{98F7A550-944D-48ED-BCFC-94C477407532}" dt="2020-01-30T19:11:34.041" v="226" actId="255"/>
          <ac:spMkLst>
            <pc:docMk/>
            <pc:sldMk cId="2988051015" sldId="444"/>
            <ac:spMk id="3" creationId="{00000000-0000-0000-0000-000000000000}"/>
          </ac:spMkLst>
        </pc:spChg>
      </pc:sldChg>
      <pc:sldChg chg="modSp">
        <pc:chgData name="Diana Priebe" userId="c49c5ce7-bae7-4593-8385-f0110a046185" providerId="ADAL" clId="{98F7A550-944D-48ED-BCFC-94C477407532}" dt="2020-02-26T14:02:28.164" v="809" actId="20577"/>
        <pc:sldMkLst>
          <pc:docMk/>
          <pc:sldMk cId="3790841858" sldId="445"/>
        </pc:sldMkLst>
        <pc:spChg chg="mod">
          <ac:chgData name="Diana Priebe" userId="c49c5ce7-bae7-4593-8385-f0110a046185" providerId="ADAL" clId="{98F7A550-944D-48ED-BCFC-94C477407532}" dt="2020-02-26T14:02:28.164" v="809" actId="20577"/>
          <ac:spMkLst>
            <pc:docMk/>
            <pc:sldMk cId="3790841858" sldId="445"/>
            <ac:spMk id="2" creationId="{00000000-0000-0000-0000-000000000000}"/>
          </ac:spMkLst>
        </pc:spChg>
      </pc:sldChg>
      <pc:sldChg chg="delSp modSp">
        <pc:chgData name="Diana Priebe" userId="c49c5ce7-bae7-4593-8385-f0110a046185" providerId="ADAL" clId="{98F7A550-944D-48ED-BCFC-94C477407532}" dt="2020-02-24T20:18:37.727" v="794" actId="13926"/>
        <pc:sldMkLst>
          <pc:docMk/>
          <pc:sldMk cId="4263174502" sldId="446"/>
        </pc:sldMkLst>
        <pc:spChg chg="mod">
          <ac:chgData name="Diana Priebe" userId="c49c5ce7-bae7-4593-8385-f0110a046185" providerId="ADAL" clId="{98F7A550-944D-48ED-BCFC-94C477407532}" dt="2020-02-24T20:18:37.727" v="794" actId="13926"/>
          <ac:spMkLst>
            <pc:docMk/>
            <pc:sldMk cId="4263174502" sldId="446"/>
            <ac:spMk id="2" creationId="{00000000-0000-0000-0000-000000000000}"/>
          </ac:spMkLst>
        </pc:spChg>
        <pc:spChg chg="del">
          <ac:chgData name="Diana Priebe" userId="c49c5ce7-bae7-4593-8385-f0110a046185" providerId="ADAL" clId="{98F7A550-944D-48ED-BCFC-94C477407532}" dt="2020-02-24T20:18:27.650" v="792" actId="478"/>
          <ac:spMkLst>
            <pc:docMk/>
            <pc:sldMk cId="4263174502" sldId="446"/>
            <ac:spMk id="5" creationId="{2B74FB2A-8A8A-4375-8F7E-9CFF31873DE3}"/>
          </ac:spMkLst>
        </pc:spChg>
        <pc:picChg chg="mod">
          <ac:chgData name="Diana Priebe" userId="c49c5ce7-bae7-4593-8385-f0110a046185" providerId="ADAL" clId="{98F7A550-944D-48ED-BCFC-94C477407532}" dt="2020-02-24T20:18:31.378" v="793" actId="1076"/>
          <ac:picMkLst>
            <pc:docMk/>
            <pc:sldMk cId="4263174502" sldId="446"/>
            <ac:picMk id="4" creationId="{DE52211F-9B38-49BF-BE7B-E494A433F450}"/>
          </ac:picMkLst>
        </pc:picChg>
      </pc:sldChg>
      <pc:sldChg chg="addSp delSp modSp">
        <pc:chgData name="Diana Priebe" userId="c49c5ce7-bae7-4593-8385-f0110a046185" providerId="ADAL" clId="{98F7A550-944D-48ED-BCFC-94C477407532}" dt="2020-02-24T20:00:57.600" v="625" actId="1076"/>
        <pc:sldMkLst>
          <pc:docMk/>
          <pc:sldMk cId="1130930846" sldId="450"/>
        </pc:sldMkLst>
        <pc:spChg chg="del mod">
          <ac:chgData name="Diana Priebe" userId="c49c5ce7-bae7-4593-8385-f0110a046185" providerId="ADAL" clId="{98F7A550-944D-48ED-BCFC-94C477407532}" dt="2020-02-24T20:00:47.117" v="624" actId="478"/>
          <ac:spMkLst>
            <pc:docMk/>
            <pc:sldMk cId="1130930846" sldId="450"/>
            <ac:spMk id="2" creationId="{00000000-0000-0000-0000-000000000000}"/>
          </ac:spMkLst>
        </pc:spChg>
        <pc:spChg chg="mod">
          <ac:chgData name="Diana Priebe" userId="c49c5ce7-bae7-4593-8385-f0110a046185" providerId="ADAL" clId="{98F7A550-944D-48ED-BCFC-94C477407532}" dt="2020-02-24T20:00:14.172" v="621" actId="122"/>
          <ac:spMkLst>
            <pc:docMk/>
            <pc:sldMk cId="1130930846" sldId="450"/>
            <ac:spMk id="3" creationId="{00000000-0000-0000-0000-000000000000}"/>
          </ac:spMkLst>
        </pc:spChg>
        <pc:spChg chg="del">
          <ac:chgData name="Diana Priebe" userId="c49c5ce7-bae7-4593-8385-f0110a046185" providerId="ADAL" clId="{98F7A550-944D-48ED-BCFC-94C477407532}" dt="2020-02-24T19:58:18.095" v="585" actId="478"/>
          <ac:spMkLst>
            <pc:docMk/>
            <pc:sldMk cId="1130930846" sldId="450"/>
            <ac:spMk id="5" creationId="{1E237819-1F3B-46C0-AE60-B2D1ED9D4419}"/>
          </ac:spMkLst>
        </pc:spChg>
        <pc:picChg chg="del">
          <ac:chgData name="Diana Priebe" userId="c49c5ce7-bae7-4593-8385-f0110a046185" providerId="ADAL" clId="{98F7A550-944D-48ED-BCFC-94C477407532}" dt="2020-02-24T19:57:48.721" v="579" actId="478"/>
          <ac:picMkLst>
            <pc:docMk/>
            <pc:sldMk cId="1130930846" sldId="450"/>
            <ac:picMk id="4" creationId="{DA31591F-6CE7-4AFB-B140-F6EC5DD65080}"/>
          </ac:picMkLst>
        </pc:picChg>
        <pc:picChg chg="add mod">
          <ac:chgData name="Diana Priebe" userId="c49c5ce7-bae7-4593-8385-f0110a046185" providerId="ADAL" clId="{98F7A550-944D-48ED-BCFC-94C477407532}" dt="2020-02-24T20:00:57.600" v="625" actId="1076"/>
          <ac:picMkLst>
            <pc:docMk/>
            <pc:sldMk cId="1130930846" sldId="450"/>
            <ac:picMk id="6" creationId="{00DB345A-F6F0-4DE6-A324-CFA4AFC21BB8}"/>
          </ac:picMkLst>
        </pc:picChg>
        <pc:picChg chg="add mod">
          <ac:chgData name="Diana Priebe" userId="c49c5ce7-bae7-4593-8385-f0110a046185" providerId="ADAL" clId="{98F7A550-944D-48ED-BCFC-94C477407532}" dt="2020-02-24T19:59:44.690" v="608" actId="1076"/>
          <ac:picMkLst>
            <pc:docMk/>
            <pc:sldMk cId="1130930846" sldId="450"/>
            <ac:picMk id="7" creationId="{508AC6D6-FDE0-46CA-81B2-D28BEC401057}"/>
          </ac:picMkLst>
        </pc:picChg>
        <pc:cxnChg chg="add del mod">
          <ac:chgData name="Diana Priebe" userId="c49c5ce7-bae7-4593-8385-f0110a046185" providerId="ADAL" clId="{98F7A550-944D-48ED-BCFC-94C477407532}" dt="2020-01-28T20:56:33.731" v="66" actId="478"/>
          <ac:cxnSpMkLst>
            <pc:docMk/>
            <pc:sldMk cId="1130930846" sldId="450"/>
            <ac:cxnSpMk id="7" creationId="{3F825AC8-9FB2-4447-81C8-E05013674F2C}"/>
          </ac:cxnSpMkLst>
        </pc:cxnChg>
      </pc:sldChg>
      <pc:sldChg chg="ord">
        <pc:chgData name="Diana Priebe" userId="c49c5ce7-bae7-4593-8385-f0110a046185" providerId="ADAL" clId="{98F7A550-944D-48ED-BCFC-94C477407532}" dt="2020-01-30T18:55:03.726" v="129"/>
        <pc:sldMkLst>
          <pc:docMk/>
          <pc:sldMk cId="3069024040" sldId="464"/>
        </pc:sldMkLst>
      </pc:sldChg>
      <pc:sldChg chg="addSp delSp modSp ord">
        <pc:chgData name="Diana Priebe" userId="c49c5ce7-bae7-4593-8385-f0110a046185" providerId="ADAL" clId="{98F7A550-944D-48ED-BCFC-94C477407532}" dt="2020-02-24T20:02:07.515" v="626"/>
        <pc:sldMkLst>
          <pc:docMk/>
          <pc:sldMk cId="3575410910" sldId="487"/>
        </pc:sldMkLst>
        <pc:spChg chg="mod">
          <ac:chgData name="Diana Priebe" userId="c49c5ce7-bae7-4593-8385-f0110a046185" providerId="ADAL" clId="{98F7A550-944D-48ED-BCFC-94C477407532}" dt="2020-02-24T19:56:21.091" v="578" actId="255"/>
          <ac:spMkLst>
            <pc:docMk/>
            <pc:sldMk cId="3575410910" sldId="487"/>
            <ac:spMk id="3" creationId="{656551AE-1200-46D4-935F-72B08A5F6BFE}"/>
          </ac:spMkLst>
        </pc:spChg>
        <pc:spChg chg="del">
          <ac:chgData name="Diana Priebe" userId="c49c5ce7-bae7-4593-8385-f0110a046185" providerId="ADAL" clId="{98F7A550-944D-48ED-BCFC-94C477407532}" dt="2020-02-24T19:38:07.198" v="457" actId="478"/>
          <ac:spMkLst>
            <pc:docMk/>
            <pc:sldMk cId="3575410910" sldId="487"/>
            <ac:spMk id="6" creationId="{588F105A-6E4C-4569-9786-39476AA28898}"/>
          </ac:spMkLst>
        </pc:spChg>
        <pc:spChg chg="del mod">
          <ac:chgData name="Diana Priebe" userId="c49c5ce7-bae7-4593-8385-f0110a046185" providerId="ADAL" clId="{98F7A550-944D-48ED-BCFC-94C477407532}" dt="2020-02-24T19:55:50.431" v="575" actId="478"/>
          <ac:spMkLst>
            <pc:docMk/>
            <pc:sldMk cId="3575410910" sldId="487"/>
            <ac:spMk id="7" creationId="{BFEECCCB-4970-4C94-930E-EDC80810325E}"/>
          </ac:spMkLst>
        </pc:spChg>
        <pc:spChg chg="add del mod">
          <ac:chgData name="Diana Priebe" userId="c49c5ce7-bae7-4593-8385-f0110a046185" providerId="ADAL" clId="{98F7A550-944D-48ED-BCFC-94C477407532}" dt="2020-02-24T19:35:12.625" v="451"/>
          <ac:spMkLst>
            <pc:docMk/>
            <pc:sldMk cId="3575410910" sldId="487"/>
            <ac:spMk id="8" creationId="{7246B467-DD80-4563-8D46-E7A5D8E47E26}"/>
          </ac:spMkLst>
        </pc:spChg>
        <pc:spChg chg="add mod">
          <ac:chgData name="Diana Priebe" userId="c49c5ce7-bae7-4593-8385-f0110a046185" providerId="ADAL" clId="{98F7A550-944D-48ED-BCFC-94C477407532}" dt="2020-02-24T19:56:05.085" v="576" actId="14100"/>
          <ac:spMkLst>
            <pc:docMk/>
            <pc:sldMk cId="3575410910" sldId="487"/>
            <ac:spMk id="9" creationId="{823D42CF-7048-4311-8FFC-21F2EF5742C5}"/>
          </ac:spMkLst>
        </pc:spChg>
        <pc:picChg chg="del">
          <ac:chgData name="Diana Priebe" userId="c49c5ce7-bae7-4593-8385-f0110a046185" providerId="ADAL" clId="{98F7A550-944D-48ED-BCFC-94C477407532}" dt="2020-02-24T19:38:05.231" v="456" actId="478"/>
          <ac:picMkLst>
            <pc:docMk/>
            <pc:sldMk cId="3575410910" sldId="487"/>
            <ac:picMk id="4" creationId="{C1B2CD98-F618-41DC-9634-ED383420A16A}"/>
          </ac:picMkLst>
        </pc:picChg>
        <pc:picChg chg="del">
          <ac:chgData name="Diana Priebe" userId="c49c5ce7-bae7-4593-8385-f0110a046185" providerId="ADAL" clId="{98F7A550-944D-48ED-BCFC-94C477407532}" dt="2020-02-24T19:38:02.910" v="455" actId="478"/>
          <ac:picMkLst>
            <pc:docMk/>
            <pc:sldMk cId="3575410910" sldId="487"/>
            <ac:picMk id="5" creationId="{4CB605CF-C984-4B0B-B6B9-69D68E8C78D0}"/>
          </ac:picMkLst>
        </pc:picChg>
      </pc:sldChg>
      <pc:sldChg chg="addSp modSp">
        <pc:chgData name="Diana Priebe" userId="c49c5ce7-bae7-4593-8385-f0110a046185" providerId="ADAL" clId="{98F7A550-944D-48ED-BCFC-94C477407532}" dt="2020-01-28T20:55:21.591" v="63" actId="14100"/>
        <pc:sldMkLst>
          <pc:docMk/>
          <pc:sldMk cId="1951928585" sldId="488"/>
        </pc:sldMkLst>
        <pc:spChg chg="add mod ord">
          <ac:chgData name="Diana Priebe" userId="c49c5ce7-bae7-4593-8385-f0110a046185" providerId="ADAL" clId="{98F7A550-944D-48ED-BCFC-94C477407532}" dt="2020-01-28T20:55:21.591" v="63" actId="14100"/>
          <ac:spMkLst>
            <pc:docMk/>
            <pc:sldMk cId="1951928585" sldId="488"/>
            <ac:spMk id="6" creationId="{DCFD98E7-6AD7-4CA9-BB3D-060CBE7F59AE}"/>
          </ac:spMkLst>
        </pc:spChg>
        <pc:spChg chg="mod">
          <ac:chgData name="Diana Priebe" userId="c49c5ce7-bae7-4593-8385-f0110a046185" providerId="ADAL" clId="{98F7A550-944D-48ED-BCFC-94C477407532}" dt="2020-01-28T20:55:14.029" v="62" actId="20577"/>
          <ac:spMkLst>
            <pc:docMk/>
            <pc:sldMk cId="1951928585" sldId="488"/>
            <ac:spMk id="7" creationId="{7E253A3D-A2DF-4835-90B7-703DA2E10B57}"/>
          </ac:spMkLst>
        </pc:spChg>
        <pc:spChg chg="mod">
          <ac:chgData name="Diana Priebe" userId="c49c5ce7-bae7-4593-8385-f0110a046185" providerId="ADAL" clId="{98F7A550-944D-48ED-BCFC-94C477407532}" dt="2020-01-28T20:54:43.287" v="57" actId="14100"/>
          <ac:spMkLst>
            <pc:docMk/>
            <pc:sldMk cId="1951928585" sldId="488"/>
            <ac:spMk id="10" creationId="{B5865759-CD4A-46D3-A72C-DAD58591402E}"/>
          </ac:spMkLst>
        </pc:spChg>
      </pc:sldChg>
      <pc:sldChg chg="addSp delSp modSp add ord">
        <pc:chgData name="Diana Priebe" userId="c49c5ce7-bae7-4593-8385-f0110a046185" providerId="ADAL" clId="{98F7A550-944D-48ED-BCFC-94C477407532}" dt="2020-01-30T18:55:38.340" v="134"/>
        <pc:sldMkLst>
          <pc:docMk/>
          <pc:sldMk cId="2758702208" sldId="493"/>
        </pc:sldMkLst>
        <pc:spChg chg="del">
          <ac:chgData name="Diana Priebe" userId="c49c5ce7-bae7-4593-8385-f0110a046185" providerId="ADAL" clId="{98F7A550-944D-48ED-BCFC-94C477407532}" dt="2020-01-30T18:54:30.468" v="124"/>
          <ac:spMkLst>
            <pc:docMk/>
            <pc:sldMk cId="2758702208" sldId="493"/>
            <ac:spMk id="2" creationId="{7668C037-4667-4EA7-8C3D-01E185663A23}"/>
          </ac:spMkLst>
        </pc:spChg>
        <pc:spChg chg="mod">
          <ac:chgData name="Diana Priebe" userId="c49c5ce7-bae7-4593-8385-f0110a046185" providerId="ADAL" clId="{98F7A550-944D-48ED-BCFC-94C477407532}" dt="2020-01-30T18:55:30.744" v="133" actId="14100"/>
          <ac:spMkLst>
            <pc:docMk/>
            <pc:sldMk cId="2758702208" sldId="493"/>
            <ac:spMk id="3" creationId="{24E026F1-DF50-41A1-900D-9FB880D7E902}"/>
          </ac:spMkLst>
        </pc:spChg>
        <pc:picChg chg="add mod">
          <ac:chgData name="Diana Priebe" userId="c49c5ce7-bae7-4593-8385-f0110a046185" providerId="ADAL" clId="{98F7A550-944D-48ED-BCFC-94C477407532}" dt="2020-01-30T18:54:46.114" v="127" actId="1076"/>
          <ac:picMkLst>
            <pc:docMk/>
            <pc:sldMk cId="2758702208" sldId="493"/>
            <ac:picMk id="4" creationId="{4B816097-27CF-42A6-BF9E-1524AF8DBD5E}"/>
          </ac:picMkLst>
        </pc:picChg>
        <pc:picChg chg="add mod">
          <ac:chgData name="Diana Priebe" userId="c49c5ce7-bae7-4593-8385-f0110a046185" providerId="ADAL" clId="{98F7A550-944D-48ED-BCFC-94C477407532}" dt="2020-01-30T18:54:51.574" v="128" actId="1076"/>
          <ac:picMkLst>
            <pc:docMk/>
            <pc:sldMk cId="2758702208" sldId="493"/>
            <ac:picMk id="5" creationId="{AEAFE436-C43F-45CA-BC07-11181AC32C45}"/>
          </ac:picMkLst>
        </pc:picChg>
      </pc:sldChg>
      <pc:sldChg chg="addSp delSp modSp add">
        <pc:chgData name="Diana Priebe" userId="c49c5ce7-bae7-4593-8385-f0110a046185" providerId="ADAL" clId="{98F7A550-944D-48ED-BCFC-94C477407532}" dt="2020-01-30T18:57:05.945" v="156" actId="1076"/>
        <pc:sldMkLst>
          <pc:docMk/>
          <pc:sldMk cId="3888814906" sldId="494"/>
        </pc:sldMkLst>
        <pc:spChg chg="del">
          <ac:chgData name="Diana Priebe" userId="c49c5ce7-bae7-4593-8385-f0110a046185" providerId="ADAL" clId="{98F7A550-944D-48ED-BCFC-94C477407532}" dt="2020-01-30T18:51:21.378" v="101"/>
          <ac:spMkLst>
            <pc:docMk/>
            <pc:sldMk cId="3888814906" sldId="494"/>
            <ac:spMk id="2" creationId="{E9A9B969-6953-45DA-B77E-3B58AB38378F}"/>
          </ac:spMkLst>
        </pc:spChg>
        <pc:spChg chg="mod">
          <ac:chgData name="Diana Priebe" userId="c49c5ce7-bae7-4593-8385-f0110a046185" providerId="ADAL" clId="{98F7A550-944D-48ED-BCFC-94C477407532}" dt="2020-01-30T18:55:46.982" v="143" actId="20577"/>
          <ac:spMkLst>
            <pc:docMk/>
            <pc:sldMk cId="3888814906" sldId="494"/>
            <ac:spMk id="3" creationId="{6260F74D-A552-45A6-B2F8-94C4C83B5ADE}"/>
          </ac:spMkLst>
        </pc:spChg>
        <pc:picChg chg="add mod">
          <ac:chgData name="Diana Priebe" userId="c49c5ce7-bae7-4593-8385-f0110a046185" providerId="ADAL" clId="{98F7A550-944D-48ED-BCFC-94C477407532}" dt="2020-01-30T18:57:05.945" v="156" actId="1076"/>
          <ac:picMkLst>
            <pc:docMk/>
            <pc:sldMk cId="3888814906" sldId="494"/>
            <ac:picMk id="4" creationId="{3B0D5A8B-3D4D-4D5C-A4F1-8CC173FDA6D8}"/>
          </ac:picMkLst>
        </pc:picChg>
        <pc:picChg chg="add mod">
          <ac:chgData name="Diana Priebe" userId="c49c5ce7-bae7-4593-8385-f0110a046185" providerId="ADAL" clId="{98F7A550-944D-48ED-BCFC-94C477407532}" dt="2020-01-30T18:57:01.702" v="155" actId="1076"/>
          <ac:picMkLst>
            <pc:docMk/>
            <pc:sldMk cId="3888814906" sldId="494"/>
            <ac:picMk id="5" creationId="{DC6C15FC-192E-4DFD-BAAE-24D0E572AEB3}"/>
          </ac:picMkLst>
        </pc:picChg>
        <pc:picChg chg="add del mod">
          <ac:chgData name="Diana Priebe" userId="c49c5ce7-bae7-4593-8385-f0110a046185" providerId="ADAL" clId="{98F7A550-944D-48ED-BCFC-94C477407532}" dt="2020-01-30T18:54:21.592" v="123"/>
          <ac:picMkLst>
            <pc:docMk/>
            <pc:sldMk cId="3888814906" sldId="494"/>
            <ac:picMk id="6" creationId="{654C452D-71A6-426A-8E55-E2F9F6D24B32}"/>
          </ac:picMkLst>
        </pc:picChg>
        <pc:picChg chg="add del mod">
          <ac:chgData name="Diana Priebe" userId="c49c5ce7-bae7-4593-8385-f0110a046185" providerId="ADAL" clId="{98F7A550-944D-48ED-BCFC-94C477407532}" dt="2020-01-30T18:54:36.053" v="125"/>
          <ac:picMkLst>
            <pc:docMk/>
            <pc:sldMk cId="3888814906" sldId="494"/>
            <ac:picMk id="7" creationId="{6CCDC179-D3A7-4399-AF7A-19AD2870C075}"/>
          </ac:picMkLst>
        </pc:picChg>
        <pc:picChg chg="add del mod">
          <ac:chgData name="Diana Priebe" userId="c49c5ce7-bae7-4593-8385-f0110a046185" providerId="ADAL" clId="{98F7A550-944D-48ED-BCFC-94C477407532}" dt="2020-01-30T18:56:34.809" v="150"/>
          <ac:picMkLst>
            <pc:docMk/>
            <pc:sldMk cId="3888814906" sldId="494"/>
            <ac:picMk id="8" creationId="{6A2FC28F-DE09-4348-B372-A2A3AB5902D4}"/>
          </ac:picMkLst>
        </pc:picChg>
      </pc:sldChg>
      <pc:sldChg chg="addSp delSp modSp add ord">
        <pc:chgData name="Diana Priebe" userId="c49c5ce7-bae7-4593-8385-f0110a046185" providerId="ADAL" clId="{98F7A550-944D-48ED-BCFC-94C477407532}" dt="2020-01-30T18:56:55.666" v="154" actId="1076"/>
        <pc:sldMkLst>
          <pc:docMk/>
          <pc:sldMk cId="366175800" sldId="495"/>
        </pc:sldMkLst>
        <pc:spChg chg="del">
          <ac:chgData name="Diana Priebe" userId="c49c5ce7-bae7-4593-8385-f0110a046185" providerId="ADAL" clId="{98F7A550-944D-48ED-BCFC-94C477407532}" dt="2020-01-30T18:56:39.645" v="151"/>
          <ac:spMkLst>
            <pc:docMk/>
            <pc:sldMk cId="366175800" sldId="495"/>
            <ac:spMk id="2" creationId="{BB8EE406-169F-44F2-8F35-216C7A373EAC}"/>
          </ac:spMkLst>
        </pc:spChg>
        <pc:spChg chg="mod">
          <ac:chgData name="Diana Priebe" userId="c49c5ce7-bae7-4593-8385-f0110a046185" providerId="ADAL" clId="{98F7A550-944D-48ED-BCFC-94C477407532}" dt="2020-01-30T18:56:28.601" v="149" actId="27636"/>
          <ac:spMkLst>
            <pc:docMk/>
            <pc:sldMk cId="366175800" sldId="495"/>
            <ac:spMk id="3" creationId="{E6DFC82C-FDB5-43DD-92D9-D24E835AA1D9}"/>
          </ac:spMkLst>
        </pc:spChg>
        <pc:picChg chg="add mod">
          <ac:chgData name="Diana Priebe" userId="c49c5ce7-bae7-4593-8385-f0110a046185" providerId="ADAL" clId="{98F7A550-944D-48ED-BCFC-94C477407532}" dt="2020-01-30T18:56:55.666" v="154" actId="1076"/>
          <ac:picMkLst>
            <pc:docMk/>
            <pc:sldMk cId="366175800" sldId="495"/>
            <ac:picMk id="4" creationId="{E9BD1DA8-2F4F-4C29-A33D-1579A8E6A9E7}"/>
          </ac:picMkLst>
        </pc:picChg>
      </pc:sldChg>
      <pc:sldChg chg="modSp add ord">
        <pc:chgData name="Diana Priebe" userId="c49c5ce7-bae7-4593-8385-f0110a046185" providerId="ADAL" clId="{98F7A550-944D-48ED-BCFC-94C477407532}" dt="2020-01-30T19:27:49.167" v="400" actId="20577"/>
        <pc:sldMkLst>
          <pc:docMk/>
          <pc:sldMk cId="2917742318" sldId="496"/>
        </pc:sldMkLst>
        <pc:spChg chg="mod">
          <ac:chgData name="Diana Priebe" userId="c49c5ce7-bae7-4593-8385-f0110a046185" providerId="ADAL" clId="{98F7A550-944D-48ED-BCFC-94C477407532}" dt="2020-01-30T19:27:49.167" v="400" actId="20577"/>
          <ac:spMkLst>
            <pc:docMk/>
            <pc:sldMk cId="2917742318" sldId="496"/>
            <ac:spMk id="2" creationId="{06EB9711-0D32-4F6E-A9B4-0DA29D50D3A6}"/>
          </ac:spMkLst>
        </pc:spChg>
        <pc:spChg chg="mod">
          <ac:chgData name="Diana Priebe" userId="c49c5ce7-bae7-4593-8385-f0110a046185" providerId="ADAL" clId="{98F7A550-944D-48ED-BCFC-94C477407532}" dt="2020-01-30T19:24:58.457" v="358" actId="14100"/>
          <ac:spMkLst>
            <pc:docMk/>
            <pc:sldMk cId="2917742318" sldId="496"/>
            <ac:spMk id="3" creationId="{4064A10C-A802-464D-A42E-E8F62A1B9CF3}"/>
          </ac:spMkLst>
        </pc:spChg>
      </pc:sldChg>
      <pc:sldChg chg="modSp add ord">
        <pc:chgData name="Diana Priebe" userId="c49c5ce7-bae7-4593-8385-f0110a046185" providerId="ADAL" clId="{98F7A550-944D-48ED-BCFC-94C477407532}" dt="2020-01-30T19:14:34.198" v="344" actId="27636"/>
        <pc:sldMkLst>
          <pc:docMk/>
          <pc:sldMk cId="227169735" sldId="497"/>
        </pc:sldMkLst>
        <pc:spChg chg="mod">
          <ac:chgData name="Diana Priebe" userId="c49c5ce7-bae7-4593-8385-f0110a046185" providerId="ADAL" clId="{98F7A550-944D-48ED-BCFC-94C477407532}" dt="2020-01-30T19:14:34.198" v="344" actId="27636"/>
          <ac:spMkLst>
            <pc:docMk/>
            <pc:sldMk cId="227169735" sldId="497"/>
            <ac:spMk id="3" creationId="{6FDCF729-722F-48CB-AFB7-33E7760A16A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3038145" cy="46420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a:defRPr sz="1300"/>
            </a:lvl1pPr>
          </a:lstStyle>
          <a:p>
            <a:endParaRPr lang="en-US" dirty="0"/>
          </a:p>
        </p:txBody>
      </p:sp>
      <p:sp>
        <p:nvSpPr>
          <p:cNvPr id="3075" name="Rectangle 3"/>
          <p:cNvSpPr>
            <a:spLocks noGrp="1" noChangeArrowheads="1"/>
          </p:cNvSpPr>
          <p:nvPr>
            <p:ph type="dt" idx="1"/>
          </p:nvPr>
        </p:nvSpPr>
        <p:spPr bwMode="auto">
          <a:xfrm>
            <a:off x="3970734" y="1"/>
            <a:ext cx="3038145" cy="46420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a:defRPr sz="1300"/>
            </a:lvl1pPr>
          </a:lstStyle>
          <a:p>
            <a:endParaRPr lang="en-US" dirty="0"/>
          </a:p>
        </p:txBody>
      </p:sp>
      <p:sp>
        <p:nvSpPr>
          <p:cNvPr id="3076"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701345" y="4416099"/>
            <a:ext cx="5607711" cy="4182457"/>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830659"/>
            <a:ext cx="3038145" cy="464205"/>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a:defRPr sz="1300"/>
            </a:lvl1pPr>
          </a:lstStyle>
          <a:p>
            <a:endParaRPr lang="en-US" dirty="0"/>
          </a:p>
        </p:txBody>
      </p:sp>
      <p:sp>
        <p:nvSpPr>
          <p:cNvPr id="3079" name="Rectangle 7"/>
          <p:cNvSpPr>
            <a:spLocks noGrp="1" noChangeArrowheads="1"/>
          </p:cNvSpPr>
          <p:nvPr>
            <p:ph type="sldNum" sz="quarter" idx="5"/>
          </p:nvPr>
        </p:nvSpPr>
        <p:spPr bwMode="auto">
          <a:xfrm>
            <a:off x="3970734" y="8830659"/>
            <a:ext cx="3038145" cy="464205"/>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a:defRPr sz="1300"/>
            </a:lvl1pPr>
          </a:lstStyle>
          <a:p>
            <a:fld id="{44D6B68F-7084-4DB3-9320-023378454D3F}" type="slidenum">
              <a:rPr lang="en-US"/>
              <a:pPr/>
              <a:t>‹#›</a:t>
            </a:fld>
            <a:endParaRPr lang="en-US" dirty="0"/>
          </a:p>
        </p:txBody>
      </p:sp>
    </p:spTree>
    <p:extLst>
      <p:ext uri="{BB962C8B-B14F-4D97-AF65-F5344CB8AC3E}">
        <p14:creationId xmlns:p14="http://schemas.microsoft.com/office/powerpoint/2010/main" val="305123407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D6B68F-7084-4DB3-9320-023378454D3F}" type="slidenum">
              <a:rPr lang="en-US" smtClean="0"/>
              <a:pPr/>
              <a:t>12</a:t>
            </a:fld>
            <a:endParaRPr lang="en-US" dirty="0"/>
          </a:p>
        </p:txBody>
      </p:sp>
    </p:spTree>
    <p:extLst>
      <p:ext uri="{BB962C8B-B14F-4D97-AF65-F5344CB8AC3E}">
        <p14:creationId xmlns:p14="http://schemas.microsoft.com/office/powerpoint/2010/main" val="6493183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1ADDEF5-3F54-4465-BD3A-BC6CDD3C45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B50EE5-8ABB-4C9C-A360-97A68EE746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0CFC0C-9271-450D-86E4-04DBE9DDCA9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4B0079-5876-4D21-BCAE-9A3809B624C5}"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6B28A8-E4F4-481A-9F20-C4BA0EFBB4EE}"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C7D5C9-3B24-46AD-83B1-48E9179F35E6}"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B27D1A2-AEBE-4335-9111-7B4DCA4650E4}"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FFA240-68C0-46BA-915B-2930165EBF7E}"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157A161-34B3-4BD8-82FF-CB55E58B26B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7E3EAF-1556-477E-8AAF-3936B9D358E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0A7FD9C-44B9-443B-B753-137328C719BE}"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962D728-70BB-409C-815A-A9E3BC8A9B5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251" r:id="rId1"/>
    <p:sldLayoutId id="2147484252" r:id="rId2"/>
    <p:sldLayoutId id="2147484253" r:id="rId3"/>
    <p:sldLayoutId id="2147484254" r:id="rId4"/>
    <p:sldLayoutId id="2147484255" r:id="rId5"/>
    <p:sldLayoutId id="2147484256" r:id="rId6"/>
    <p:sldLayoutId id="2147484257" r:id="rId7"/>
    <p:sldLayoutId id="2147484258" r:id="rId8"/>
    <p:sldLayoutId id="2147484259" r:id="rId9"/>
    <p:sldLayoutId id="2147484260" r:id="rId10"/>
    <p:sldLayoutId id="214748426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docs.google.com/spreadsheets/d/1TNIcwIUpDyaSktUfJ2jnAMKv4QLxDURtEY-W-aRqamg/edit?usp=sharin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EASI@bellacanvas.com" TargetMode="External"/><Relationship Id="rId2" Type="http://schemas.openxmlformats.org/officeDocument/2006/relationships/hyperlink" Target="mailto:EASI@alphabroder.com" TargetMode="External"/><Relationship Id="rId1" Type="http://schemas.openxmlformats.org/officeDocument/2006/relationships/slideLayout" Target="../slideLayouts/slideLayout2.xml"/><Relationship Id="rId4" Type="http://schemas.openxmlformats.org/officeDocument/2006/relationships/hyperlink" Target="mailto:EASI@latapparel.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81200" y="190500"/>
            <a:ext cx="5372100" cy="87392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pPr>
            <a:r>
              <a:rPr lang="en-US" dirty="0"/>
              <a:t>2020 EASI Meeting</a:t>
            </a:r>
          </a:p>
        </p:txBody>
      </p:sp>
      <p:sp>
        <p:nvSpPr>
          <p:cNvPr id="3" name="Rectangle 3"/>
          <p:cNvSpPr txBox="1">
            <a:spLocks noChangeArrowheads="1"/>
          </p:cNvSpPr>
          <p:nvPr/>
        </p:nvSpPr>
        <p:spPr>
          <a:xfrm>
            <a:off x="2796473" y="1064419"/>
            <a:ext cx="3657600" cy="685800"/>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fontAlgn="auto">
              <a:lnSpc>
                <a:spcPct val="80000"/>
              </a:lnSpc>
              <a:buNone/>
            </a:pPr>
            <a:r>
              <a:rPr lang="en-US" sz="3200" dirty="0"/>
              <a:t> </a:t>
            </a:r>
            <a:r>
              <a:rPr lang="en-US" sz="2000" i="1" dirty="0"/>
              <a:t>Welcome to Charlotte NC!</a:t>
            </a:r>
            <a:r>
              <a:rPr lang="en-US" sz="3200" dirty="0"/>
              <a:t>	</a:t>
            </a:r>
          </a:p>
        </p:txBody>
      </p:sp>
      <p:sp>
        <p:nvSpPr>
          <p:cNvPr id="7" name="Rectangle 3"/>
          <p:cNvSpPr txBox="1">
            <a:spLocks noChangeArrowheads="1"/>
          </p:cNvSpPr>
          <p:nvPr/>
        </p:nvSpPr>
        <p:spPr>
          <a:xfrm>
            <a:off x="5181600" y="6019800"/>
            <a:ext cx="2618095" cy="685800"/>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fontAlgn="auto">
              <a:lnSpc>
                <a:spcPct val="80000"/>
              </a:lnSpc>
              <a:buNone/>
            </a:pPr>
            <a:r>
              <a:rPr lang="en-US" sz="2000" dirty="0"/>
              <a:t>March 19, 2020</a:t>
            </a:r>
          </a:p>
        </p:txBody>
      </p:sp>
      <p:pic>
        <p:nvPicPr>
          <p:cNvPr id="8" name="Picture 2" descr="Easi-Logo 20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7451"/>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xmlns="" id="{D1E83D19-DB2D-41BC-8CCA-8D04BD56BA81}"/>
              </a:ext>
            </a:extLst>
          </p:cNvPr>
          <p:cNvPicPr>
            <a:picLocks noChangeAspect="1"/>
          </p:cNvPicPr>
          <p:nvPr/>
        </p:nvPicPr>
        <p:blipFill>
          <a:blip r:embed="rId3"/>
          <a:stretch>
            <a:fillRect/>
          </a:stretch>
        </p:blipFill>
        <p:spPr>
          <a:xfrm>
            <a:off x="685800" y="1724933"/>
            <a:ext cx="7955298" cy="3867499"/>
          </a:xfrm>
          <a:prstGeom prst="rect">
            <a:avLst/>
          </a:prstGeom>
        </p:spPr>
      </p:pic>
    </p:spTree>
    <p:extLst>
      <p:ext uri="{BB962C8B-B14F-4D97-AF65-F5344CB8AC3E}">
        <p14:creationId xmlns:p14="http://schemas.microsoft.com/office/powerpoint/2010/main" val="164209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asi-Logo 2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049798" y="1491734"/>
            <a:ext cx="3044423" cy="369332"/>
          </a:xfrm>
          <a:prstGeom prst="rect">
            <a:avLst/>
          </a:prstGeom>
        </p:spPr>
        <p:txBody>
          <a:bodyPr wrap="none">
            <a:spAutoFit/>
          </a:bodyPr>
          <a:lstStyle/>
          <a:p>
            <a:r>
              <a:rPr lang="en-US" dirty="0">
                <a:solidFill>
                  <a:srgbClr val="FF0000"/>
                </a:solidFill>
              </a:rPr>
              <a:t>2019 EASI Meeting Minutes</a:t>
            </a:r>
          </a:p>
        </p:txBody>
      </p:sp>
      <p:sp>
        <p:nvSpPr>
          <p:cNvPr id="4" name="Rectangle 3"/>
          <p:cNvSpPr/>
          <p:nvPr/>
        </p:nvSpPr>
        <p:spPr>
          <a:xfrm>
            <a:off x="1983289" y="3258184"/>
            <a:ext cx="5177443" cy="341632"/>
          </a:xfrm>
          <a:prstGeom prst="rect">
            <a:avLst/>
          </a:prstGeom>
        </p:spPr>
        <p:txBody>
          <a:bodyPr wrap="none">
            <a:spAutoFit/>
          </a:bodyPr>
          <a:lstStyle/>
          <a:p>
            <a:pPr marL="0" indent="0" algn="ctr">
              <a:lnSpc>
                <a:spcPct val="90000"/>
              </a:lnSpc>
              <a:buFont typeface="Wingdings" pitchFamily="2" charset="2"/>
              <a:buNone/>
            </a:pPr>
            <a:r>
              <a:rPr lang="en-US" b="1" dirty="0">
                <a:solidFill>
                  <a:srgbClr val="0505BB"/>
                </a:solidFill>
                <a:effectLst>
                  <a:outerShdw blurRad="38100" dist="38100" dir="2700000" algn="tl">
                    <a:srgbClr val="C0C0C0"/>
                  </a:outerShdw>
                </a:effectLst>
              </a:rPr>
              <a:t>https://www.easistandards.com/2019-minutes</a:t>
            </a:r>
          </a:p>
        </p:txBody>
      </p:sp>
    </p:spTree>
    <p:extLst>
      <p:ext uri="{BB962C8B-B14F-4D97-AF65-F5344CB8AC3E}">
        <p14:creationId xmlns:p14="http://schemas.microsoft.com/office/powerpoint/2010/main" val="4102644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DCFD98E7-6AD7-4CA9-BB3D-060CBE7F59AE}"/>
              </a:ext>
            </a:extLst>
          </p:cNvPr>
          <p:cNvSpPr/>
          <p:nvPr/>
        </p:nvSpPr>
        <p:spPr>
          <a:xfrm>
            <a:off x="1600198" y="3124200"/>
            <a:ext cx="6781801" cy="2459474"/>
          </a:xfrm>
          <a:prstGeom prst="rect">
            <a:avLst/>
          </a:prstGeom>
          <a:effectLst>
            <a:glow rad="63500">
              <a:schemeClr val="accent4">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xmlns="" id="{B5865759-CD4A-46D3-A72C-DAD58591402E}"/>
              </a:ext>
            </a:extLst>
          </p:cNvPr>
          <p:cNvSpPr/>
          <p:nvPr/>
        </p:nvSpPr>
        <p:spPr>
          <a:xfrm>
            <a:off x="1600199" y="1828800"/>
            <a:ext cx="6781801" cy="1143000"/>
          </a:xfrm>
          <a:prstGeom prst="rect">
            <a:avLst/>
          </a:prstGeom>
          <a:effectLst>
            <a:glow rad="63500">
              <a:schemeClr val="accent4">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descr="Easi-Logo 2018">
            <a:extLst>
              <a:ext uri="{FF2B5EF4-FFF2-40B4-BE49-F238E27FC236}">
                <a16:creationId xmlns:a16="http://schemas.microsoft.com/office/drawing/2014/main" xmlns="" id="{F7EC81FB-5B83-4133-8840-C2D42F3366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7451"/>
            <a:ext cx="1305765" cy="130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xmlns="" id="{6D6B8F81-8FC0-448E-9F55-6AC3DD835D82}"/>
              </a:ext>
            </a:extLst>
          </p:cNvPr>
          <p:cNvSpPr txBox="1"/>
          <p:nvPr/>
        </p:nvSpPr>
        <p:spPr>
          <a:xfrm>
            <a:off x="2391945" y="354139"/>
            <a:ext cx="4313656" cy="652388"/>
          </a:xfrm>
          <a:prstGeom prst="rect">
            <a:avLst/>
          </a:prstGeom>
          <a:noFill/>
        </p:spPr>
        <p:txBody>
          <a:bodyPr wrap="square" rtlCol="0">
            <a:spAutoFit/>
          </a:bodyPr>
          <a:lstStyle/>
          <a:p>
            <a:pPr algn="ctr"/>
            <a:r>
              <a:rPr lang="en-US" dirty="0"/>
              <a:t>Thank you to all the 2019/2020 </a:t>
            </a:r>
          </a:p>
          <a:p>
            <a:pPr algn="ctr"/>
            <a:r>
              <a:rPr lang="en-US" dirty="0"/>
              <a:t>Steering Committee Members</a:t>
            </a:r>
            <a:endParaRPr lang="en-CA" dirty="0"/>
          </a:p>
        </p:txBody>
      </p:sp>
      <p:sp>
        <p:nvSpPr>
          <p:cNvPr id="7" name="TextBox 6">
            <a:extLst>
              <a:ext uri="{FF2B5EF4-FFF2-40B4-BE49-F238E27FC236}">
                <a16:creationId xmlns:a16="http://schemas.microsoft.com/office/drawing/2014/main" xmlns="" id="{7E253A3D-A2DF-4835-90B7-703DA2E10B57}"/>
              </a:ext>
            </a:extLst>
          </p:cNvPr>
          <p:cNvSpPr txBox="1"/>
          <p:nvPr/>
        </p:nvSpPr>
        <p:spPr>
          <a:xfrm>
            <a:off x="2874818" y="1828800"/>
            <a:ext cx="3810001" cy="3754874"/>
          </a:xfrm>
          <a:prstGeom prst="rect">
            <a:avLst/>
          </a:prstGeom>
          <a:noFill/>
        </p:spPr>
        <p:txBody>
          <a:bodyPr wrap="square" rtlCol="0">
            <a:spAutoFit/>
          </a:bodyPr>
          <a:lstStyle/>
          <a:p>
            <a:r>
              <a:rPr lang="en-US" sz="1400" b="1" dirty="0"/>
              <a:t>Chair</a:t>
            </a:r>
            <a:r>
              <a:rPr lang="en-US" sz="1400" dirty="0"/>
              <a:t>		  Diana Priebe</a:t>
            </a:r>
          </a:p>
          <a:p>
            <a:r>
              <a:rPr lang="en-US" sz="1400" b="1" dirty="0"/>
              <a:t>Vice Chair</a:t>
            </a:r>
            <a:r>
              <a:rPr lang="en-US" sz="1400" dirty="0"/>
              <a:t>		  Marvin </a:t>
            </a:r>
            <a:r>
              <a:rPr lang="en-US" sz="1400" dirty="0" err="1"/>
              <a:t>Yoshizumi</a:t>
            </a:r>
            <a:endParaRPr lang="en-US" sz="1400" dirty="0"/>
          </a:p>
          <a:p>
            <a:r>
              <a:rPr lang="en-US" sz="1400" b="1" dirty="0"/>
              <a:t>Secretary Treasurer</a:t>
            </a:r>
            <a:r>
              <a:rPr lang="en-US" sz="1400" dirty="0"/>
              <a:t>	  Leslie </a:t>
            </a:r>
            <a:r>
              <a:rPr lang="en-US" sz="1400" dirty="0" err="1"/>
              <a:t>Utt</a:t>
            </a:r>
            <a:endParaRPr lang="en-US" sz="1400" dirty="0"/>
          </a:p>
          <a:p>
            <a:r>
              <a:rPr lang="en-US" sz="1400" b="1" dirty="0"/>
              <a:t>Tech Committee Lead  </a:t>
            </a:r>
            <a:r>
              <a:rPr lang="en-US" sz="1400" dirty="0"/>
              <a:t>Joel </a:t>
            </a:r>
            <a:r>
              <a:rPr lang="en-US" sz="1400" dirty="0" err="1"/>
              <a:t>Hotte</a:t>
            </a:r>
            <a:r>
              <a:rPr lang="en-US" sz="1400" dirty="0"/>
              <a:t>/</a:t>
            </a:r>
          </a:p>
          <a:p>
            <a:r>
              <a:rPr lang="en-US" sz="1400" dirty="0"/>
              <a:t>		  Jon Clarke</a:t>
            </a:r>
          </a:p>
          <a:p>
            <a:endParaRPr lang="en-US" sz="1400" dirty="0"/>
          </a:p>
          <a:p>
            <a:endParaRPr lang="en-US" sz="1400" dirty="0"/>
          </a:p>
          <a:p>
            <a:pPr algn="ctr"/>
            <a:r>
              <a:rPr lang="en-US" sz="1400" b="1" dirty="0"/>
              <a:t>           Members at Large:</a:t>
            </a:r>
            <a:r>
              <a:rPr lang="en-US" sz="1400" dirty="0"/>
              <a:t>	</a:t>
            </a:r>
          </a:p>
          <a:p>
            <a:pPr algn="ctr"/>
            <a:r>
              <a:rPr lang="en-US" sz="1400" dirty="0"/>
              <a:t>Debbie </a:t>
            </a:r>
            <a:r>
              <a:rPr lang="en-US" sz="1400" dirty="0" err="1"/>
              <a:t>Krissinger</a:t>
            </a:r>
            <a:endParaRPr lang="en-US" sz="1400" dirty="0"/>
          </a:p>
          <a:p>
            <a:pPr algn="ctr"/>
            <a:r>
              <a:rPr lang="en-CA" sz="1400" dirty="0"/>
              <a:t>Michael Roberts</a:t>
            </a:r>
          </a:p>
          <a:p>
            <a:pPr algn="ctr"/>
            <a:r>
              <a:rPr lang="en-CA" sz="1400" dirty="0"/>
              <a:t>Jim Beale</a:t>
            </a:r>
          </a:p>
          <a:p>
            <a:pPr algn="ctr"/>
            <a:r>
              <a:rPr lang="en-CA" sz="1400" dirty="0"/>
              <a:t>Rob Smith</a:t>
            </a:r>
          </a:p>
          <a:p>
            <a:pPr algn="ctr"/>
            <a:r>
              <a:rPr lang="en-CA" sz="1400" dirty="0"/>
              <a:t>Derek Clarke</a:t>
            </a:r>
          </a:p>
          <a:p>
            <a:pPr algn="ctr"/>
            <a:r>
              <a:rPr lang="en-CA" sz="1400" dirty="0"/>
              <a:t>Beth Villa</a:t>
            </a:r>
          </a:p>
          <a:p>
            <a:pPr algn="ctr"/>
            <a:r>
              <a:rPr lang="en-CA" sz="1400" dirty="0"/>
              <a:t>Jim Sweeney</a:t>
            </a:r>
          </a:p>
          <a:p>
            <a:pPr algn="ctr"/>
            <a:r>
              <a:rPr lang="en-CA" sz="1400" dirty="0"/>
              <a:t>Heather Jenkins</a:t>
            </a:r>
          </a:p>
          <a:p>
            <a:pPr algn="ctr"/>
            <a:r>
              <a:rPr lang="en-CA" sz="1400" dirty="0"/>
              <a:t>Michael Sutton</a:t>
            </a:r>
          </a:p>
        </p:txBody>
      </p:sp>
    </p:spTree>
    <p:extLst>
      <p:ext uri="{BB962C8B-B14F-4D97-AF65-F5344CB8AC3E}">
        <p14:creationId xmlns:p14="http://schemas.microsoft.com/office/powerpoint/2010/main" val="1951928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76600" y="228600"/>
            <a:ext cx="2590800" cy="523220"/>
          </a:xfrm>
          <a:prstGeom prst="rect">
            <a:avLst/>
          </a:prstGeom>
          <a:noFill/>
        </p:spPr>
        <p:txBody>
          <a:bodyPr wrap="square" rtlCol="0">
            <a:spAutoFit/>
          </a:bodyPr>
          <a:lstStyle/>
          <a:p>
            <a:r>
              <a:rPr lang="en-US" sz="2800" dirty="0"/>
              <a:t>Elected Offices</a:t>
            </a:r>
          </a:p>
        </p:txBody>
      </p:sp>
      <p:sp>
        <p:nvSpPr>
          <p:cNvPr id="6" name="Rectangle 5"/>
          <p:cNvSpPr/>
          <p:nvPr/>
        </p:nvSpPr>
        <p:spPr>
          <a:xfrm>
            <a:off x="1714500" y="5459334"/>
            <a:ext cx="6477000"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900" dirty="0"/>
              <a:t>BY-LAWS ARTICLE 7 - RULE 7.02 REQUIRES 'STAGGERED' TWO YEAR TERMS OF OFFICE FOR ALL POSITIONS</a:t>
            </a:r>
          </a:p>
          <a:p>
            <a:r>
              <a:rPr lang="en-US" sz="900" dirty="0"/>
              <a:t>RULE 7.03 STIPULATES THAT VICE-CHAIR POSITION SHALL BECOME THE EXECUTIVE CHAIRPERSON ELECT</a:t>
            </a:r>
          </a:p>
          <a:p>
            <a:r>
              <a:rPr lang="en-US" sz="900" dirty="0"/>
              <a:t>ARTICLE 8.02 - REQUIRES NOMINATING COMMITTEE PRESENT LIST OF NOMINEES TO STEERING COMMITTEE &amp; DISTRIBUTE TO MEMBERSHIP AT LEAST 2 WEEKS PRIOR TO ANNUAL MEETING</a:t>
            </a:r>
          </a:p>
        </p:txBody>
      </p:sp>
      <p:pic>
        <p:nvPicPr>
          <p:cNvPr id="5" name="Picture 2" descr="Easi-Logo 2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451"/>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xmlns="" id="{12A0689B-AD40-4390-94D7-C317BE399530}"/>
              </a:ext>
            </a:extLst>
          </p:cNvPr>
          <p:cNvPicPr>
            <a:picLocks noChangeAspect="1"/>
          </p:cNvPicPr>
          <p:nvPr/>
        </p:nvPicPr>
        <p:blipFill>
          <a:blip r:embed="rId4"/>
          <a:stretch>
            <a:fillRect/>
          </a:stretch>
        </p:blipFill>
        <p:spPr>
          <a:xfrm>
            <a:off x="452566" y="1551451"/>
            <a:ext cx="8238867" cy="3595394"/>
          </a:xfrm>
          <a:prstGeom prst="rect">
            <a:avLst/>
          </a:prstGeom>
        </p:spPr>
      </p:pic>
    </p:spTree>
    <p:extLst>
      <p:ext uri="{BB962C8B-B14F-4D97-AF65-F5344CB8AC3E}">
        <p14:creationId xmlns:p14="http://schemas.microsoft.com/office/powerpoint/2010/main" val="100258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asi-Logo 2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7451"/>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276600" y="0"/>
            <a:ext cx="2590800" cy="523220"/>
          </a:xfrm>
          <a:prstGeom prst="rect">
            <a:avLst/>
          </a:prstGeom>
          <a:noFill/>
        </p:spPr>
        <p:txBody>
          <a:bodyPr wrap="square" rtlCol="0">
            <a:spAutoFit/>
          </a:bodyPr>
          <a:lstStyle/>
          <a:p>
            <a:r>
              <a:rPr lang="en-US" sz="2800" dirty="0"/>
              <a:t>Elected Offices</a:t>
            </a:r>
          </a:p>
        </p:txBody>
      </p:sp>
      <p:pic>
        <p:nvPicPr>
          <p:cNvPr id="6" name="Picture 5">
            <a:extLst>
              <a:ext uri="{FF2B5EF4-FFF2-40B4-BE49-F238E27FC236}">
                <a16:creationId xmlns:a16="http://schemas.microsoft.com/office/drawing/2014/main" xmlns="" id="{B1C82534-A76D-42A2-9968-22A891298419}"/>
              </a:ext>
            </a:extLst>
          </p:cNvPr>
          <p:cNvPicPr>
            <a:picLocks noChangeAspect="1"/>
          </p:cNvPicPr>
          <p:nvPr/>
        </p:nvPicPr>
        <p:blipFill>
          <a:blip r:embed="rId3"/>
          <a:stretch>
            <a:fillRect/>
          </a:stretch>
        </p:blipFill>
        <p:spPr>
          <a:xfrm>
            <a:off x="1752600" y="695979"/>
            <a:ext cx="6406912" cy="5552657"/>
          </a:xfrm>
          <a:prstGeom prst="rect">
            <a:avLst/>
          </a:prstGeom>
        </p:spPr>
      </p:pic>
    </p:spTree>
    <p:extLst>
      <p:ext uri="{BB962C8B-B14F-4D97-AF65-F5344CB8AC3E}">
        <p14:creationId xmlns:p14="http://schemas.microsoft.com/office/powerpoint/2010/main" val="246090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a:bodyPr>
          <a:lstStyle/>
          <a:p>
            <a:r>
              <a:rPr lang="en-US" sz="2000" dirty="0"/>
              <a:t>NEW MEMBER</a:t>
            </a:r>
          </a:p>
        </p:txBody>
      </p:sp>
      <p:sp>
        <p:nvSpPr>
          <p:cNvPr id="3" name="Vertical Text Placeholder 2"/>
          <p:cNvSpPr>
            <a:spLocks noGrp="1"/>
          </p:cNvSpPr>
          <p:nvPr>
            <p:ph type="body" orient="vert" idx="1"/>
          </p:nvPr>
        </p:nvSpPr>
        <p:spPr>
          <a:xfrm rot="16200000">
            <a:off x="2346266" y="-118108"/>
            <a:ext cx="4419602" cy="8261466"/>
          </a:xfrm>
        </p:spPr>
        <p:txBody>
          <a:bodyPr>
            <a:normAutofit/>
          </a:bodyPr>
          <a:lstStyle/>
          <a:p>
            <a:pPr marL="109728" indent="0">
              <a:buNone/>
            </a:pPr>
            <a:endParaRPr lang="en-US" dirty="0"/>
          </a:p>
        </p:txBody>
      </p:sp>
    </p:spTree>
    <p:extLst>
      <p:ext uri="{BB962C8B-B14F-4D97-AF65-F5344CB8AC3E}">
        <p14:creationId xmlns:p14="http://schemas.microsoft.com/office/powerpoint/2010/main" val="1241022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274638"/>
            <a:ext cx="7848600" cy="1096962"/>
          </a:xfrm>
        </p:spPr>
        <p:txBody>
          <a:bodyPr>
            <a:normAutofit fontScale="90000"/>
          </a:bodyPr>
          <a:lstStyle/>
          <a:p>
            <a:pPr algn="ctr"/>
            <a:r>
              <a:rPr lang="en-US" dirty="0">
                <a:latin typeface="Arial" panose="020B0604020202020204" pitchFamily="34" charset="0"/>
                <a:cs typeface="Arial" panose="020B0604020202020204" pitchFamily="34" charset="0"/>
              </a:rPr>
              <a:t>2019 Technical Committee Presentation</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14338" y="1481138"/>
            <a:ext cx="8315324" cy="4157662"/>
          </a:xfrm>
          <a:prstGeom prst="rect">
            <a:avLst/>
          </a:prstGeom>
          <a:noFill/>
          <a:ln>
            <a:noFill/>
          </a:ln>
          <a:effectLst>
            <a:outerShdw dist="50800" sx="1000" sy="1000" algn="ctr" rotWithShape="0">
              <a:srgbClr val="000000"/>
            </a:outerShdw>
            <a:reflection endPos="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43000" cy="1064419"/>
          </a:xfrm>
          <a:prstGeom prst="rect">
            <a:avLst/>
          </a:prstGeom>
        </p:spPr>
      </p:pic>
    </p:spTree>
    <p:extLst>
      <p:ext uri="{BB962C8B-B14F-4D97-AF65-F5344CB8AC3E}">
        <p14:creationId xmlns:p14="http://schemas.microsoft.com/office/powerpoint/2010/main" val="23437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AC06B69E-C39E-4539-BE1D-2F798B7B6AB8}"/>
              </a:ext>
            </a:extLst>
          </p:cNvPr>
          <p:cNvSpPr/>
          <p:nvPr/>
        </p:nvSpPr>
        <p:spPr>
          <a:xfrm>
            <a:off x="569308" y="2057399"/>
            <a:ext cx="7634042" cy="2743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xmlns="" id="{E25BCE76-1BEF-4FB9-86FA-FA6FAC058F5C}"/>
              </a:ext>
            </a:extLst>
          </p:cNvPr>
          <p:cNvSpPr/>
          <p:nvPr/>
        </p:nvSpPr>
        <p:spPr>
          <a:xfrm>
            <a:off x="569308" y="5088635"/>
            <a:ext cx="7634042" cy="576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Content Placeholder 1"/>
          <p:cNvSpPr>
            <a:spLocks noGrp="1"/>
          </p:cNvSpPr>
          <p:nvPr>
            <p:ph idx="1"/>
          </p:nvPr>
        </p:nvSpPr>
        <p:spPr>
          <a:xfrm>
            <a:off x="569308" y="1481329"/>
            <a:ext cx="7634042" cy="576071"/>
          </a:xfrm>
        </p:spPr>
        <p:txBody>
          <a:bodyPr>
            <a:normAutofit/>
          </a:bodyPr>
          <a:lstStyle/>
          <a:p>
            <a:pPr algn="ctr"/>
            <a:r>
              <a:rPr lang="en-US" sz="2000" dirty="0"/>
              <a:t>Thanks to all 2019-20 Technical Committee Members</a:t>
            </a:r>
          </a:p>
        </p:txBody>
      </p:sp>
      <p:sp>
        <p:nvSpPr>
          <p:cNvPr id="3" name="Title 2"/>
          <p:cNvSpPr>
            <a:spLocks noGrp="1"/>
          </p:cNvSpPr>
          <p:nvPr>
            <p:ph type="title"/>
          </p:nvPr>
        </p:nvSpPr>
        <p:spPr>
          <a:xfrm>
            <a:off x="569308" y="274638"/>
            <a:ext cx="7634042" cy="1143000"/>
          </a:xfrm>
        </p:spPr>
        <p:txBody>
          <a:bodyPr/>
          <a:lstStyle/>
          <a:p>
            <a:pPr algn="ctr"/>
            <a:r>
              <a:rPr lang="en-US" dirty="0"/>
              <a:t>Team Acknowledgement</a:t>
            </a:r>
          </a:p>
        </p:txBody>
      </p:sp>
      <p:sp>
        <p:nvSpPr>
          <p:cNvPr id="6" name="TextBox 5">
            <a:extLst>
              <a:ext uri="{FF2B5EF4-FFF2-40B4-BE49-F238E27FC236}">
                <a16:creationId xmlns:a16="http://schemas.microsoft.com/office/drawing/2014/main" xmlns="" id="{573E50B1-4A8E-42AA-8471-C26FA673DDB2}"/>
              </a:ext>
            </a:extLst>
          </p:cNvPr>
          <p:cNvSpPr txBox="1"/>
          <p:nvPr/>
        </p:nvSpPr>
        <p:spPr>
          <a:xfrm>
            <a:off x="639617" y="5199958"/>
            <a:ext cx="7563733" cy="307777"/>
          </a:xfrm>
          <a:prstGeom prst="rect">
            <a:avLst/>
          </a:prstGeom>
          <a:noFill/>
        </p:spPr>
        <p:txBody>
          <a:bodyPr wrap="square" rtlCol="0">
            <a:spAutoFit/>
          </a:bodyPr>
          <a:lstStyle/>
          <a:p>
            <a:r>
              <a:rPr lang="en-US" sz="1400" dirty="0"/>
              <a:t>Congratulations to Kristin Crawford who is now an official web developer for the EASI Group!   </a:t>
            </a:r>
            <a:endParaRPr lang="en-CA" sz="1400" dirty="0"/>
          </a:p>
        </p:txBody>
      </p:sp>
      <p:pic>
        <p:nvPicPr>
          <p:cNvPr id="8" name="Picture 7">
            <a:extLst>
              <a:ext uri="{FF2B5EF4-FFF2-40B4-BE49-F238E27FC236}">
                <a16:creationId xmlns:a16="http://schemas.microsoft.com/office/drawing/2014/main" xmlns="" id="{DB8D1E57-D0FE-4CC0-A410-C648203D547D}"/>
              </a:ext>
            </a:extLst>
          </p:cNvPr>
          <p:cNvPicPr>
            <a:picLocks noChangeAspect="1"/>
          </p:cNvPicPr>
          <p:nvPr/>
        </p:nvPicPr>
        <p:blipFill>
          <a:blip r:embed="rId2"/>
          <a:stretch>
            <a:fillRect/>
          </a:stretch>
        </p:blipFill>
        <p:spPr>
          <a:xfrm>
            <a:off x="658090" y="2319032"/>
            <a:ext cx="4295615" cy="2219935"/>
          </a:xfrm>
          <a:prstGeom prst="rect">
            <a:avLst/>
          </a:prstGeom>
        </p:spPr>
      </p:pic>
      <p:pic>
        <p:nvPicPr>
          <p:cNvPr id="13" name="Picture 12">
            <a:extLst>
              <a:ext uri="{FF2B5EF4-FFF2-40B4-BE49-F238E27FC236}">
                <a16:creationId xmlns:a16="http://schemas.microsoft.com/office/drawing/2014/main" xmlns="" id="{0C0C877A-EB24-4907-9602-C21F9C0306BC}"/>
              </a:ext>
            </a:extLst>
          </p:cNvPr>
          <p:cNvPicPr>
            <a:picLocks noChangeAspect="1"/>
          </p:cNvPicPr>
          <p:nvPr/>
        </p:nvPicPr>
        <p:blipFill>
          <a:blip r:embed="rId3"/>
          <a:stretch>
            <a:fillRect/>
          </a:stretch>
        </p:blipFill>
        <p:spPr>
          <a:xfrm>
            <a:off x="4876800" y="2315733"/>
            <a:ext cx="3195899" cy="2223234"/>
          </a:xfrm>
          <a:prstGeom prst="rect">
            <a:avLst/>
          </a:prstGeom>
        </p:spPr>
      </p:pic>
    </p:spTree>
    <p:extLst>
      <p:ext uri="{BB962C8B-B14F-4D97-AF65-F5344CB8AC3E}">
        <p14:creationId xmlns:p14="http://schemas.microsoft.com/office/powerpoint/2010/main" val="31320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5056" y="1417638"/>
            <a:ext cx="8229600" cy="5181599"/>
          </a:xfrm>
        </p:spPr>
        <p:txBody>
          <a:bodyPr>
            <a:normAutofit/>
          </a:bodyPr>
          <a:lstStyle/>
          <a:p>
            <a:pPr lvl="2"/>
            <a:endParaRPr lang="en-US" sz="1800" dirty="0"/>
          </a:p>
          <a:p>
            <a:pPr lvl="2"/>
            <a:r>
              <a:rPr lang="en-US" sz="3200" dirty="0"/>
              <a:t>EASI Website</a:t>
            </a:r>
          </a:p>
          <a:p>
            <a:pPr lvl="2"/>
            <a:r>
              <a:rPr lang="en-US" sz="3200" dirty="0"/>
              <a:t>New Business </a:t>
            </a:r>
          </a:p>
          <a:p>
            <a:pPr lvl="2"/>
            <a:r>
              <a:rPr lang="en-US" sz="3200" dirty="0"/>
              <a:t>Web Services / API Discussion</a:t>
            </a:r>
          </a:p>
          <a:p>
            <a:pPr lvl="2"/>
            <a:r>
              <a:rPr lang="en-US" sz="3200" dirty="0"/>
              <a:t>Open Discussion</a:t>
            </a:r>
          </a:p>
          <a:p>
            <a:pPr lvl="2"/>
            <a:r>
              <a:rPr lang="en-US" sz="3200" dirty="0"/>
              <a:t>Tasks for 2020-2021</a:t>
            </a:r>
          </a:p>
          <a:p>
            <a:pPr lvl="2"/>
            <a:endParaRPr lang="en-US" sz="3200" dirty="0"/>
          </a:p>
          <a:p>
            <a:pPr lvl="2"/>
            <a:endParaRPr lang="en-US" sz="2000" dirty="0"/>
          </a:p>
        </p:txBody>
      </p:sp>
      <p:sp>
        <p:nvSpPr>
          <p:cNvPr id="3" name="Title 2"/>
          <p:cNvSpPr>
            <a:spLocks noGrp="1"/>
          </p:cNvSpPr>
          <p:nvPr>
            <p:ph type="title"/>
          </p:nvPr>
        </p:nvSpPr>
        <p:spPr>
          <a:xfrm>
            <a:off x="1143000" y="274638"/>
            <a:ext cx="7543800" cy="1143000"/>
          </a:xfrm>
        </p:spPr>
        <p:txBody>
          <a:bodyPr>
            <a:normAutofit/>
          </a:bodyPr>
          <a:lstStyle/>
          <a:p>
            <a:r>
              <a:rPr lang="en-US" dirty="0"/>
              <a:t>Agenda/ Discussion Items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43000" cy="1064419"/>
          </a:xfrm>
          <a:prstGeom prst="rect">
            <a:avLst/>
          </a:prstGeom>
        </p:spPr>
      </p:pic>
    </p:spTree>
    <p:extLst>
      <p:ext uri="{BB962C8B-B14F-4D97-AF65-F5344CB8AC3E}">
        <p14:creationId xmlns:p14="http://schemas.microsoft.com/office/powerpoint/2010/main" val="276378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Site Analytics</a:t>
            </a:r>
          </a:p>
          <a:p>
            <a:pPr lvl="1"/>
            <a:r>
              <a:rPr lang="en-US" dirty="0"/>
              <a:t>6th year on </a:t>
            </a:r>
            <a:r>
              <a:rPr lang="en-US" dirty="0" err="1"/>
              <a:t>Wix</a:t>
            </a:r>
            <a:r>
              <a:rPr lang="en-US" dirty="0"/>
              <a:t> site</a:t>
            </a:r>
          </a:p>
          <a:p>
            <a:pPr lvl="1"/>
            <a:r>
              <a:rPr lang="en-US" dirty="0"/>
              <a:t>5000 Sessions (same as last year)</a:t>
            </a:r>
          </a:p>
          <a:p>
            <a:pPr lvl="1"/>
            <a:r>
              <a:rPr lang="en-US" dirty="0"/>
              <a:t>2200 Users (up 10%)</a:t>
            </a:r>
          </a:p>
          <a:p>
            <a:pPr lvl="1"/>
            <a:r>
              <a:rPr lang="en-US" dirty="0"/>
              <a:t>78% New / 22% Returning Visitors</a:t>
            </a:r>
          </a:p>
          <a:p>
            <a:pPr lvl="1"/>
            <a:r>
              <a:rPr lang="en-US" dirty="0"/>
              <a:t>Top Pages</a:t>
            </a:r>
          </a:p>
          <a:p>
            <a:pPr lvl="2">
              <a:buClrTx/>
            </a:pPr>
            <a:r>
              <a:rPr lang="en-US" dirty="0"/>
              <a:t>Standards Page, 856, 850, Annual Meetings, 846, Members, 940, 832, 852</a:t>
            </a:r>
          </a:p>
          <a:p>
            <a:pPr lvl="1"/>
            <a:r>
              <a:rPr lang="en-US" dirty="0"/>
              <a:t>10 Support Emails Received + Many Direct Emails to Tech Committee Members</a:t>
            </a:r>
          </a:p>
          <a:p>
            <a:pPr lvl="1"/>
            <a:r>
              <a:rPr lang="en-US" dirty="0"/>
              <a:t>Newsletter list growth flat (143 – up from 141)</a:t>
            </a:r>
          </a:p>
        </p:txBody>
      </p:sp>
      <p:sp>
        <p:nvSpPr>
          <p:cNvPr id="3" name="Title 2"/>
          <p:cNvSpPr>
            <a:spLocks noGrp="1"/>
          </p:cNvSpPr>
          <p:nvPr>
            <p:ph type="title"/>
          </p:nvPr>
        </p:nvSpPr>
        <p:spPr/>
        <p:txBody>
          <a:bodyPr>
            <a:normAutofit/>
          </a:bodyPr>
          <a:lstStyle/>
          <a:p>
            <a:r>
              <a:rPr lang="en-US" dirty="0"/>
              <a:t>EASIStandards.com Website</a:t>
            </a:r>
          </a:p>
        </p:txBody>
      </p:sp>
    </p:spTree>
    <p:extLst>
      <p:ext uri="{BB962C8B-B14F-4D97-AF65-F5344CB8AC3E}">
        <p14:creationId xmlns:p14="http://schemas.microsoft.com/office/powerpoint/2010/main" val="25762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a:t>Additions</a:t>
            </a:r>
          </a:p>
          <a:p>
            <a:pPr lvl="1"/>
            <a:r>
              <a:rPr lang="en-US" sz="3200" dirty="0"/>
              <a:t>General Housekeeping</a:t>
            </a:r>
          </a:p>
          <a:p>
            <a:pPr lvl="1"/>
            <a:r>
              <a:rPr lang="en-US" sz="3200" dirty="0"/>
              <a:t>2019 Meeting Results/Minutes</a:t>
            </a:r>
          </a:p>
          <a:p>
            <a:pPr lvl="1"/>
            <a:r>
              <a:rPr lang="en-US" sz="3200" dirty="0"/>
              <a:t>2020 Meeting Page</a:t>
            </a:r>
          </a:p>
          <a:p>
            <a:pPr lvl="1"/>
            <a:r>
              <a:rPr lang="en-US" sz="3200" dirty="0"/>
              <a:t>EASI Cheat Sheet (Docs and Guidelines)</a:t>
            </a:r>
          </a:p>
          <a:p>
            <a:pPr lvl="1"/>
            <a:r>
              <a:rPr lang="en-US" sz="3200" dirty="0"/>
              <a:t>SFTP Recommendation</a:t>
            </a:r>
          </a:p>
          <a:p>
            <a:pPr lvl="1"/>
            <a:r>
              <a:rPr lang="en-US" sz="3200" dirty="0"/>
              <a:t>Steering/Tech Committee</a:t>
            </a:r>
          </a:p>
        </p:txBody>
      </p:sp>
      <p:sp>
        <p:nvSpPr>
          <p:cNvPr id="3" name="Title 2"/>
          <p:cNvSpPr>
            <a:spLocks noGrp="1"/>
          </p:cNvSpPr>
          <p:nvPr>
            <p:ph type="title"/>
          </p:nvPr>
        </p:nvSpPr>
        <p:spPr/>
        <p:txBody>
          <a:bodyPr>
            <a:normAutofit/>
          </a:bodyPr>
          <a:lstStyle/>
          <a:p>
            <a:r>
              <a:rPr lang="en-US" dirty="0"/>
              <a:t>EASIStandards.com Website</a:t>
            </a:r>
          </a:p>
        </p:txBody>
      </p:sp>
    </p:spTree>
    <p:extLst>
      <p:ext uri="{BB962C8B-B14F-4D97-AF65-F5344CB8AC3E}">
        <p14:creationId xmlns:p14="http://schemas.microsoft.com/office/powerpoint/2010/main" val="379084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16184"/>
            <a:ext cx="4572000" cy="369332"/>
          </a:xfrm>
          <a:prstGeom prst="rect">
            <a:avLst/>
          </a:prstGeom>
          <a:noFill/>
        </p:spPr>
        <p:txBody>
          <a:bodyPr wrap="square" rtlCol="0">
            <a:spAutoFit/>
          </a:bodyPr>
          <a:lstStyle/>
          <a:p>
            <a:pPr algn="ctr"/>
            <a:r>
              <a:rPr lang="en-US" dirty="0"/>
              <a:t>Annual Meeting Schedule</a:t>
            </a:r>
          </a:p>
        </p:txBody>
      </p:sp>
      <p:sp>
        <p:nvSpPr>
          <p:cNvPr id="6" name="TextBox 5"/>
          <p:cNvSpPr txBox="1"/>
          <p:nvPr/>
        </p:nvSpPr>
        <p:spPr>
          <a:xfrm>
            <a:off x="1118118" y="3362717"/>
            <a:ext cx="1181100" cy="369332"/>
          </a:xfrm>
          <a:prstGeom prst="rect">
            <a:avLst/>
          </a:prstGeom>
          <a:noFill/>
        </p:spPr>
        <p:txBody>
          <a:bodyPr wrap="square" rtlCol="0">
            <a:spAutoFit/>
          </a:bodyPr>
          <a:lstStyle/>
          <a:p>
            <a:r>
              <a:rPr lang="en-US" dirty="0"/>
              <a:t>	</a:t>
            </a:r>
          </a:p>
        </p:txBody>
      </p:sp>
      <p:graphicFrame>
        <p:nvGraphicFramePr>
          <p:cNvPr id="8" name="Table 7"/>
          <p:cNvGraphicFramePr>
            <a:graphicFrameLocks noGrp="1"/>
          </p:cNvGraphicFramePr>
          <p:nvPr>
            <p:extLst>
              <p:ext uri="{D42A27DB-BD31-4B8C-83A1-F6EECF244321}">
                <p14:modId xmlns:p14="http://schemas.microsoft.com/office/powerpoint/2010/main" val="1627587470"/>
              </p:ext>
            </p:extLst>
          </p:nvPr>
        </p:nvGraphicFramePr>
        <p:xfrm>
          <a:off x="2470149" y="1189130"/>
          <a:ext cx="5555733" cy="457200"/>
        </p:xfrm>
        <a:graphic>
          <a:graphicData uri="http://schemas.openxmlformats.org/drawingml/2006/table">
            <a:tbl>
              <a:tblPr firstRow="1" firstCol="1" bandRow="1">
                <a:tableStyleId>{5C22544A-7EE6-4342-B048-85BDC9FD1C3A}</a:tableStyleId>
              </a:tblPr>
              <a:tblGrid>
                <a:gridCol w="2251943">
                  <a:extLst>
                    <a:ext uri="{9D8B030D-6E8A-4147-A177-3AD203B41FA5}">
                      <a16:colId xmlns:a16="http://schemas.microsoft.com/office/drawing/2014/main" xmlns="" val="20000"/>
                    </a:ext>
                  </a:extLst>
                </a:gridCol>
                <a:gridCol w="1580525">
                  <a:extLst>
                    <a:ext uri="{9D8B030D-6E8A-4147-A177-3AD203B41FA5}">
                      <a16:colId xmlns:a16="http://schemas.microsoft.com/office/drawing/2014/main" xmlns="" val="20001"/>
                    </a:ext>
                  </a:extLst>
                </a:gridCol>
                <a:gridCol w="1723265">
                  <a:extLst>
                    <a:ext uri="{9D8B030D-6E8A-4147-A177-3AD203B41FA5}">
                      <a16:colId xmlns:a16="http://schemas.microsoft.com/office/drawing/2014/main" xmlns="" val="20002"/>
                    </a:ext>
                  </a:extLst>
                </a:gridCol>
              </a:tblGrid>
              <a:tr h="200025">
                <a:tc>
                  <a:txBody>
                    <a:bodyPr/>
                    <a:lstStyle/>
                    <a:p>
                      <a:pPr algn="l" fontAlgn="ctr"/>
                      <a:r>
                        <a:rPr lang="en-US" sz="1000" u="none" strike="noStrike" dirty="0">
                          <a:effectLst/>
                        </a:rPr>
                        <a:t> Function</a:t>
                      </a:r>
                      <a:endParaRPr lang="en-US" sz="1000" b="1" i="0" u="none" strike="noStrike" dirty="0">
                        <a:solidFill>
                          <a:srgbClr val="000000"/>
                        </a:solidFill>
                        <a:effectLst/>
                        <a:latin typeface="Arial"/>
                      </a:endParaRPr>
                    </a:p>
                  </a:txBody>
                  <a:tcPr marL="9525" marR="9525" marT="9525" marB="0" anchor="ctr"/>
                </a:tc>
                <a:tc>
                  <a:txBody>
                    <a:bodyPr/>
                    <a:lstStyle/>
                    <a:p>
                      <a:pPr algn="l" fontAlgn="ctr"/>
                      <a:r>
                        <a:rPr lang="en-US" sz="1000" u="none" strike="noStrike" dirty="0">
                          <a:effectLst/>
                        </a:rPr>
                        <a:t>Time</a:t>
                      </a:r>
                      <a:endParaRPr lang="en-US" sz="1000" b="1" i="0" u="none" strike="noStrike" dirty="0">
                        <a:solidFill>
                          <a:srgbClr val="000000"/>
                        </a:solidFill>
                        <a:effectLst/>
                        <a:latin typeface="Arial"/>
                      </a:endParaRPr>
                    </a:p>
                  </a:txBody>
                  <a:tcPr marL="9525" marR="9525" marT="9525" marB="0" anchor="ctr"/>
                </a:tc>
                <a:tc>
                  <a:txBody>
                    <a:bodyPr/>
                    <a:lstStyle/>
                    <a:p>
                      <a:pPr algn="l" fontAlgn="ctr"/>
                      <a:r>
                        <a:rPr lang="en-US" sz="1000" u="none" strike="noStrike" dirty="0">
                          <a:effectLst/>
                        </a:rPr>
                        <a:t>Location </a:t>
                      </a:r>
                      <a:endParaRPr lang="en-US" sz="1000" b="1"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xmlns="" val="10000"/>
                  </a:ext>
                </a:extLst>
              </a:tr>
              <a:tr h="257175">
                <a:tc>
                  <a:txBody>
                    <a:bodyPr/>
                    <a:lstStyle/>
                    <a:p>
                      <a:pPr algn="l" fontAlgn="ctr"/>
                      <a:r>
                        <a:rPr lang="en-US" sz="1000" b="0" i="0" u="none" strike="noStrike" dirty="0">
                          <a:solidFill>
                            <a:srgbClr val="000000"/>
                          </a:solidFill>
                          <a:effectLst/>
                          <a:latin typeface="Arial"/>
                        </a:rPr>
                        <a:t>EASI/FDM4 Cocktail</a:t>
                      </a:r>
                      <a:r>
                        <a:rPr lang="en-US" sz="1000" b="0" i="0" u="none" strike="noStrike" baseline="0" dirty="0">
                          <a:solidFill>
                            <a:srgbClr val="000000"/>
                          </a:solidFill>
                          <a:effectLst/>
                          <a:latin typeface="Arial"/>
                        </a:rPr>
                        <a:t> Reception</a:t>
                      </a:r>
                      <a:endParaRPr lang="en-US" sz="1000" b="0" i="0" u="none" strike="noStrike" dirty="0">
                        <a:solidFill>
                          <a:srgbClr val="000000"/>
                        </a:solidFill>
                        <a:effectLst/>
                        <a:latin typeface="Arial"/>
                      </a:endParaRPr>
                    </a:p>
                  </a:txBody>
                  <a:tcPr marL="9525" marR="9525" marT="9525" marB="0" anchor="ctr"/>
                </a:tc>
                <a:tc>
                  <a:txBody>
                    <a:bodyPr/>
                    <a:lstStyle/>
                    <a:p>
                      <a:pPr algn="l" fontAlgn="ctr"/>
                      <a:r>
                        <a:rPr lang="en-US" sz="1000" b="0" i="0" u="none" strike="noStrike" dirty="0">
                          <a:solidFill>
                            <a:srgbClr val="000000"/>
                          </a:solidFill>
                          <a:effectLst/>
                          <a:latin typeface="Arial"/>
                        </a:rPr>
                        <a:t>  5:30 pm</a:t>
                      </a:r>
                      <a:r>
                        <a:rPr lang="en-US" sz="1000" b="0" i="0" u="none" strike="noStrike" baseline="0" dirty="0">
                          <a:solidFill>
                            <a:srgbClr val="000000"/>
                          </a:solidFill>
                          <a:effectLst/>
                          <a:latin typeface="Arial"/>
                        </a:rPr>
                        <a:t> – 6:30 pm</a:t>
                      </a:r>
                      <a:endParaRPr lang="en-US" sz="1000" b="0" i="0" u="none" strike="noStrike" dirty="0">
                        <a:solidFill>
                          <a:srgbClr val="000000"/>
                        </a:solidFill>
                        <a:effectLst/>
                        <a:latin typeface="Arial"/>
                      </a:endParaRPr>
                    </a:p>
                  </a:txBody>
                  <a:tcPr marL="9525" marR="9525" marT="9525" marB="0" anchor="ctr"/>
                </a:tc>
                <a:tc>
                  <a:txBody>
                    <a:bodyPr/>
                    <a:lstStyle/>
                    <a:p>
                      <a:pPr algn="l" fontAlgn="ctr"/>
                      <a:r>
                        <a:rPr lang="en-US" sz="1000" b="0" i="0" u="none" strike="noStrike" dirty="0">
                          <a:solidFill>
                            <a:srgbClr val="000000"/>
                          </a:solidFill>
                          <a:effectLst/>
                          <a:latin typeface="Arial"/>
                        </a:rPr>
                        <a:t> </a:t>
                      </a:r>
                      <a:r>
                        <a:rPr kumimoji="0" lang="en-US" sz="1000" b="0" kern="1200" dirty="0">
                          <a:solidFill>
                            <a:schemeClr val="dk1"/>
                          </a:solidFill>
                          <a:effectLst/>
                          <a:latin typeface="Arial" panose="020B0604020202020204" pitchFamily="34" charset="0"/>
                          <a:ea typeface="+mn-ea"/>
                          <a:cs typeface="Arial" panose="020B0604020202020204" pitchFamily="34" charset="0"/>
                        </a:rPr>
                        <a:t>Ruth Chris Steakhouse</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335403573"/>
              </p:ext>
            </p:extLst>
          </p:nvPr>
        </p:nvGraphicFramePr>
        <p:xfrm>
          <a:off x="2470147" y="2455528"/>
          <a:ext cx="5555734" cy="3118343"/>
        </p:xfrm>
        <a:graphic>
          <a:graphicData uri="http://schemas.openxmlformats.org/drawingml/2006/table">
            <a:tbl>
              <a:tblPr firstRow="1" firstCol="1" bandRow="1">
                <a:tableStyleId>{5C22544A-7EE6-4342-B048-85BDC9FD1C3A}</a:tableStyleId>
              </a:tblPr>
              <a:tblGrid>
                <a:gridCol w="2251945">
                  <a:extLst>
                    <a:ext uri="{9D8B030D-6E8A-4147-A177-3AD203B41FA5}">
                      <a16:colId xmlns:a16="http://schemas.microsoft.com/office/drawing/2014/main" xmlns="" val="20000"/>
                    </a:ext>
                  </a:extLst>
                </a:gridCol>
                <a:gridCol w="1580524">
                  <a:extLst>
                    <a:ext uri="{9D8B030D-6E8A-4147-A177-3AD203B41FA5}">
                      <a16:colId xmlns:a16="http://schemas.microsoft.com/office/drawing/2014/main" xmlns="" val="20001"/>
                    </a:ext>
                  </a:extLst>
                </a:gridCol>
                <a:gridCol w="1723265">
                  <a:extLst>
                    <a:ext uri="{9D8B030D-6E8A-4147-A177-3AD203B41FA5}">
                      <a16:colId xmlns:a16="http://schemas.microsoft.com/office/drawing/2014/main" xmlns="" val="20002"/>
                    </a:ext>
                  </a:extLst>
                </a:gridCol>
              </a:tblGrid>
              <a:tr h="219840">
                <a:tc>
                  <a:txBody>
                    <a:bodyPr/>
                    <a:lstStyle/>
                    <a:p>
                      <a:pPr algn="l" fontAlgn="ctr"/>
                      <a:r>
                        <a:rPr lang="en-US" sz="1000" u="none" strike="noStrike" dirty="0">
                          <a:effectLst/>
                        </a:rPr>
                        <a:t> Function</a:t>
                      </a:r>
                      <a:endParaRPr lang="en-US" sz="1000" b="1" i="0" u="none" strike="noStrike" dirty="0">
                        <a:solidFill>
                          <a:srgbClr val="000000"/>
                        </a:solidFill>
                        <a:effectLst/>
                        <a:latin typeface="Arial"/>
                      </a:endParaRPr>
                    </a:p>
                  </a:txBody>
                  <a:tcPr marL="9525" marR="9525" marT="9525" marB="0" anchor="ctr"/>
                </a:tc>
                <a:tc>
                  <a:txBody>
                    <a:bodyPr/>
                    <a:lstStyle/>
                    <a:p>
                      <a:pPr algn="l" fontAlgn="ctr"/>
                      <a:r>
                        <a:rPr lang="en-US" sz="1000" u="none" strike="noStrike" dirty="0">
                          <a:effectLst/>
                        </a:rPr>
                        <a:t>Time</a:t>
                      </a:r>
                      <a:endParaRPr lang="en-US" sz="1000" b="1" i="0" u="none" strike="noStrike" dirty="0">
                        <a:solidFill>
                          <a:srgbClr val="000000"/>
                        </a:solidFill>
                        <a:effectLst/>
                        <a:latin typeface="Arial"/>
                      </a:endParaRPr>
                    </a:p>
                  </a:txBody>
                  <a:tcPr marL="9525" marR="9525" marT="9525" marB="0" anchor="ctr"/>
                </a:tc>
                <a:tc>
                  <a:txBody>
                    <a:bodyPr/>
                    <a:lstStyle/>
                    <a:p>
                      <a:pPr algn="l" fontAlgn="ctr"/>
                      <a:r>
                        <a:rPr lang="en-US" sz="1000" u="none" strike="noStrike" dirty="0">
                          <a:effectLst/>
                        </a:rPr>
                        <a:t>Location</a:t>
                      </a:r>
                      <a:endParaRPr lang="en-US" sz="1000" b="1"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xmlns="" val="10000"/>
                  </a:ext>
                </a:extLst>
              </a:tr>
              <a:tr h="282651">
                <a:tc>
                  <a:txBody>
                    <a:bodyPr/>
                    <a:lstStyle/>
                    <a:p>
                      <a:pPr algn="l" fontAlgn="ctr"/>
                      <a:r>
                        <a:rPr lang="en-US" sz="1000" b="0" i="0" u="none" strike="noStrike" dirty="0">
                          <a:solidFill>
                            <a:srgbClr val="000000"/>
                          </a:solidFill>
                          <a:effectLst/>
                          <a:latin typeface="Arial"/>
                        </a:rPr>
                        <a:t>Breakfast</a:t>
                      </a:r>
                    </a:p>
                  </a:txBody>
                  <a:tcPr marL="9525" marR="9525" marT="9525" marB="0" anchor="ctr"/>
                </a:tc>
                <a:tc>
                  <a:txBody>
                    <a:bodyPr/>
                    <a:lstStyle/>
                    <a:p>
                      <a:pPr algn="l" fontAlgn="ctr"/>
                      <a:r>
                        <a:rPr lang="en-US" sz="1000" b="0" i="0" u="none" strike="noStrike" dirty="0">
                          <a:solidFill>
                            <a:srgbClr val="000000"/>
                          </a:solidFill>
                          <a:effectLst/>
                          <a:latin typeface="Arial"/>
                        </a:rPr>
                        <a:t>   7:15 am  –  8:45 am</a:t>
                      </a:r>
                    </a:p>
                  </a:txBody>
                  <a:tcPr marL="9525" marR="9525" marT="9525" marB="0" anchor="ctr"/>
                </a:tc>
                <a:tc>
                  <a:txBody>
                    <a:bodyPr/>
                    <a:lstStyle/>
                    <a:p>
                      <a:pPr algn="l" fontAlgn="ctr"/>
                      <a:r>
                        <a:rPr lang="en-US" sz="1000" b="0" i="0" u="none" strike="noStrike" dirty="0">
                          <a:solidFill>
                            <a:srgbClr val="000000"/>
                          </a:solidFill>
                          <a:effectLst/>
                          <a:latin typeface="Arial"/>
                        </a:rPr>
                        <a:t> </a:t>
                      </a:r>
                      <a:r>
                        <a:rPr kumimoji="0" lang="en-CA" sz="1000" u="none" strike="noStrike" kern="1200" dirty="0">
                          <a:solidFill>
                            <a:schemeClr val="dk1"/>
                          </a:solidFill>
                          <a:effectLst/>
                          <a:latin typeface="Arial" panose="020B0604020202020204" pitchFamily="34" charset="0"/>
                          <a:ea typeface="+mn-ea"/>
                          <a:cs typeface="Arial" panose="020B0604020202020204" pitchFamily="34" charset="0"/>
                        </a:rPr>
                        <a:t>Gallery Kitchen</a:t>
                      </a:r>
                      <a:r>
                        <a:rPr kumimoji="0" lang="en-US" sz="1000" u="none" strike="noStrike" kern="1200" dirty="0">
                          <a:solidFill>
                            <a:schemeClr val="dk1"/>
                          </a:solidFill>
                          <a:effectLst/>
                          <a:latin typeface="Arial" panose="020B0604020202020204" pitchFamily="34" charset="0"/>
                          <a:ea typeface="+mn-ea"/>
                          <a:cs typeface="Arial" panose="020B0604020202020204" pitchFamily="34" charset="0"/>
                        </a:rPr>
                        <a:t>  </a:t>
                      </a:r>
                    </a:p>
                  </a:txBody>
                  <a:tcPr marL="9525" marR="9525" marT="9525" marB="0" anchor="ctr"/>
                </a:tc>
                <a:extLst>
                  <a:ext uri="{0D108BD9-81ED-4DB2-BD59-A6C34878D82A}">
                    <a16:rowId xmlns:a16="http://schemas.microsoft.com/office/drawing/2014/main" xmlns="" val="3181723564"/>
                  </a:ext>
                </a:extLst>
              </a:tr>
              <a:tr h="282651">
                <a:tc>
                  <a:txBody>
                    <a:bodyPr/>
                    <a:lstStyle/>
                    <a:p>
                      <a:pPr algn="l" fontAlgn="ctr"/>
                      <a:r>
                        <a:rPr lang="en-US" sz="1000" b="0" i="0" u="none" strike="noStrike" dirty="0">
                          <a:solidFill>
                            <a:srgbClr val="000000"/>
                          </a:solidFill>
                          <a:effectLst/>
                          <a:latin typeface="Arial"/>
                        </a:rPr>
                        <a:t>Tech</a:t>
                      </a:r>
                      <a:r>
                        <a:rPr lang="en-US" sz="1000" b="0" i="0" u="none" strike="noStrike" baseline="0" dirty="0">
                          <a:solidFill>
                            <a:srgbClr val="000000"/>
                          </a:solidFill>
                          <a:effectLst/>
                          <a:latin typeface="Arial"/>
                        </a:rPr>
                        <a:t> Committee</a:t>
                      </a:r>
                      <a:endParaRPr lang="en-US" sz="1000" b="0" i="0" u="none" strike="noStrike" dirty="0">
                        <a:solidFill>
                          <a:srgbClr val="000000"/>
                        </a:solidFill>
                        <a:effectLst/>
                        <a:latin typeface="Arial"/>
                      </a:endParaRPr>
                    </a:p>
                  </a:txBody>
                  <a:tcPr marL="9525" marR="9525" marT="9525" marB="0" anchor="ctr"/>
                </a:tc>
                <a:tc>
                  <a:txBody>
                    <a:bodyPr/>
                    <a:lstStyle/>
                    <a:p>
                      <a:pPr algn="l" fontAlgn="ctr"/>
                      <a:r>
                        <a:rPr kumimoji="0" lang="en-US" sz="1000" u="none" strike="noStrike" kern="1200" dirty="0">
                          <a:solidFill>
                            <a:schemeClr val="dk1"/>
                          </a:solidFill>
                          <a:effectLst/>
                          <a:latin typeface="Arial" panose="020B0604020202020204" pitchFamily="34" charset="0"/>
                          <a:ea typeface="+mn-ea"/>
                          <a:cs typeface="Arial" panose="020B0604020202020204" pitchFamily="34" charset="0"/>
                        </a:rPr>
                        <a:t>   7:45 am  –  8:30 am</a:t>
                      </a:r>
                    </a:p>
                  </a:txBody>
                  <a:tcPr marL="9525" marR="9525" marT="9525" marB="0" anchor="ctr"/>
                </a:tc>
                <a:tc>
                  <a:txBody>
                    <a:bodyPr/>
                    <a:lstStyle/>
                    <a:p>
                      <a:pPr algn="l" fontAlgn="ctr"/>
                      <a:r>
                        <a:rPr kumimoji="0" lang="en-US" sz="1000" u="none" strike="noStrike" kern="1200" dirty="0">
                          <a:solidFill>
                            <a:schemeClr val="dk1"/>
                          </a:solidFill>
                          <a:effectLst/>
                          <a:latin typeface="Arial" panose="020B0604020202020204" pitchFamily="34" charset="0"/>
                          <a:ea typeface="+mn-ea"/>
                          <a:cs typeface="Arial" panose="020B0604020202020204" pitchFamily="34" charset="0"/>
                        </a:rPr>
                        <a:t> </a:t>
                      </a:r>
                      <a:r>
                        <a:rPr kumimoji="0" lang="en-CA" sz="1000" u="none" strike="noStrike" kern="1200" dirty="0">
                          <a:solidFill>
                            <a:schemeClr val="dk1"/>
                          </a:solidFill>
                          <a:effectLst/>
                          <a:latin typeface="Arial" panose="020B0604020202020204" pitchFamily="34" charset="0"/>
                          <a:ea typeface="+mn-ea"/>
                          <a:cs typeface="Arial" panose="020B0604020202020204" pitchFamily="34" charset="0"/>
                        </a:rPr>
                        <a:t>Queen City room (I, II, &amp; III). </a:t>
                      </a:r>
                      <a:endParaRPr kumimoji="0" lang="en-US" sz="10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xmlns="" val="3483226796"/>
                  </a:ext>
                </a:extLst>
              </a:tr>
              <a:tr h="282651">
                <a:tc>
                  <a:txBody>
                    <a:bodyPr/>
                    <a:lstStyle/>
                    <a:p>
                      <a:pPr algn="l" fontAlgn="ctr"/>
                      <a:r>
                        <a:rPr lang="en-US" sz="1000" b="0" i="0" u="none" strike="noStrike" dirty="0">
                          <a:solidFill>
                            <a:srgbClr val="000000"/>
                          </a:solidFill>
                          <a:effectLst/>
                          <a:latin typeface="Arial"/>
                        </a:rPr>
                        <a:t>Financial </a:t>
                      </a:r>
                      <a:r>
                        <a:rPr lang="en-US" sz="1000" b="0" i="0" u="none" strike="noStrike" baseline="0" dirty="0">
                          <a:solidFill>
                            <a:srgbClr val="000000"/>
                          </a:solidFill>
                          <a:effectLst/>
                          <a:latin typeface="Arial"/>
                        </a:rPr>
                        <a:t>Audit</a:t>
                      </a:r>
                      <a:endParaRPr lang="en-US" sz="1000" b="0" i="0" u="none" strike="noStrike" dirty="0">
                        <a:solidFill>
                          <a:srgbClr val="000000"/>
                        </a:solidFill>
                        <a:effectLst/>
                        <a:latin typeface="Arial"/>
                      </a:endParaRPr>
                    </a:p>
                  </a:txBody>
                  <a:tcPr marL="9525" marR="9525" marT="9525" marB="0" anchor="ctr"/>
                </a:tc>
                <a:tc>
                  <a:txBody>
                    <a:bodyPr/>
                    <a:lstStyle/>
                    <a:p>
                      <a:pPr algn="l" fontAlgn="ctr"/>
                      <a:r>
                        <a:rPr kumimoji="0" lang="en-US" sz="1000" u="none" strike="noStrike" kern="1200" dirty="0">
                          <a:solidFill>
                            <a:schemeClr val="dk1"/>
                          </a:solidFill>
                          <a:effectLst/>
                          <a:latin typeface="Arial" panose="020B0604020202020204" pitchFamily="34" charset="0"/>
                          <a:ea typeface="+mn-ea"/>
                          <a:cs typeface="Arial" panose="020B0604020202020204" pitchFamily="34" charset="0"/>
                        </a:rPr>
                        <a:t>    7:45 am  –  8:15 am</a:t>
                      </a:r>
                    </a:p>
                  </a:txBody>
                  <a:tcPr marL="9525" marR="9525" marT="9525" marB="0" anchor="ctr"/>
                </a:tc>
                <a:tc>
                  <a:txBody>
                    <a:bodyPr/>
                    <a:lstStyle/>
                    <a:p>
                      <a:pPr algn="l" fontAlgn="ctr"/>
                      <a:r>
                        <a:rPr kumimoji="0" lang="en-US" sz="1000" u="none" strike="noStrike" kern="1200" dirty="0">
                          <a:solidFill>
                            <a:schemeClr val="dk1"/>
                          </a:solidFill>
                          <a:effectLst/>
                          <a:latin typeface="Arial" panose="020B0604020202020204" pitchFamily="34" charset="0"/>
                          <a:ea typeface="+mn-ea"/>
                          <a:cs typeface="Arial" panose="020B0604020202020204" pitchFamily="34" charset="0"/>
                        </a:rPr>
                        <a:t> </a:t>
                      </a:r>
                      <a:r>
                        <a:rPr kumimoji="0" lang="en-CA" sz="1000" u="none" strike="noStrike" kern="1200" dirty="0">
                          <a:solidFill>
                            <a:schemeClr val="dk1"/>
                          </a:solidFill>
                          <a:effectLst/>
                          <a:latin typeface="Arial" panose="020B0604020202020204" pitchFamily="34" charset="0"/>
                          <a:ea typeface="+mn-ea"/>
                          <a:cs typeface="Arial" panose="020B0604020202020204" pitchFamily="34" charset="0"/>
                        </a:rPr>
                        <a:t>Queen City room (I, II, &amp; III). </a:t>
                      </a:r>
                      <a:endParaRPr kumimoji="0" lang="en-US" sz="10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xmlns="" val="10001"/>
                  </a:ext>
                </a:extLst>
              </a:tr>
              <a:tr h="290554">
                <a:tc>
                  <a:txBody>
                    <a:bodyPr/>
                    <a:lstStyle/>
                    <a:p>
                      <a:pPr algn="l" fontAlgn="ctr"/>
                      <a:r>
                        <a:rPr lang="en-US" sz="1000" b="0" i="0" u="none" strike="noStrike" dirty="0">
                          <a:solidFill>
                            <a:srgbClr val="000000"/>
                          </a:solidFill>
                          <a:effectLst/>
                          <a:latin typeface="Arial"/>
                        </a:rPr>
                        <a:t>Steering</a:t>
                      </a:r>
                      <a:r>
                        <a:rPr lang="en-US" sz="1000" b="0" i="0" u="none" strike="noStrike" baseline="0" dirty="0">
                          <a:solidFill>
                            <a:srgbClr val="000000"/>
                          </a:solidFill>
                          <a:effectLst/>
                          <a:latin typeface="Arial"/>
                        </a:rPr>
                        <a:t> Committee </a:t>
                      </a:r>
                      <a:endParaRPr lang="en-US" sz="1000" b="0" i="0" u="none" strike="noStrike" dirty="0">
                        <a:solidFill>
                          <a:srgbClr val="000000"/>
                        </a:solidFill>
                        <a:effectLst/>
                        <a:latin typeface="Arial"/>
                      </a:endParaRPr>
                    </a:p>
                  </a:txBody>
                  <a:tcPr marL="9525" marR="9525" marT="9525" marB="0" anchor="ctr"/>
                </a:tc>
                <a:tc>
                  <a:txBody>
                    <a:bodyPr/>
                    <a:lstStyle/>
                    <a:p>
                      <a:pPr algn="l" fontAlgn="ctr"/>
                      <a:r>
                        <a:rPr kumimoji="0" lang="en-US" sz="1000" u="none" strike="noStrike" kern="1200" dirty="0">
                          <a:solidFill>
                            <a:schemeClr val="dk1"/>
                          </a:solidFill>
                          <a:effectLst/>
                          <a:latin typeface="Arial" panose="020B0604020202020204" pitchFamily="34" charset="0"/>
                          <a:ea typeface="+mn-ea"/>
                          <a:cs typeface="Arial" panose="020B0604020202020204" pitchFamily="34" charset="0"/>
                        </a:rPr>
                        <a:t>     8:30 am  –  9:00 am</a:t>
                      </a:r>
                    </a:p>
                  </a:txBody>
                  <a:tcPr marL="9525" marR="9525" marT="9525" marB="0" anchor="ctr"/>
                </a:tc>
                <a:tc>
                  <a:txBody>
                    <a:bodyPr/>
                    <a:lstStyle/>
                    <a:p>
                      <a:pPr algn="l" fontAlgn="ctr"/>
                      <a:r>
                        <a:rPr kumimoji="0" lang="en-US" sz="1000" u="none" strike="noStrike" kern="1200" dirty="0">
                          <a:solidFill>
                            <a:schemeClr val="dk1"/>
                          </a:solidFill>
                          <a:effectLst/>
                          <a:latin typeface="Arial" panose="020B0604020202020204" pitchFamily="34" charset="0"/>
                          <a:ea typeface="+mn-ea"/>
                          <a:cs typeface="Arial" panose="020B0604020202020204" pitchFamily="34" charset="0"/>
                        </a:rPr>
                        <a:t> </a:t>
                      </a:r>
                      <a:r>
                        <a:rPr kumimoji="0" lang="en-CA" sz="1000" u="none" strike="noStrike" kern="1200" dirty="0">
                          <a:solidFill>
                            <a:schemeClr val="dk1"/>
                          </a:solidFill>
                          <a:effectLst/>
                          <a:latin typeface="Arial" panose="020B0604020202020204" pitchFamily="34" charset="0"/>
                          <a:ea typeface="+mn-ea"/>
                          <a:cs typeface="Arial" panose="020B0604020202020204" pitchFamily="34" charset="0"/>
                        </a:rPr>
                        <a:t>Queen City room (I, II, &amp; III). </a:t>
                      </a:r>
                      <a:r>
                        <a:rPr kumimoji="0" lang="en-US" sz="1000" u="none" strike="noStrike" kern="1200" dirty="0">
                          <a:solidFill>
                            <a:schemeClr val="dk1"/>
                          </a:solidFill>
                          <a:effectLst/>
                          <a:latin typeface="Arial" panose="020B0604020202020204" pitchFamily="34" charset="0"/>
                          <a:ea typeface="+mn-ea"/>
                          <a:cs typeface="Arial" panose="020B0604020202020204" pitchFamily="34" charset="0"/>
                        </a:rPr>
                        <a:t>  </a:t>
                      </a:r>
                    </a:p>
                  </a:txBody>
                  <a:tcPr marL="9525" marR="9525" marT="9525" marB="0" anchor="ctr"/>
                </a:tc>
                <a:extLst>
                  <a:ext uri="{0D108BD9-81ED-4DB2-BD59-A6C34878D82A}">
                    <a16:rowId xmlns:a16="http://schemas.microsoft.com/office/drawing/2014/main" xmlns="" val="10002"/>
                  </a:ext>
                </a:extLst>
              </a:tr>
              <a:tr h="255091">
                <a:tc>
                  <a:txBody>
                    <a:bodyPr/>
                    <a:lstStyle/>
                    <a:p>
                      <a:pPr algn="l" fontAlgn="ctr"/>
                      <a:r>
                        <a:rPr lang="en-US" sz="1000" b="0" i="0" u="none" strike="noStrike" dirty="0">
                          <a:solidFill>
                            <a:srgbClr val="000000"/>
                          </a:solidFill>
                          <a:effectLst/>
                          <a:latin typeface="Arial"/>
                        </a:rPr>
                        <a:t>EASI Annual Meeting</a:t>
                      </a:r>
                    </a:p>
                  </a:txBody>
                  <a:tcPr marL="9525" marR="9525" marT="9525" marB="0" anchor="ctr"/>
                </a:tc>
                <a:tc>
                  <a:txBody>
                    <a:bodyPr/>
                    <a:lstStyle/>
                    <a:p>
                      <a:pPr algn="l" fontAlgn="ctr"/>
                      <a:r>
                        <a:rPr kumimoji="0" lang="en-US" sz="1000" u="none" strike="noStrike" kern="1200" dirty="0">
                          <a:solidFill>
                            <a:schemeClr val="dk1"/>
                          </a:solidFill>
                          <a:effectLst/>
                          <a:latin typeface="Arial" panose="020B0604020202020204" pitchFamily="34" charset="0"/>
                          <a:ea typeface="+mn-ea"/>
                          <a:cs typeface="Arial" panose="020B0604020202020204" pitchFamily="34" charset="0"/>
                        </a:rPr>
                        <a:t>     9:00 am – 11:00 am</a:t>
                      </a:r>
                      <a:endParaRPr lang="en-US" sz="1000" b="0" i="0" u="none" strike="noStrike" dirty="0">
                        <a:solidFill>
                          <a:srgbClr val="000000"/>
                        </a:solidFill>
                        <a:effectLst/>
                        <a:latin typeface="Arial"/>
                      </a:endParaRPr>
                    </a:p>
                  </a:txBody>
                  <a:tcPr marL="9525" marR="9525" marT="9525" marB="0" anchor="ctr"/>
                </a:tc>
                <a:tc>
                  <a:txBody>
                    <a:bodyPr/>
                    <a:lstStyle/>
                    <a:p>
                      <a:pPr algn="l" fontAlgn="ctr"/>
                      <a:r>
                        <a:rPr kumimoji="0" lang="en-US" sz="1000" u="none" strike="noStrike" kern="1200" dirty="0">
                          <a:solidFill>
                            <a:schemeClr val="dk1"/>
                          </a:solidFill>
                          <a:effectLst/>
                          <a:latin typeface="Arial" panose="020B0604020202020204" pitchFamily="34" charset="0"/>
                          <a:ea typeface="+mn-ea"/>
                          <a:cs typeface="Arial" panose="020B0604020202020204" pitchFamily="34" charset="0"/>
                        </a:rPr>
                        <a:t> </a:t>
                      </a:r>
                      <a:r>
                        <a:rPr kumimoji="0" lang="en-CA" sz="1000" u="none" strike="noStrike" kern="1200" dirty="0">
                          <a:solidFill>
                            <a:schemeClr val="dk1"/>
                          </a:solidFill>
                          <a:effectLst/>
                          <a:latin typeface="Arial" panose="020B0604020202020204" pitchFamily="34" charset="0"/>
                          <a:ea typeface="+mn-ea"/>
                          <a:cs typeface="Arial" panose="020B0604020202020204" pitchFamily="34" charset="0"/>
                        </a:rPr>
                        <a:t>Queen City room (I, II, &amp; III). </a:t>
                      </a:r>
                      <a:endParaRPr kumimoji="0" lang="en-US" sz="10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xmlns="" val="10003"/>
                  </a:ext>
                </a:extLst>
              </a:tr>
              <a:tr h="251245">
                <a:tc>
                  <a:txBody>
                    <a:bodyPr/>
                    <a:lstStyle/>
                    <a:p>
                      <a:pPr algn="l" fontAlgn="ctr"/>
                      <a:r>
                        <a:rPr kumimoji="0" lang="en-US" sz="1000" b="0" u="none" strike="noStrike" kern="1200" dirty="0">
                          <a:solidFill>
                            <a:schemeClr val="tx1"/>
                          </a:solidFill>
                          <a:effectLst/>
                          <a:latin typeface="Arial" panose="020B0604020202020204" pitchFamily="34" charset="0"/>
                          <a:ea typeface="+mn-ea"/>
                          <a:cs typeface="Arial" panose="020B0604020202020204" pitchFamily="34" charset="0"/>
                        </a:rPr>
                        <a:t>Morning Break</a:t>
                      </a:r>
                    </a:p>
                  </a:txBody>
                  <a:tcPr marL="9525" marR="9525" marT="9525" marB="0" anchor="ctr"/>
                </a:tc>
                <a:tc>
                  <a:txBody>
                    <a:bodyPr/>
                    <a:lstStyle/>
                    <a:p>
                      <a:pPr algn="l" fontAlgn="ctr"/>
                      <a:r>
                        <a:rPr lang="en-US" sz="1000" b="0" i="0" u="none" strike="noStrike" dirty="0">
                          <a:solidFill>
                            <a:srgbClr val="000000"/>
                          </a:solidFill>
                          <a:effectLst/>
                          <a:latin typeface="Arial"/>
                        </a:rPr>
                        <a:t>  11:00 am  – 11:15 am</a:t>
                      </a: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0" lang="en-US" sz="1000" u="none" strike="noStrike" kern="1200" dirty="0">
                          <a:solidFill>
                            <a:schemeClr val="dk1"/>
                          </a:solidFill>
                          <a:effectLst/>
                          <a:latin typeface="Arial" panose="020B0604020202020204" pitchFamily="34" charset="0"/>
                          <a:ea typeface="+mn-ea"/>
                          <a:cs typeface="Arial" panose="020B0604020202020204" pitchFamily="34" charset="0"/>
                        </a:rPr>
                        <a:t> P</a:t>
                      </a:r>
                      <a:r>
                        <a:rPr kumimoji="0" lang="en-CA" sz="1000" u="none" strike="noStrike" kern="1200" dirty="0">
                          <a:solidFill>
                            <a:schemeClr val="dk1"/>
                          </a:solidFill>
                          <a:effectLst/>
                          <a:latin typeface="Arial" panose="020B0604020202020204" pitchFamily="34" charset="0"/>
                          <a:ea typeface="+mn-ea"/>
                          <a:cs typeface="Arial" panose="020B0604020202020204" pitchFamily="34" charset="0"/>
                        </a:rPr>
                        <a:t>re-function space</a:t>
                      </a:r>
                      <a:r>
                        <a:rPr kumimoji="0" lang="en-US" sz="1000" u="none" strike="noStrike" kern="1200" dirty="0">
                          <a:solidFill>
                            <a:schemeClr val="dk1"/>
                          </a:solidFill>
                          <a:effectLst/>
                          <a:latin typeface="Arial" panose="020B0604020202020204" pitchFamily="34" charset="0"/>
                          <a:ea typeface="+mn-ea"/>
                          <a:cs typeface="Arial" panose="020B0604020202020204" pitchFamily="34" charset="0"/>
                        </a:rPr>
                        <a:t> </a:t>
                      </a:r>
                    </a:p>
                  </a:txBody>
                  <a:tcPr marL="9525" marR="9525" marT="9525" marB="0" anchor="ctr"/>
                </a:tc>
                <a:extLst>
                  <a:ext uri="{0D108BD9-81ED-4DB2-BD59-A6C34878D82A}">
                    <a16:rowId xmlns:a16="http://schemas.microsoft.com/office/drawing/2014/main" xmlns="" val="10004"/>
                  </a:ext>
                </a:extLst>
              </a:tr>
              <a:tr h="251245">
                <a:tc>
                  <a:txBody>
                    <a:bodyPr/>
                    <a:lstStyle/>
                    <a:p>
                      <a:pPr algn="l" fontAlgn="ctr"/>
                      <a:r>
                        <a:rPr kumimoji="0" lang="en-US" sz="1000" b="0" u="none" strike="noStrike" kern="1200" dirty="0">
                          <a:solidFill>
                            <a:schemeClr val="tx1"/>
                          </a:solidFill>
                          <a:effectLst/>
                          <a:latin typeface="Arial" panose="020B0604020202020204" pitchFamily="34" charset="0"/>
                          <a:ea typeface="+mn-ea"/>
                          <a:cs typeface="Arial" panose="020B0604020202020204" pitchFamily="34" charset="0"/>
                        </a:rPr>
                        <a:t>EASI Annual Mtg (resumes)</a:t>
                      </a: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Arial"/>
                        </a:rPr>
                        <a:t>   11:15 am  – 12:30 pm</a:t>
                      </a: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0" lang="en-US" sz="1000" u="none" strike="noStrike" kern="1200" dirty="0">
                          <a:solidFill>
                            <a:schemeClr val="dk1"/>
                          </a:solidFill>
                          <a:effectLst/>
                          <a:latin typeface="Arial" panose="020B0604020202020204" pitchFamily="34" charset="0"/>
                          <a:ea typeface="+mn-ea"/>
                          <a:cs typeface="Arial" panose="020B0604020202020204" pitchFamily="34" charset="0"/>
                        </a:rPr>
                        <a:t> </a:t>
                      </a:r>
                      <a:r>
                        <a:rPr kumimoji="0" lang="en-CA" sz="1000" u="none" strike="noStrike" kern="1200" dirty="0">
                          <a:solidFill>
                            <a:schemeClr val="dk1"/>
                          </a:solidFill>
                          <a:effectLst/>
                          <a:latin typeface="Arial" panose="020B0604020202020204" pitchFamily="34" charset="0"/>
                          <a:ea typeface="+mn-ea"/>
                          <a:cs typeface="Arial" panose="020B0604020202020204" pitchFamily="34" charset="0"/>
                        </a:rPr>
                        <a:t>Queen City room (I, II, &amp; III). </a:t>
                      </a:r>
                      <a:endParaRPr kumimoji="0" lang="en-US" sz="10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xmlns="" val="10005"/>
                  </a:ext>
                </a:extLst>
              </a:tr>
              <a:tr h="248680">
                <a:tc>
                  <a:txBody>
                    <a:bodyPr/>
                    <a:lstStyle/>
                    <a:p>
                      <a:pPr algn="l" fontAlgn="ctr"/>
                      <a:r>
                        <a:rPr lang="en-US" sz="1000" b="0" i="0" u="none" strike="noStrike" dirty="0">
                          <a:solidFill>
                            <a:srgbClr val="000000"/>
                          </a:solidFill>
                          <a:effectLst/>
                          <a:latin typeface="Arial"/>
                        </a:rPr>
                        <a:t>Lunch</a:t>
                      </a:r>
                      <a:r>
                        <a:rPr lang="en-US" sz="1000" b="0" i="0" u="none" strike="noStrike" baseline="0" dirty="0">
                          <a:solidFill>
                            <a:srgbClr val="000000"/>
                          </a:solidFill>
                          <a:effectLst/>
                          <a:latin typeface="Arial"/>
                        </a:rPr>
                        <a:t> Break</a:t>
                      </a:r>
                      <a:endParaRPr lang="en-US" sz="1000" b="0" i="0" u="none" strike="noStrike" dirty="0">
                        <a:solidFill>
                          <a:srgbClr val="000000"/>
                        </a:solidFill>
                        <a:effectLst/>
                        <a:latin typeface="Arial"/>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Arial"/>
                        </a:rPr>
                        <a:t>    12:30pm  – 1:30 pm</a:t>
                      </a: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Arial"/>
                        </a:rPr>
                        <a:t> </a:t>
                      </a:r>
                      <a:r>
                        <a:rPr kumimoji="0" lang="en-CA" sz="1000" u="none" strike="noStrike" kern="1200" dirty="0">
                          <a:solidFill>
                            <a:schemeClr val="dk1"/>
                          </a:solidFill>
                          <a:effectLst/>
                          <a:latin typeface="Arial" panose="020B0604020202020204" pitchFamily="34" charset="0"/>
                          <a:ea typeface="+mn-ea"/>
                          <a:cs typeface="Arial" panose="020B0604020202020204" pitchFamily="34" charset="0"/>
                        </a:rPr>
                        <a:t>Gallery Kitchen</a:t>
                      </a:r>
                      <a:r>
                        <a:rPr kumimoji="0" lang="en-US" sz="1000" u="none" strike="noStrike" kern="1200" dirty="0">
                          <a:solidFill>
                            <a:schemeClr val="dk1"/>
                          </a:solidFill>
                          <a:effectLst/>
                          <a:latin typeface="Arial" panose="020B0604020202020204" pitchFamily="34" charset="0"/>
                          <a:ea typeface="+mn-ea"/>
                          <a:cs typeface="Arial" panose="020B0604020202020204" pitchFamily="34" charset="0"/>
                        </a:rPr>
                        <a:t> </a:t>
                      </a:r>
                      <a:r>
                        <a:rPr lang="en-US" sz="1000" b="0" i="0" u="none" strike="noStrike" dirty="0">
                          <a:solidFill>
                            <a:srgbClr val="000000"/>
                          </a:solidFill>
                          <a:effectLst/>
                          <a:latin typeface="Arial"/>
                        </a:rPr>
                        <a:t> </a:t>
                      </a:r>
                    </a:p>
                  </a:txBody>
                  <a:tcPr marL="9525" marR="9525" marT="9525" marB="0" anchor="ctr"/>
                </a:tc>
                <a:extLst>
                  <a:ext uri="{0D108BD9-81ED-4DB2-BD59-A6C34878D82A}">
                    <a16:rowId xmlns:a16="http://schemas.microsoft.com/office/drawing/2014/main" xmlns="" val="83748351"/>
                  </a:ext>
                </a:extLst>
              </a:tr>
              <a:tr h="251245">
                <a:tc>
                  <a:txBody>
                    <a:bodyPr/>
                    <a:lstStyle/>
                    <a:p>
                      <a:pPr algn="l" fontAlgn="ctr"/>
                      <a:r>
                        <a:rPr kumimoji="0" lang="en-US" sz="1000" b="0" u="none" strike="noStrike" kern="1200" dirty="0">
                          <a:solidFill>
                            <a:schemeClr val="tx1"/>
                          </a:solidFill>
                          <a:effectLst/>
                          <a:latin typeface="Arial" panose="020B0604020202020204" pitchFamily="34" charset="0"/>
                          <a:ea typeface="+mn-ea"/>
                          <a:cs typeface="Arial" panose="020B0604020202020204" pitchFamily="34" charset="0"/>
                        </a:rPr>
                        <a:t>EASI Annual Mtg (resumes)</a:t>
                      </a:r>
                    </a:p>
                  </a:txBody>
                  <a:tcPr marL="9525" marR="9525" marT="9525" marB="0" anchor="ctr"/>
                </a:tc>
                <a:tc>
                  <a:txBody>
                    <a:bodyPr/>
                    <a:lstStyle/>
                    <a:p>
                      <a:pPr algn="l" fontAlgn="ctr"/>
                      <a:r>
                        <a:rPr lang="en-US" sz="1000" b="0" i="0" u="none" strike="noStrike" dirty="0">
                          <a:solidFill>
                            <a:srgbClr val="000000"/>
                          </a:solidFill>
                          <a:effectLst/>
                          <a:latin typeface="Arial"/>
                        </a:rPr>
                        <a:t>      1:30 pm</a:t>
                      </a:r>
                      <a:r>
                        <a:rPr lang="en-US" sz="1000" b="0" i="0" u="none" strike="noStrike" baseline="0" dirty="0">
                          <a:solidFill>
                            <a:srgbClr val="000000"/>
                          </a:solidFill>
                          <a:effectLst/>
                          <a:latin typeface="Arial"/>
                        </a:rPr>
                        <a:t> – 3:00 pm </a:t>
                      </a:r>
                      <a:endParaRPr lang="en-US" sz="1000" b="0" i="0" u="none" strike="noStrike" dirty="0">
                        <a:solidFill>
                          <a:srgbClr val="000000"/>
                        </a:solidFill>
                        <a:effectLst/>
                        <a:latin typeface="Arial"/>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0" lang="en-US" sz="1000" u="none" strike="noStrike" kern="1200" dirty="0">
                          <a:solidFill>
                            <a:schemeClr val="dk1"/>
                          </a:solidFill>
                          <a:effectLst/>
                          <a:latin typeface="Arial" panose="020B0604020202020204" pitchFamily="34" charset="0"/>
                          <a:ea typeface="+mn-ea"/>
                          <a:cs typeface="Arial" panose="020B0604020202020204" pitchFamily="34" charset="0"/>
                        </a:rPr>
                        <a:t> </a:t>
                      </a:r>
                      <a:r>
                        <a:rPr kumimoji="0" lang="en-CA" sz="1000" u="none" strike="noStrike" kern="1200" dirty="0">
                          <a:solidFill>
                            <a:schemeClr val="dk1"/>
                          </a:solidFill>
                          <a:effectLst/>
                          <a:latin typeface="Arial" panose="020B0604020202020204" pitchFamily="34" charset="0"/>
                          <a:ea typeface="+mn-ea"/>
                          <a:cs typeface="Arial" panose="020B0604020202020204" pitchFamily="34" charset="0"/>
                        </a:rPr>
                        <a:t>Queen City room (I, II, &amp; III). </a:t>
                      </a:r>
                      <a:r>
                        <a:rPr kumimoji="0" lang="en-US" sz="1000" u="none" strike="noStrike" kern="1200" dirty="0">
                          <a:solidFill>
                            <a:schemeClr val="dk1"/>
                          </a:solidFill>
                          <a:effectLst/>
                          <a:latin typeface="Arial" panose="020B0604020202020204" pitchFamily="34" charset="0"/>
                          <a:ea typeface="+mn-ea"/>
                          <a:cs typeface="Arial" panose="020B0604020202020204" pitchFamily="34" charset="0"/>
                        </a:rPr>
                        <a:t>  </a:t>
                      </a:r>
                    </a:p>
                  </a:txBody>
                  <a:tcPr marL="9525" marR="9525" marT="9525" marB="0" anchor="ctr"/>
                </a:tc>
                <a:extLst>
                  <a:ext uri="{0D108BD9-81ED-4DB2-BD59-A6C34878D82A}">
                    <a16:rowId xmlns:a16="http://schemas.microsoft.com/office/drawing/2014/main" xmlns="" val="2822321436"/>
                  </a:ext>
                </a:extLst>
              </a:tr>
              <a:tr h="251245">
                <a:tc>
                  <a:txBody>
                    <a:bodyPr/>
                    <a:lstStyle/>
                    <a:p>
                      <a:pPr algn="l" fontAlgn="ctr"/>
                      <a:r>
                        <a:rPr kumimoji="0" lang="en-US" sz="1000" b="0" u="none" strike="noStrike" kern="1200" dirty="0">
                          <a:solidFill>
                            <a:schemeClr val="tx1"/>
                          </a:solidFill>
                          <a:effectLst/>
                          <a:latin typeface="Arial" panose="020B0604020202020204" pitchFamily="34" charset="0"/>
                          <a:ea typeface="+mn-ea"/>
                          <a:cs typeface="Arial" panose="020B0604020202020204" pitchFamily="34" charset="0"/>
                        </a:rPr>
                        <a:t>Afternoon Break</a:t>
                      </a: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Arial"/>
                        </a:rPr>
                        <a:t>      3:00 pm – 3:15 pm</a:t>
                      </a: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0" lang="en-US" sz="1000" u="none" strike="noStrike" kern="1200" dirty="0">
                          <a:solidFill>
                            <a:schemeClr val="dk1"/>
                          </a:solidFill>
                          <a:effectLst/>
                          <a:latin typeface="Arial" panose="020B0604020202020204" pitchFamily="34" charset="0"/>
                          <a:ea typeface="+mn-ea"/>
                          <a:cs typeface="Arial" panose="020B0604020202020204" pitchFamily="34" charset="0"/>
                        </a:rPr>
                        <a:t> P</a:t>
                      </a:r>
                      <a:r>
                        <a:rPr kumimoji="0" lang="en-CA" sz="1000" u="none" strike="noStrike" kern="1200" dirty="0">
                          <a:solidFill>
                            <a:schemeClr val="dk1"/>
                          </a:solidFill>
                          <a:effectLst/>
                          <a:latin typeface="Arial" panose="020B0604020202020204" pitchFamily="34" charset="0"/>
                          <a:ea typeface="+mn-ea"/>
                          <a:cs typeface="Arial" panose="020B0604020202020204" pitchFamily="34" charset="0"/>
                        </a:rPr>
                        <a:t>re-function space</a:t>
                      </a:r>
                      <a:r>
                        <a:rPr kumimoji="0" lang="en-US" sz="1000" u="none" strike="noStrike" kern="1200" dirty="0">
                          <a:solidFill>
                            <a:schemeClr val="dk1"/>
                          </a:solidFill>
                          <a:effectLst/>
                          <a:latin typeface="Arial" panose="020B0604020202020204" pitchFamily="34" charset="0"/>
                          <a:ea typeface="+mn-ea"/>
                          <a:cs typeface="Arial" panose="020B0604020202020204" pitchFamily="34" charset="0"/>
                        </a:rPr>
                        <a:t> </a:t>
                      </a:r>
                    </a:p>
                  </a:txBody>
                  <a:tcPr marL="9525" marR="9525" marT="9525" marB="0" anchor="ctr"/>
                </a:tc>
                <a:extLst>
                  <a:ext uri="{0D108BD9-81ED-4DB2-BD59-A6C34878D82A}">
                    <a16:rowId xmlns:a16="http://schemas.microsoft.com/office/drawing/2014/main" xmlns="" val="4239541394"/>
                  </a:ext>
                </a:extLst>
              </a:tr>
              <a:tr h="251245">
                <a:tc>
                  <a:txBody>
                    <a:bodyPr/>
                    <a:lstStyle/>
                    <a:p>
                      <a:pPr algn="l" fontAlgn="ctr"/>
                      <a:r>
                        <a:rPr kumimoji="0" lang="en-US" sz="1000" b="0" u="none" strike="noStrike" kern="1200" dirty="0">
                          <a:solidFill>
                            <a:schemeClr val="tx1"/>
                          </a:solidFill>
                          <a:effectLst/>
                          <a:latin typeface="Arial" panose="020B0604020202020204" pitchFamily="34" charset="0"/>
                          <a:ea typeface="+mn-ea"/>
                          <a:cs typeface="Arial" panose="020B0604020202020204" pitchFamily="34" charset="0"/>
                        </a:rPr>
                        <a:t>EASI</a:t>
                      </a:r>
                      <a:r>
                        <a:rPr kumimoji="0" lang="en-US" sz="1000" b="0" u="none" strike="noStrike" kern="1200" baseline="0" dirty="0">
                          <a:solidFill>
                            <a:schemeClr val="tx1"/>
                          </a:solidFill>
                          <a:effectLst/>
                          <a:latin typeface="Arial" panose="020B0604020202020204" pitchFamily="34" charset="0"/>
                          <a:ea typeface="+mn-ea"/>
                          <a:cs typeface="Arial" panose="020B0604020202020204" pitchFamily="34" charset="0"/>
                        </a:rPr>
                        <a:t> Mtg resumes</a:t>
                      </a:r>
                      <a:endParaRPr kumimoji="0" lang="en-US" sz="1000" b="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Arial"/>
                        </a:rPr>
                        <a:t>      3:15 pm -  4:15 pm</a:t>
                      </a: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0" lang="en-US" sz="1000" u="none" strike="noStrike" kern="1200" dirty="0">
                          <a:solidFill>
                            <a:schemeClr val="dk1"/>
                          </a:solidFill>
                          <a:effectLst/>
                          <a:latin typeface="Arial" panose="020B0604020202020204" pitchFamily="34" charset="0"/>
                          <a:ea typeface="+mn-ea"/>
                          <a:cs typeface="Arial" panose="020B0604020202020204" pitchFamily="34" charset="0"/>
                        </a:rPr>
                        <a:t> </a:t>
                      </a:r>
                      <a:r>
                        <a:rPr kumimoji="0" lang="en-CA" sz="1000" u="none" strike="noStrike" kern="1200" dirty="0">
                          <a:solidFill>
                            <a:schemeClr val="dk1"/>
                          </a:solidFill>
                          <a:effectLst/>
                          <a:latin typeface="Arial" panose="020B0604020202020204" pitchFamily="34" charset="0"/>
                          <a:ea typeface="+mn-ea"/>
                          <a:cs typeface="Arial" panose="020B0604020202020204" pitchFamily="34" charset="0"/>
                        </a:rPr>
                        <a:t>Queen City room (I, II, &amp; III). </a:t>
                      </a:r>
                      <a:endParaRPr kumimoji="0" lang="en-US" sz="10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xmlns="" val="311217596"/>
                  </a:ext>
                </a:extLst>
              </a:tr>
            </a:tbl>
          </a:graphicData>
        </a:graphic>
      </p:graphicFrame>
      <p:sp>
        <p:nvSpPr>
          <p:cNvPr id="4" name="TextBox 3"/>
          <p:cNvSpPr txBox="1"/>
          <p:nvPr/>
        </p:nvSpPr>
        <p:spPr>
          <a:xfrm>
            <a:off x="812796" y="1371600"/>
            <a:ext cx="1672253" cy="261610"/>
          </a:xfrm>
          <a:prstGeom prst="rect">
            <a:avLst/>
          </a:prstGeom>
          <a:noFill/>
        </p:spPr>
        <p:txBody>
          <a:bodyPr wrap="none" rtlCol="0">
            <a:spAutoFit/>
          </a:bodyPr>
          <a:lstStyle/>
          <a:p>
            <a:r>
              <a:rPr lang="en-US" sz="1100" dirty="0"/>
              <a:t>Wednesday March 18th</a:t>
            </a:r>
          </a:p>
        </p:txBody>
      </p:sp>
      <p:sp>
        <p:nvSpPr>
          <p:cNvPr id="10" name="TextBox 9"/>
          <p:cNvSpPr txBox="1"/>
          <p:nvPr/>
        </p:nvSpPr>
        <p:spPr>
          <a:xfrm>
            <a:off x="812796" y="2438400"/>
            <a:ext cx="1515158" cy="430887"/>
          </a:xfrm>
          <a:prstGeom prst="rect">
            <a:avLst/>
          </a:prstGeom>
          <a:noFill/>
        </p:spPr>
        <p:txBody>
          <a:bodyPr wrap="none" rtlCol="0">
            <a:spAutoFit/>
          </a:bodyPr>
          <a:lstStyle/>
          <a:p>
            <a:r>
              <a:rPr lang="en-US" sz="1100" dirty="0"/>
              <a:t>Thursday March 19th</a:t>
            </a:r>
          </a:p>
          <a:p>
            <a:endParaRPr lang="en-US" sz="1100" dirty="0"/>
          </a:p>
        </p:txBody>
      </p:sp>
      <p:pic>
        <p:nvPicPr>
          <p:cNvPr id="11" name="Picture 2" descr="Easi-Logo 20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7451"/>
            <a:ext cx="1305765" cy="130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1691481258"/>
              </p:ext>
            </p:extLst>
          </p:nvPr>
        </p:nvGraphicFramePr>
        <p:xfrm>
          <a:off x="2470147" y="1646330"/>
          <a:ext cx="5555734" cy="257175"/>
        </p:xfrm>
        <a:graphic>
          <a:graphicData uri="http://schemas.openxmlformats.org/drawingml/2006/table">
            <a:tbl>
              <a:tblPr firstRow="1" firstCol="1" bandRow="1">
                <a:tableStyleId>{5C22544A-7EE6-4342-B048-85BDC9FD1C3A}</a:tableStyleId>
              </a:tblPr>
              <a:tblGrid>
                <a:gridCol w="2251945">
                  <a:extLst>
                    <a:ext uri="{9D8B030D-6E8A-4147-A177-3AD203B41FA5}">
                      <a16:colId xmlns:a16="http://schemas.microsoft.com/office/drawing/2014/main" xmlns="" val="20000"/>
                    </a:ext>
                  </a:extLst>
                </a:gridCol>
                <a:gridCol w="1580524">
                  <a:extLst>
                    <a:ext uri="{9D8B030D-6E8A-4147-A177-3AD203B41FA5}">
                      <a16:colId xmlns:a16="http://schemas.microsoft.com/office/drawing/2014/main" xmlns="" val="20001"/>
                    </a:ext>
                  </a:extLst>
                </a:gridCol>
                <a:gridCol w="1723265">
                  <a:extLst>
                    <a:ext uri="{9D8B030D-6E8A-4147-A177-3AD203B41FA5}">
                      <a16:colId xmlns:a16="http://schemas.microsoft.com/office/drawing/2014/main" xmlns="" val="20002"/>
                    </a:ext>
                  </a:extLst>
                </a:gridCol>
              </a:tblGrid>
              <a:tr h="257175">
                <a:tc>
                  <a:txBody>
                    <a:bodyPr/>
                    <a:lstStyle/>
                    <a:p>
                      <a:pPr algn="l" fontAlgn="ctr"/>
                      <a:r>
                        <a:rPr lang="en-US" sz="1000" b="0" i="0" u="none" strike="noStrike" dirty="0">
                          <a:solidFill>
                            <a:srgbClr val="000000"/>
                          </a:solidFill>
                          <a:effectLst/>
                          <a:latin typeface="Arial"/>
                        </a:rPr>
                        <a:t>EASI/FDM4 Dinner</a:t>
                      </a:r>
                    </a:p>
                  </a:txBody>
                  <a:tcPr marL="9525" marR="9525" marT="9525" marB="0" anchor="ctr"/>
                </a:tc>
                <a:tc>
                  <a:txBody>
                    <a:bodyPr/>
                    <a:lstStyle/>
                    <a:p>
                      <a:pPr algn="l" fontAlgn="ctr"/>
                      <a:r>
                        <a:rPr lang="en-US" sz="1000" b="0" i="0" u="none" strike="noStrike" dirty="0">
                          <a:solidFill>
                            <a:srgbClr val="000000"/>
                          </a:solidFill>
                          <a:effectLst/>
                          <a:latin typeface="Arial"/>
                        </a:rPr>
                        <a:t>  6:45</a:t>
                      </a:r>
                      <a:r>
                        <a:rPr lang="en-US" sz="1000" b="0" i="0" u="none" strike="noStrike" baseline="0" dirty="0">
                          <a:solidFill>
                            <a:srgbClr val="000000"/>
                          </a:solidFill>
                          <a:effectLst/>
                          <a:latin typeface="Arial"/>
                        </a:rPr>
                        <a:t> pm – 9:00 pm</a:t>
                      </a:r>
                      <a:endParaRPr lang="en-US" sz="1000" b="0" i="0" u="none" strike="noStrike" dirty="0">
                        <a:solidFill>
                          <a:srgbClr val="000000"/>
                        </a:solidFill>
                        <a:effectLst/>
                        <a:latin typeface="Arial"/>
                      </a:endParaRPr>
                    </a:p>
                  </a:txBody>
                  <a:tcPr marL="9525" marR="9525" marT="9525" marB="0" anchor="ctr"/>
                </a:tc>
                <a:tc>
                  <a:txBody>
                    <a:bodyPr/>
                    <a:lstStyle/>
                    <a:p>
                      <a:pPr algn="l" fontAlgn="ctr"/>
                      <a:r>
                        <a:rPr kumimoji="0" lang="en-US" sz="1000" u="none" strike="noStrike" kern="1200" dirty="0">
                          <a:solidFill>
                            <a:schemeClr val="dk1"/>
                          </a:solidFill>
                          <a:effectLst/>
                          <a:latin typeface="Arial" panose="020B0604020202020204" pitchFamily="34" charset="0"/>
                          <a:ea typeface="+mn-ea"/>
                          <a:cs typeface="Arial" panose="020B0604020202020204" pitchFamily="34" charset="0"/>
                        </a:rPr>
                        <a:t> </a:t>
                      </a:r>
                      <a:r>
                        <a:rPr kumimoji="0" lang="en-US" sz="1000" b="0" kern="1200" dirty="0">
                          <a:solidFill>
                            <a:schemeClr val="dk1"/>
                          </a:solidFill>
                          <a:effectLst/>
                          <a:latin typeface="Arial" panose="020B0604020202020204" pitchFamily="34" charset="0"/>
                          <a:ea typeface="+mn-ea"/>
                          <a:cs typeface="Arial" panose="020B0604020202020204" pitchFamily="34" charset="0"/>
                        </a:rPr>
                        <a:t>Ruth Chris Steakhouse</a:t>
                      </a:r>
                      <a:r>
                        <a:rPr kumimoji="0" lang="en-US" sz="1000" u="none" strike="noStrike" kern="1200" dirty="0">
                          <a:solidFill>
                            <a:schemeClr val="dk1"/>
                          </a:solidFill>
                          <a:effectLst/>
                          <a:latin typeface="Arial" panose="020B0604020202020204" pitchFamily="34" charset="0"/>
                          <a:ea typeface="+mn-ea"/>
                          <a:cs typeface="Arial" panose="020B0604020202020204" pitchFamily="34" charset="0"/>
                        </a:rPr>
                        <a:t> </a:t>
                      </a:r>
                    </a:p>
                  </a:txBody>
                  <a:tcPr marL="9525" marR="9525" marT="9525" marB="0" anchor="ct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27009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a:t>Annual EASI Voluntary Donations</a:t>
            </a:r>
          </a:p>
          <a:p>
            <a:pPr lvl="2"/>
            <a:endParaRPr lang="en-US" sz="3200" dirty="0"/>
          </a:p>
          <a:p>
            <a:pPr lvl="2"/>
            <a:endParaRPr lang="en-US" sz="3200" dirty="0"/>
          </a:p>
        </p:txBody>
      </p:sp>
      <p:sp>
        <p:nvSpPr>
          <p:cNvPr id="3" name="Title 2"/>
          <p:cNvSpPr>
            <a:spLocks noGrp="1"/>
          </p:cNvSpPr>
          <p:nvPr>
            <p:ph type="title"/>
          </p:nvPr>
        </p:nvSpPr>
        <p:spPr/>
        <p:txBody>
          <a:bodyPr>
            <a:normAutofit/>
          </a:bodyPr>
          <a:lstStyle/>
          <a:p>
            <a:r>
              <a:rPr lang="en-US" dirty="0"/>
              <a:t>EASIStandards.com Website</a:t>
            </a:r>
          </a:p>
        </p:txBody>
      </p:sp>
      <p:pic>
        <p:nvPicPr>
          <p:cNvPr id="4" name="Picture 3">
            <a:extLst>
              <a:ext uri="{FF2B5EF4-FFF2-40B4-BE49-F238E27FC236}">
                <a16:creationId xmlns:a16="http://schemas.microsoft.com/office/drawing/2014/main" xmlns="" id="{C9AE5C8C-8342-44CB-9B0E-AA2B44844BE3}"/>
              </a:ext>
            </a:extLst>
          </p:cNvPr>
          <p:cNvPicPr>
            <a:picLocks noChangeAspect="1"/>
          </p:cNvPicPr>
          <p:nvPr/>
        </p:nvPicPr>
        <p:blipFill>
          <a:blip r:embed="rId2"/>
          <a:stretch>
            <a:fillRect/>
          </a:stretch>
        </p:blipFill>
        <p:spPr>
          <a:xfrm>
            <a:off x="1090612" y="2895600"/>
            <a:ext cx="1323975" cy="2286000"/>
          </a:xfrm>
          <a:prstGeom prst="rect">
            <a:avLst/>
          </a:prstGeom>
        </p:spPr>
      </p:pic>
      <p:sp>
        <p:nvSpPr>
          <p:cNvPr id="5" name="TextBox 4">
            <a:extLst>
              <a:ext uri="{FF2B5EF4-FFF2-40B4-BE49-F238E27FC236}">
                <a16:creationId xmlns:a16="http://schemas.microsoft.com/office/drawing/2014/main" xmlns="" id="{85F63DCE-0897-4786-9897-54F0719B9528}"/>
              </a:ext>
            </a:extLst>
          </p:cNvPr>
          <p:cNvSpPr txBox="1"/>
          <p:nvPr/>
        </p:nvSpPr>
        <p:spPr>
          <a:xfrm>
            <a:off x="3276600" y="2971800"/>
            <a:ext cx="4114800" cy="2308324"/>
          </a:xfrm>
          <a:prstGeom prst="rect">
            <a:avLst/>
          </a:prstGeom>
          <a:noFill/>
        </p:spPr>
        <p:txBody>
          <a:bodyPr wrap="square" rtlCol="0">
            <a:spAutoFit/>
          </a:bodyPr>
          <a:lstStyle/>
          <a:p>
            <a:r>
              <a:rPr lang="en-US" dirty="0"/>
              <a:t>Donation Information</a:t>
            </a:r>
          </a:p>
          <a:p>
            <a:endParaRPr lang="en-US" dirty="0"/>
          </a:p>
          <a:p>
            <a:r>
              <a:rPr lang="en-US" dirty="0"/>
              <a:t>Donation Invoice</a:t>
            </a:r>
          </a:p>
          <a:p>
            <a:endParaRPr lang="en-US" dirty="0"/>
          </a:p>
          <a:p>
            <a:r>
              <a:rPr lang="en-US" dirty="0"/>
              <a:t>Link to Members Page</a:t>
            </a:r>
          </a:p>
          <a:p>
            <a:endParaRPr lang="en-US" dirty="0"/>
          </a:p>
          <a:p>
            <a:r>
              <a:rPr lang="en-US" dirty="0"/>
              <a:t>Online Payment Option</a:t>
            </a:r>
          </a:p>
          <a:p>
            <a:endParaRPr lang="en-US" dirty="0"/>
          </a:p>
        </p:txBody>
      </p:sp>
    </p:spTree>
    <p:extLst>
      <p:ext uri="{BB962C8B-B14F-4D97-AF65-F5344CB8AC3E}">
        <p14:creationId xmlns:p14="http://schemas.microsoft.com/office/powerpoint/2010/main" val="327818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a:t>Annual EASI Voluntary Donations</a:t>
            </a:r>
          </a:p>
          <a:p>
            <a:pPr lvl="2"/>
            <a:endParaRPr lang="en-US" sz="3200" dirty="0"/>
          </a:p>
          <a:p>
            <a:pPr lvl="2"/>
            <a:endParaRPr lang="en-US" sz="3200" dirty="0"/>
          </a:p>
        </p:txBody>
      </p:sp>
      <p:sp>
        <p:nvSpPr>
          <p:cNvPr id="3" name="Title 2"/>
          <p:cNvSpPr>
            <a:spLocks noGrp="1"/>
          </p:cNvSpPr>
          <p:nvPr>
            <p:ph type="title"/>
          </p:nvPr>
        </p:nvSpPr>
        <p:spPr/>
        <p:txBody>
          <a:bodyPr>
            <a:normAutofit/>
          </a:bodyPr>
          <a:lstStyle/>
          <a:p>
            <a:r>
              <a:rPr lang="en-US" dirty="0"/>
              <a:t>EASIStandards.com Website</a:t>
            </a:r>
          </a:p>
        </p:txBody>
      </p:sp>
      <p:pic>
        <p:nvPicPr>
          <p:cNvPr id="6" name="Picture 5">
            <a:extLst>
              <a:ext uri="{FF2B5EF4-FFF2-40B4-BE49-F238E27FC236}">
                <a16:creationId xmlns:a16="http://schemas.microsoft.com/office/drawing/2014/main" xmlns="" id="{7A548F0A-0AC1-4EB4-9516-0855E51DFB52}"/>
              </a:ext>
            </a:extLst>
          </p:cNvPr>
          <p:cNvPicPr>
            <a:picLocks noChangeAspect="1"/>
          </p:cNvPicPr>
          <p:nvPr/>
        </p:nvPicPr>
        <p:blipFill>
          <a:blip r:embed="rId2"/>
          <a:stretch>
            <a:fillRect/>
          </a:stretch>
        </p:blipFill>
        <p:spPr>
          <a:xfrm>
            <a:off x="4343400" y="2442972"/>
            <a:ext cx="3009900" cy="2933700"/>
          </a:xfrm>
          <a:prstGeom prst="rect">
            <a:avLst/>
          </a:prstGeom>
        </p:spPr>
      </p:pic>
      <p:pic>
        <p:nvPicPr>
          <p:cNvPr id="7" name="Picture 6">
            <a:extLst>
              <a:ext uri="{FF2B5EF4-FFF2-40B4-BE49-F238E27FC236}">
                <a16:creationId xmlns:a16="http://schemas.microsoft.com/office/drawing/2014/main" xmlns="" id="{50DBEA6D-657F-4575-AF0F-8E6295C25BE9}"/>
              </a:ext>
            </a:extLst>
          </p:cNvPr>
          <p:cNvPicPr>
            <a:picLocks noChangeAspect="1"/>
          </p:cNvPicPr>
          <p:nvPr/>
        </p:nvPicPr>
        <p:blipFill>
          <a:blip r:embed="rId3"/>
          <a:stretch>
            <a:fillRect/>
          </a:stretch>
        </p:blipFill>
        <p:spPr>
          <a:xfrm>
            <a:off x="2971800" y="5440362"/>
            <a:ext cx="5095875" cy="523875"/>
          </a:xfrm>
          <a:prstGeom prst="rect">
            <a:avLst/>
          </a:prstGeom>
        </p:spPr>
      </p:pic>
      <p:pic>
        <p:nvPicPr>
          <p:cNvPr id="8" name="Picture 7">
            <a:extLst>
              <a:ext uri="{FF2B5EF4-FFF2-40B4-BE49-F238E27FC236}">
                <a16:creationId xmlns:a16="http://schemas.microsoft.com/office/drawing/2014/main" xmlns="" id="{94152DBE-9DF1-4C60-840B-39C8A3E8C427}"/>
              </a:ext>
            </a:extLst>
          </p:cNvPr>
          <p:cNvPicPr>
            <a:picLocks noChangeAspect="1"/>
          </p:cNvPicPr>
          <p:nvPr/>
        </p:nvPicPr>
        <p:blipFill>
          <a:blip r:embed="rId4"/>
          <a:stretch>
            <a:fillRect/>
          </a:stretch>
        </p:blipFill>
        <p:spPr>
          <a:xfrm>
            <a:off x="457200" y="2405062"/>
            <a:ext cx="3238500" cy="2047875"/>
          </a:xfrm>
          <a:prstGeom prst="rect">
            <a:avLst/>
          </a:prstGeom>
        </p:spPr>
      </p:pic>
    </p:spTree>
    <p:extLst>
      <p:ext uri="{BB962C8B-B14F-4D97-AF65-F5344CB8AC3E}">
        <p14:creationId xmlns:p14="http://schemas.microsoft.com/office/powerpoint/2010/main" val="314550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Additions cont’d</a:t>
            </a:r>
          </a:p>
          <a:p>
            <a:pPr lvl="1"/>
            <a:r>
              <a:rPr lang="en-US" dirty="0"/>
              <a:t>2019 Adopted Standards/Versions Published</a:t>
            </a:r>
          </a:p>
          <a:p>
            <a:pPr lvl="2"/>
            <a:r>
              <a:rPr lang="en-US" dirty="0"/>
              <a:t>832 v9.0</a:t>
            </a:r>
          </a:p>
          <a:p>
            <a:pPr lvl="2"/>
            <a:r>
              <a:rPr lang="en-US" dirty="0"/>
              <a:t>846 v4.0</a:t>
            </a:r>
          </a:p>
          <a:p>
            <a:pPr lvl="2"/>
            <a:r>
              <a:rPr lang="en-US" dirty="0"/>
              <a:t>867 v1.0</a:t>
            </a:r>
          </a:p>
          <a:p>
            <a:pPr lvl="2"/>
            <a:r>
              <a:rPr lang="en-US" dirty="0"/>
              <a:t>940 v4.1</a:t>
            </a:r>
          </a:p>
        </p:txBody>
      </p:sp>
      <p:sp>
        <p:nvSpPr>
          <p:cNvPr id="3" name="Title 2"/>
          <p:cNvSpPr>
            <a:spLocks noGrp="1"/>
          </p:cNvSpPr>
          <p:nvPr>
            <p:ph type="title"/>
          </p:nvPr>
        </p:nvSpPr>
        <p:spPr/>
        <p:txBody>
          <a:bodyPr>
            <a:normAutofit/>
          </a:bodyPr>
          <a:lstStyle/>
          <a:p>
            <a:r>
              <a:rPr lang="en-US" dirty="0"/>
              <a:t>EASIStandards.com Website</a:t>
            </a:r>
          </a:p>
        </p:txBody>
      </p:sp>
    </p:spTree>
    <p:extLst>
      <p:ext uri="{BB962C8B-B14F-4D97-AF65-F5344CB8AC3E}">
        <p14:creationId xmlns:p14="http://schemas.microsoft.com/office/powerpoint/2010/main" val="1094683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Additions cont’d</a:t>
            </a:r>
          </a:p>
          <a:p>
            <a:pPr lvl="1"/>
            <a:r>
              <a:rPr lang="en-US" dirty="0"/>
              <a:t>Sample Files Added – All current versions</a:t>
            </a:r>
          </a:p>
          <a:p>
            <a:pPr lvl="2"/>
            <a:r>
              <a:rPr lang="en-US" dirty="0"/>
              <a:t>832 v9.0</a:t>
            </a:r>
          </a:p>
          <a:p>
            <a:pPr lvl="2"/>
            <a:r>
              <a:rPr lang="en-US" dirty="0"/>
              <a:t>846 v4.0</a:t>
            </a:r>
          </a:p>
          <a:p>
            <a:pPr lvl="2"/>
            <a:r>
              <a:rPr lang="en-US" dirty="0"/>
              <a:t>850 v4.0 (Stock and Dropship)</a:t>
            </a:r>
          </a:p>
          <a:p>
            <a:pPr lvl="2"/>
            <a:r>
              <a:rPr lang="en-US" dirty="0"/>
              <a:t>856 v7.0 (Stock and Dropship)</a:t>
            </a:r>
          </a:p>
          <a:p>
            <a:pPr lvl="2"/>
            <a:r>
              <a:rPr lang="en-US" dirty="0"/>
              <a:t>867 v1.0</a:t>
            </a:r>
          </a:p>
          <a:p>
            <a:pPr lvl="2"/>
            <a:r>
              <a:rPr lang="en-US" dirty="0"/>
              <a:t>870 v1.0</a:t>
            </a:r>
          </a:p>
          <a:p>
            <a:pPr lvl="2"/>
            <a:r>
              <a:rPr lang="en-US" dirty="0"/>
              <a:t>940 v4.1</a:t>
            </a:r>
          </a:p>
          <a:p>
            <a:pPr lvl="1"/>
            <a:r>
              <a:rPr lang="en-US" dirty="0"/>
              <a:t>Included some prior versions as well</a:t>
            </a:r>
          </a:p>
          <a:p>
            <a:pPr lvl="1"/>
            <a:r>
              <a:rPr lang="en-US" dirty="0"/>
              <a:t>Reminder, sample files do not include routing envelopes.</a:t>
            </a:r>
          </a:p>
        </p:txBody>
      </p:sp>
      <p:sp>
        <p:nvSpPr>
          <p:cNvPr id="3" name="Title 2"/>
          <p:cNvSpPr>
            <a:spLocks noGrp="1"/>
          </p:cNvSpPr>
          <p:nvPr>
            <p:ph type="title"/>
          </p:nvPr>
        </p:nvSpPr>
        <p:spPr/>
        <p:txBody>
          <a:bodyPr>
            <a:normAutofit/>
          </a:bodyPr>
          <a:lstStyle/>
          <a:p>
            <a:r>
              <a:rPr lang="en-US" dirty="0"/>
              <a:t>EASIStandards.com Website</a:t>
            </a:r>
          </a:p>
        </p:txBody>
      </p:sp>
    </p:spTree>
    <p:extLst>
      <p:ext uri="{BB962C8B-B14F-4D97-AF65-F5344CB8AC3E}">
        <p14:creationId xmlns:p14="http://schemas.microsoft.com/office/powerpoint/2010/main" val="2767073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Online Compliance Matrix v1.0 (</a:t>
            </a:r>
            <a:r>
              <a:rPr lang="en-US" dirty="0">
                <a:hlinkClick r:id="rId2"/>
              </a:rPr>
              <a:t>link</a:t>
            </a:r>
            <a:r>
              <a:rPr lang="en-US" dirty="0"/>
              <a:t>)</a:t>
            </a:r>
          </a:p>
          <a:p>
            <a:pPr lvl="1"/>
            <a:r>
              <a:rPr lang="en-US" dirty="0"/>
              <a:t>Simplified Version Year 5</a:t>
            </a:r>
          </a:p>
          <a:p>
            <a:pPr lvl="1"/>
            <a:r>
              <a:rPr lang="en-US" dirty="0"/>
              <a:t>Updated Current Standards/Versions</a:t>
            </a:r>
          </a:p>
          <a:p>
            <a:pPr lvl="1"/>
            <a:r>
              <a:rPr lang="en-US" dirty="0"/>
              <a:t>Includes SFTP Compliance</a:t>
            </a:r>
          </a:p>
          <a:p>
            <a:pPr lvl="1"/>
            <a:r>
              <a:rPr lang="en-US" dirty="0"/>
              <a:t>5 Member Updates Received</a:t>
            </a:r>
          </a:p>
          <a:p>
            <a:pPr lvl="1"/>
            <a:r>
              <a:rPr lang="en-US" dirty="0"/>
              <a:t>Send updates to webmaster@easistandards.com!</a:t>
            </a:r>
          </a:p>
          <a:p>
            <a:pPr lvl="1"/>
            <a:endParaRPr lang="en-US" dirty="0"/>
          </a:p>
          <a:p>
            <a:pPr lvl="1"/>
            <a:endParaRPr lang="en-US" dirty="0"/>
          </a:p>
          <a:p>
            <a:pPr lvl="1"/>
            <a:endParaRPr lang="en-US" dirty="0"/>
          </a:p>
        </p:txBody>
      </p:sp>
      <p:sp>
        <p:nvSpPr>
          <p:cNvPr id="3" name="Title 2"/>
          <p:cNvSpPr>
            <a:spLocks noGrp="1"/>
          </p:cNvSpPr>
          <p:nvPr>
            <p:ph type="title"/>
          </p:nvPr>
        </p:nvSpPr>
        <p:spPr/>
        <p:txBody>
          <a:bodyPr>
            <a:normAutofit/>
          </a:bodyPr>
          <a:lstStyle/>
          <a:p>
            <a:r>
              <a:rPr lang="en-US" dirty="0"/>
              <a:t>Compliance Matrix</a:t>
            </a:r>
          </a:p>
        </p:txBody>
      </p:sp>
      <p:pic>
        <p:nvPicPr>
          <p:cNvPr id="4" name="Picture 3">
            <a:extLst>
              <a:ext uri="{FF2B5EF4-FFF2-40B4-BE49-F238E27FC236}">
                <a16:creationId xmlns:a16="http://schemas.microsoft.com/office/drawing/2014/main" xmlns="" id="{DE52211F-9B38-49BF-BE7B-E494A433F450}"/>
              </a:ext>
            </a:extLst>
          </p:cNvPr>
          <p:cNvPicPr>
            <a:picLocks noChangeAspect="1"/>
          </p:cNvPicPr>
          <p:nvPr/>
        </p:nvPicPr>
        <p:blipFill>
          <a:blip r:embed="rId3"/>
          <a:stretch>
            <a:fillRect/>
          </a:stretch>
        </p:blipFill>
        <p:spPr>
          <a:xfrm>
            <a:off x="4038600" y="4191000"/>
            <a:ext cx="4038600" cy="2229902"/>
          </a:xfrm>
          <a:prstGeom prst="rect">
            <a:avLst/>
          </a:prstGeom>
        </p:spPr>
      </p:pic>
    </p:spTree>
    <p:extLst>
      <p:ext uri="{BB962C8B-B14F-4D97-AF65-F5344CB8AC3E}">
        <p14:creationId xmlns:p14="http://schemas.microsoft.com/office/powerpoint/2010/main" val="426317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Updated to include Current Versions</a:t>
            </a:r>
          </a:p>
          <a:p>
            <a:pPr lvl="1"/>
            <a:r>
              <a:rPr lang="en-US" dirty="0"/>
              <a:t>832 v9.0</a:t>
            </a:r>
          </a:p>
          <a:p>
            <a:pPr lvl="1"/>
            <a:r>
              <a:rPr lang="en-US" dirty="0"/>
              <a:t>846 v4.0</a:t>
            </a:r>
          </a:p>
          <a:p>
            <a:pPr lvl="1"/>
            <a:r>
              <a:rPr lang="en-US" dirty="0"/>
              <a:t>867 v1.0</a:t>
            </a:r>
          </a:p>
          <a:p>
            <a:pPr lvl="1"/>
            <a:r>
              <a:rPr lang="en-US" dirty="0"/>
              <a:t>940 v4.1</a:t>
            </a:r>
          </a:p>
          <a:p>
            <a:pPr lvl="1"/>
            <a:endParaRPr lang="en-US" dirty="0"/>
          </a:p>
          <a:p>
            <a:pPr marL="393192" lvl="1" indent="0">
              <a:buNone/>
            </a:pPr>
            <a:endParaRPr lang="en-US" dirty="0"/>
          </a:p>
          <a:p>
            <a:pPr lvl="1"/>
            <a:endParaRPr lang="en-US" dirty="0"/>
          </a:p>
          <a:p>
            <a:pPr lvl="1"/>
            <a:endParaRPr lang="en-US" dirty="0"/>
          </a:p>
        </p:txBody>
      </p:sp>
      <p:sp>
        <p:nvSpPr>
          <p:cNvPr id="3" name="Title 2"/>
          <p:cNvSpPr>
            <a:spLocks noGrp="1"/>
          </p:cNvSpPr>
          <p:nvPr>
            <p:ph type="title"/>
          </p:nvPr>
        </p:nvSpPr>
        <p:spPr/>
        <p:txBody>
          <a:bodyPr>
            <a:normAutofit/>
          </a:bodyPr>
          <a:lstStyle/>
          <a:p>
            <a:r>
              <a:rPr lang="en-US" dirty="0"/>
              <a:t>Compliance Testing Site</a:t>
            </a:r>
          </a:p>
        </p:txBody>
      </p:sp>
    </p:spTree>
    <p:extLst>
      <p:ext uri="{BB962C8B-B14F-4D97-AF65-F5344CB8AC3E}">
        <p14:creationId xmlns:p14="http://schemas.microsoft.com/office/powerpoint/2010/main" val="94292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dirty="0"/>
              <a:t>Duplicate GTIN Usage</a:t>
            </a:r>
          </a:p>
          <a:p>
            <a:pPr marL="109728" indent="0">
              <a:buNone/>
            </a:pPr>
            <a:endParaRPr lang="en-US" dirty="0"/>
          </a:p>
          <a:p>
            <a:pPr marL="109728" indent="0">
              <a:buNone/>
            </a:pPr>
            <a:r>
              <a:rPr lang="en-US" dirty="0"/>
              <a:t>Identify and provide clarification on documents which accept/do not accept duplicate GTINs.</a:t>
            </a:r>
          </a:p>
          <a:p>
            <a:pPr marL="109728" indent="0">
              <a:buNone/>
            </a:pPr>
            <a:endParaRPr lang="en-US" dirty="0"/>
          </a:p>
          <a:p>
            <a:pPr marL="109728" indent="0">
              <a:buNone/>
            </a:pPr>
            <a:r>
              <a:rPr lang="en-US" dirty="0"/>
              <a:t>Determinations based on common sense use cases, document intent, and experience.</a:t>
            </a:r>
          </a:p>
          <a:p>
            <a:pPr marL="109728" indent="0">
              <a:buNone/>
            </a:pPr>
            <a:endParaRPr lang="en-US" dirty="0"/>
          </a:p>
        </p:txBody>
      </p:sp>
      <p:sp>
        <p:nvSpPr>
          <p:cNvPr id="3" name="Title 2"/>
          <p:cNvSpPr>
            <a:spLocks noGrp="1"/>
          </p:cNvSpPr>
          <p:nvPr>
            <p:ph type="title"/>
          </p:nvPr>
        </p:nvSpPr>
        <p:spPr/>
        <p:txBody>
          <a:bodyPr>
            <a:normAutofit/>
          </a:bodyPr>
          <a:lstStyle/>
          <a:p>
            <a:r>
              <a:rPr lang="en-US" dirty="0"/>
              <a:t>New Business Tasks</a:t>
            </a:r>
          </a:p>
        </p:txBody>
      </p:sp>
    </p:spTree>
    <p:extLst>
      <p:ext uri="{BB962C8B-B14F-4D97-AF65-F5344CB8AC3E}">
        <p14:creationId xmlns:p14="http://schemas.microsoft.com/office/powerpoint/2010/main" val="390033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dirty="0"/>
              <a:t>Duplicate GTIN Usage</a:t>
            </a:r>
          </a:p>
          <a:p>
            <a:pPr marL="109728" indent="0">
              <a:buNone/>
            </a:pPr>
            <a:endParaRPr lang="en-US" dirty="0"/>
          </a:p>
          <a:p>
            <a:r>
              <a:rPr lang="en-US" dirty="0"/>
              <a:t>Allowed</a:t>
            </a:r>
          </a:p>
          <a:p>
            <a:pPr lvl="1"/>
            <a:r>
              <a:rPr lang="en-US" dirty="0"/>
              <a:t>180 RA Request</a:t>
            </a:r>
          </a:p>
          <a:p>
            <a:pPr lvl="1"/>
            <a:r>
              <a:rPr lang="en-US" dirty="0"/>
              <a:t>181 RA Authorization</a:t>
            </a:r>
          </a:p>
          <a:p>
            <a:pPr lvl="1"/>
            <a:r>
              <a:rPr lang="en-US" dirty="0"/>
              <a:t>810 Invoice</a:t>
            </a:r>
          </a:p>
          <a:p>
            <a:pPr lvl="1"/>
            <a:r>
              <a:rPr lang="en-US" dirty="0"/>
              <a:t>850 Purchase Order</a:t>
            </a:r>
          </a:p>
          <a:p>
            <a:pPr lvl="1"/>
            <a:r>
              <a:rPr lang="en-US" dirty="0"/>
              <a:t>856 ASN</a:t>
            </a:r>
          </a:p>
          <a:p>
            <a:pPr lvl="1"/>
            <a:r>
              <a:rPr lang="en-US" dirty="0"/>
              <a:t>870 Order Status</a:t>
            </a:r>
          </a:p>
          <a:p>
            <a:pPr lvl="1"/>
            <a:r>
              <a:rPr lang="en-US" dirty="0"/>
              <a:t>940 Direct Ship PO</a:t>
            </a:r>
          </a:p>
        </p:txBody>
      </p:sp>
      <p:sp>
        <p:nvSpPr>
          <p:cNvPr id="3" name="Title 2"/>
          <p:cNvSpPr>
            <a:spLocks noGrp="1"/>
          </p:cNvSpPr>
          <p:nvPr>
            <p:ph type="title"/>
          </p:nvPr>
        </p:nvSpPr>
        <p:spPr/>
        <p:txBody>
          <a:bodyPr>
            <a:normAutofit/>
          </a:bodyPr>
          <a:lstStyle/>
          <a:p>
            <a:r>
              <a:rPr lang="en-US" dirty="0"/>
              <a:t>New Business Tasks</a:t>
            </a:r>
          </a:p>
        </p:txBody>
      </p:sp>
    </p:spTree>
    <p:extLst>
      <p:ext uri="{BB962C8B-B14F-4D97-AF65-F5344CB8AC3E}">
        <p14:creationId xmlns:p14="http://schemas.microsoft.com/office/powerpoint/2010/main" val="424390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dirty="0"/>
              <a:t>Duplicate GTIN Usage</a:t>
            </a:r>
          </a:p>
          <a:p>
            <a:pPr marL="109728" indent="0">
              <a:buNone/>
            </a:pPr>
            <a:endParaRPr lang="en-US" dirty="0"/>
          </a:p>
          <a:p>
            <a:r>
              <a:rPr lang="en-US" dirty="0"/>
              <a:t>Allowed - but not within a single Warehouse /Store / Location</a:t>
            </a:r>
          </a:p>
          <a:p>
            <a:pPr lvl="1"/>
            <a:r>
              <a:rPr lang="en-US" dirty="0"/>
              <a:t>846 Inventory Status (DC ID)</a:t>
            </a:r>
          </a:p>
          <a:p>
            <a:pPr lvl="1"/>
            <a:r>
              <a:rPr lang="en-US" dirty="0"/>
              <a:t>852 POS (Store ID)</a:t>
            </a:r>
          </a:p>
          <a:p>
            <a:pPr lvl="1"/>
            <a:r>
              <a:rPr lang="en-US" dirty="0"/>
              <a:t>867 Monthly Resale Report (Store ID/Country/State)</a:t>
            </a:r>
          </a:p>
        </p:txBody>
      </p:sp>
      <p:sp>
        <p:nvSpPr>
          <p:cNvPr id="3" name="Title 2"/>
          <p:cNvSpPr>
            <a:spLocks noGrp="1"/>
          </p:cNvSpPr>
          <p:nvPr>
            <p:ph type="title"/>
          </p:nvPr>
        </p:nvSpPr>
        <p:spPr/>
        <p:txBody>
          <a:bodyPr>
            <a:normAutofit/>
          </a:bodyPr>
          <a:lstStyle/>
          <a:p>
            <a:r>
              <a:rPr lang="en-US" dirty="0"/>
              <a:t>New Business Tasks</a:t>
            </a:r>
          </a:p>
        </p:txBody>
      </p:sp>
    </p:spTree>
    <p:extLst>
      <p:ext uri="{BB962C8B-B14F-4D97-AF65-F5344CB8AC3E}">
        <p14:creationId xmlns:p14="http://schemas.microsoft.com/office/powerpoint/2010/main" val="331329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dirty="0"/>
              <a:t>Duplicate GTIN Usage</a:t>
            </a:r>
          </a:p>
          <a:p>
            <a:pPr marL="109728" indent="0">
              <a:buNone/>
            </a:pPr>
            <a:endParaRPr lang="en-US" dirty="0"/>
          </a:p>
          <a:p>
            <a:r>
              <a:rPr lang="en-US" dirty="0"/>
              <a:t>Not Allowed</a:t>
            </a:r>
          </a:p>
          <a:p>
            <a:pPr lvl="1"/>
            <a:r>
              <a:rPr lang="en-US" dirty="0"/>
              <a:t>832 Product Descriptor Database</a:t>
            </a:r>
          </a:p>
          <a:p>
            <a:pPr lvl="1"/>
            <a:r>
              <a:rPr lang="en-US" dirty="0"/>
              <a:t>Image Library</a:t>
            </a:r>
          </a:p>
          <a:p>
            <a:pPr lvl="1"/>
            <a:r>
              <a:rPr lang="en-US" dirty="0"/>
              <a:t>Product Locator URL Link</a:t>
            </a:r>
          </a:p>
        </p:txBody>
      </p:sp>
      <p:sp>
        <p:nvSpPr>
          <p:cNvPr id="3" name="Title 2"/>
          <p:cNvSpPr>
            <a:spLocks noGrp="1"/>
          </p:cNvSpPr>
          <p:nvPr>
            <p:ph type="title"/>
          </p:nvPr>
        </p:nvSpPr>
        <p:spPr/>
        <p:txBody>
          <a:bodyPr>
            <a:normAutofit/>
          </a:bodyPr>
          <a:lstStyle/>
          <a:p>
            <a:r>
              <a:rPr lang="en-US" dirty="0"/>
              <a:t>New Business Tasks</a:t>
            </a:r>
          </a:p>
        </p:txBody>
      </p:sp>
    </p:spTree>
    <p:extLst>
      <p:ext uri="{BB962C8B-B14F-4D97-AF65-F5344CB8AC3E}">
        <p14:creationId xmlns:p14="http://schemas.microsoft.com/office/powerpoint/2010/main" val="296330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6201"/>
            <a:ext cx="8382000" cy="5970865"/>
          </a:xfrm>
          <a:prstGeom prst="rect">
            <a:avLst/>
          </a:prstGeom>
        </p:spPr>
        <p:txBody>
          <a:bodyPr wrap="square">
            <a:spAutoFit/>
          </a:bodyPr>
          <a:lstStyle/>
          <a:p>
            <a:pPr algn="ctr"/>
            <a:r>
              <a:rPr lang="en-US" b="1" dirty="0">
                <a:solidFill>
                  <a:srgbClr val="FF0000"/>
                </a:solidFill>
              </a:rPr>
              <a:t>Antitrust Guidelines Review</a:t>
            </a:r>
          </a:p>
          <a:p>
            <a:r>
              <a:rPr lang="en-US" sz="1400" b="1" dirty="0">
                <a:solidFill>
                  <a:srgbClr val="FF0000"/>
                </a:solidFill>
              </a:rPr>
              <a:t> </a:t>
            </a:r>
          </a:p>
          <a:p>
            <a:r>
              <a:rPr lang="en-US" sz="1400" b="1" dirty="0">
                <a:solidFill>
                  <a:schemeClr val="accent3">
                    <a:lumMod val="50000"/>
                  </a:schemeClr>
                </a:solidFill>
              </a:rPr>
              <a:t>It is the policy EASI and all attendees to comply fully with the antitrust and trade regulation laws of the United States Federal Government and of the various states.  This meeting will operate to ensure compliance with the antitrust laws.</a:t>
            </a:r>
          </a:p>
          <a:p>
            <a:endParaRPr lang="en-US" sz="1400" b="1" dirty="0">
              <a:solidFill>
                <a:schemeClr val="accent3">
                  <a:lumMod val="50000"/>
                </a:schemeClr>
              </a:solidFill>
            </a:endParaRPr>
          </a:p>
          <a:p>
            <a:r>
              <a:rPr lang="en-US" sz="1400" b="1" u="sng" dirty="0">
                <a:solidFill>
                  <a:schemeClr val="accent3">
                    <a:lumMod val="50000"/>
                  </a:schemeClr>
                </a:solidFill>
              </a:rPr>
              <a:t>ANTITRUST GUIDELINES</a:t>
            </a:r>
          </a:p>
          <a:p>
            <a:r>
              <a:rPr lang="en-US" sz="1400" b="1" dirty="0">
                <a:solidFill>
                  <a:schemeClr val="accent3">
                    <a:lumMod val="50000"/>
                  </a:schemeClr>
                </a:solidFill>
              </a:rPr>
              <a:t> </a:t>
            </a:r>
          </a:p>
          <a:p>
            <a:r>
              <a:rPr lang="en-US" sz="1400" b="1" dirty="0">
                <a:solidFill>
                  <a:schemeClr val="accent3">
                    <a:lumMod val="50000"/>
                  </a:schemeClr>
                </a:solidFill>
              </a:rPr>
              <a:t>The Antitrust laws prohibit agreements or understandings between two or more individuals or </a:t>
            </a:r>
            <a:r>
              <a:rPr lang="en-US" sz="1200" b="1" dirty="0">
                <a:solidFill>
                  <a:schemeClr val="accent3">
                    <a:lumMod val="50000"/>
                  </a:schemeClr>
                </a:solidFill>
              </a:rPr>
              <a:t>businesses</a:t>
            </a:r>
            <a:r>
              <a:rPr lang="en-US" sz="1400" b="1" dirty="0">
                <a:solidFill>
                  <a:schemeClr val="accent3">
                    <a:lumMod val="50000"/>
                  </a:schemeClr>
                </a:solidFill>
              </a:rPr>
              <a:t> to regulate prices or quantities of goods or services, to allocate customers or territories, to hinder or limit a competitor or potential competitor’s operations, or otherwise unreasonably to restrain business activity. Discriminatory pricing or servicing is also prohibited.</a:t>
            </a:r>
          </a:p>
          <a:p>
            <a:r>
              <a:rPr lang="en-US" sz="1400" b="1" dirty="0">
                <a:solidFill>
                  <a:schemeClr val="accent3">
                    <a:lumMod val="50000"/>
                  </a:schemeClr>
                </a:solidFill>
              </a:rPr>
              <a:t> </a:t>
            </a:r>
          </a:p>
          <a:p>
            <a:r>
              <a:rPr lang="en-US" sz="1400" b="1" dirty="0">
                <a:solidFill>
                  <a:schemeClr val="accent3">
                    <a:lumMod val="50000"/>
                  </a:schemeClr>
                </a:solidFill>
              </a:rPr>
              <a:t>Ignoring these laws can be costly and dangerous. Violation of the Sherman Act is a felony: convicted individuals can be and have been imprisoned for up to three years; corporations are subject to heavy fines. Violators may also have substantial judgements for money damages entered against them. Every individual should, therefore, follow these rules:</a:t>
            </a:r>
          </a:p>
          <a:p>
            <a:r>
              <a:rPr lang="en-US" sz="1400" b="1" dirty="0">
                <a:solidFill>
                  <a:schemeClr val="accent3">
                    <a:lumMod val="50000"/>
                  </a:schemeClr>
                </a:solidFill>
              </a:rPr>
              <a:t> </a:t>
            </a:r>
          </a:p>
          <a:p>
            <a:pPr lvl="0"/>
            <a:r>
              <a:rPr lang="en-US" sz="1400" b="1" dirty="0">
                <a:solidFill>
                  <a:schemeClr val="accent3">
                    <a:lumMod val="50000"/>
                  </a:schemeClr>
                </a:solidFill>
              </a:rPr>
              <a:t>DO NOT discuss your prices or competitors’ prices with a competitor (except when buying from or selling to that competitor) or anything which might affect prices such as cost, discounts, terms of sale, or profit margins.</a:t>
            </a:r>
          </a:p>
          <a:p>
            <a:pPr lvl="0"/>
            <a:r>
              <a:rPr lang="en-US" sz="1400" b="1" dirty="0">
                <a:solidFill>
                  <a:schemeClr val="accent3">
                    <a:lumMod val="50000"/>
                  </a:schemeClr>
                </a:solidFill>
              </a:rPr>
              <a:t>DO NOT agree with competitors to uniform terms of sale, warranties, or contract provisions.</a:t>
            </a:r>
          </a:p>
          <a:p>
            <a:pPr lvl="0"/>
            <a:r>
              <a:rPr lang="en-US" sz="1400" b="1" dirty="0">
                <a:solidFill>
                  <a:schemeClr val="accent3">
                    <a:lumMod val="50000"/>
                  </a:schemeClr>
                </a:solidFill>
              </a:rPr>
              <a:t>DO NOT agree with competitors to divide customers or territories.</a:t>
            </a:r>
          </a:p>
          <a:p>
            <a:pPr lvl="0"/>
            <a:r>
              <a:rPr lang="en-US" sz="1400" b="1" dirty="0">
                <a:solidFill>
                  <a:schemeClr val="accent3">
                    <a:lumMod val="50000"/>
                  </a:schemeClr>
                </a:solidFill>
              </a:rPr>
              <a:t>DO NOT act jointly with one or more competitors to put another competitor at a disadvantage.</a:t>
            </a:r>
          </a:p>
          <a:p>
            <a:pPr lvl="0"/>
            <a:r>
              <a:rPr lang="en-US" sz="1400" b="1" dirty="0">
                <a:solidFill>
                  <a:schemeClr val="accent3">
                    <a:lumMod val="50000"/>
                  </a:schemeClr>
                </a:solidFill>
              </a:rPr>
              <a:t>DO NOT try to prevent your supplier from selling to your competitor.</a:t>
            </a:r>
          </a:p>
          <a:p>
            <a:pPr lvl="0"/>
            <a:r>
              <a:rPr lang="en-US" sz="1400" b="1" dirty="0">
                <a:solidFill>
                  <a:schemeClr val="accent3">
                    <a:lumMod val="50000"/>
                  </a:schemeClr>
                </a:solidFill>
              </a:rPr>
              <a:t>DO NOT discuss your future pricing, marketing, or policy plans with competitors.</a:t>
            </a:r>
          </a:p>
          <a:p>
            <a:pPr lvl="0"/>
            <a:r>
              <a:rPr lang="en-US" sz="1400" b="1" dirty="0">
                <a:solidFill>
                  <a:schemeClr val="accent3">
                    <a:lumMod val="50000"/>
                  </a:schemeClr>
                </a:solidFill>
              </a:rPr>
              <a:t>DO NOT discuss your customers with your competitors.</a:t>
            </a:r>
          </a:p>
        </p:txBody>
      </p:sp>
    </p:spTree>
    <p:extLst>
      <p:ext uri="{BB962C8B-B14F-4D97-AF65-F5344CB8AC3E}">
        <p14:creationId xmlns:p14="http://schemas.microsoft.com/office/powerpoint/2010/main" val="102907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dirty="0"/>
              <a:t>Duplicate GTIN Usage</a:t>
            </a:r>
          </a:p>
          <a:p>
            <a:pPr marL="109728" indent="0">
              <a:buNone/>
            </a:pPr>
            <a:endParaRPr lang="en-US" dirty="0"/>
          </a:p>
          <a:p>
            <a:r>
              <a:rPr lang="en-US" dirty="0"/>
              <a:t>Not Applicable</a:t>
            </a:r>
          </a:p>
          <a:p>
            <a:pPr lvl="1"/>
            <a:r>
              <a:rPr lang="en-US" dirty="0"/>
              <a:t>821 Account Statement</a:t>
            </a:r>
          </a:p>
          <a:p>
            <a:pPr lvl="1"/>
            <a:r>
              <a:rPr lang="en-US" dirty="0"/>
              <a:t>861 Inventory Receipt Advice (v1.0)</a:t>
            </a:r>
          </a:p>
          <a:p>
            <a:pPr lvl="1"/>
            <a:r>
              <a:rPr lang="en-US" dirty="0"/>
              <a:t>997 Functional Acknowledgement</a:t>
            </a:r>
          </a:p>
        </p:txBody>
      </p:sp>
      <p:sp>
        <p:nvSpPr>
          <p:cNvPr id="3" name="Title 2"/>
          <p:cNvSpPr>
            <a:spLocks noGrp="1"/>
          </p:cNvSpPr>
          <p:nvPr>
            <p:ph type="title"/>
          </p:nvPr>
        </p:nvSpPr>
        <p:spPr/>
        <p:txBody>
          <a:bodyPr>
            <a:normAutofit/>
          </a:bodyPr>
          <a:lstStyle/>
          <a:p>
            <a:r>
              <a:rPr lang="en-US" dirty="0"/>
              <a:t>New Business Tasks</a:t>
            </a:r>
          </a:p>
        </p:txBody>
      </p:sp>
    </p:spTree>
    <p:extLst>
      <p:ext uri="{BB962C8B-B14F-4D97-AF65-F5344CB8AC3E}">
        <p14:creationId xmlns:p14="http://schemas.microsoft.com/office/powerpoint/2010/main" val="2164738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US" dirty="0"/>
              <a:t>Duplicate GTIN Usage</a:t>
            </a:r>
          </a:p>
          <a:p>
            <a:pPr marL="109728" indent="0">
              <a:buNone/>
            </a:pPr>
            <a:endParaRPr lang="en-US" dirty="0"/>
          </a:p>
          <a:p>
            <a:r>
              <a:rPr lang="en-US" dirty="0"/>
              <a:t>Vote to adopt these rules as described</a:t>
            </a:r>
          </a:p>
          <a:p>
            <a:r>
              <a:rPr lang="en-US" dirty="0"/>
              <a:t>Update each applicable standard with appropriate clarification </a:t>
            </a:r>
          </a:p>
          <a:p>
            <a:pPr lvl="1"/>
            <a:r>
              <a:rPr lang="en-US" dirty="0"/>
              <a:t>GTIN Field - Comment</a:t>
            </a:r>
          </a:p>
          <a:p>
            <a:pPr lvl="1"/>
            <a:r>
              <a:rPr lang="en-US" dirty="0"/>
              <a:t>General Info</a:t>
            </a:r>
          </a:p>
          <a:p>
            <a:endParaRPr lang="en-US" dirty="0"/>
          </a:p>
          <a:p>
            <a:r>
              <a:rPr lang="en-US" dirty="0"/>
              <a:t>Discussion</a:t>
            </a:r>
          </a:p>
          <a:p>
            <a:endParaRPr lang="en-US" dirty="0"/>
          </a:p>
          <a:p>
            <a:r>
              <a:rPr lang="en-US" dirty="0"/>
              <a:t>Motion / Vote</a:t>
            </a:r>
          </a:p>
          <a:p>
            <a:endParaRPr lang="en-US" dirty="0"/>
          </a:p>
          <a:p>
            <a:endParaRPr lang="en-US" dirty="0"/>
          </a:p>
        </p:txBody>
      </p:sp>
      <p:sp>
        <p:nvSpPr>
          <p:cNvPr id="3" name="Title 2"/>
          <p:cNvSpPr>
            <a:spLocks noGrp="1"/>
          </p:cNvSpPr>
          <p:nvPr>
            <p:ph type="title"/>
          </p:nvPr>
        </p:nvSpPr>
        <p:spPr/>
        <p:txBody>
          <a:bodyPr>
            <a:normAutofit/>
          </a:bodyPr>
          <a:lstStyle/>
          <a:p>
            <a:r>
              <a:rPr lang="en-US" dirty="0"/>
              <a:t>New Business Tasks</a:t>
            </a:r>
          </a:p>
        </p:txBody>
      </p:sp>
    </p:spTree>
    <p:extLst>
      <p:ext uri="{BB962C8B-B14F-4D97-AF65-F5344CB8AC3E}">
        <p14:creationId xmlns:p14="http://schemas.microsoft.com/office/powerpoint/2010/main" val="2683517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dirty="0"/>
              <a:t>EASI Meeting Cheat Sheet</a:t>
            </a:r>
          </a:p>
          <a:p>
            <a:pPr marL="109728" indent="0">
              <a:buNone/>
            </a:pPr>
            <a:endParaRPr lang="en-US" dirty="0"/>
          </a:p>
          <a:p>
            <a:r>
              <a:rPr lang="en-US" dirty="0"/>
              <a:t>Informational Reference Document</a:t>
            </a:r>
          </a:p>
          <a:p>
            <a:pPr lvl="1"/>
            <a:r>
              <a:rPr lang="en-US" dirty="0"/>
              <a:t>Common Group References, Terminology, Abbreviations</a:t>
            </a:r>
          </a:p>
          <a:p>
            <a:pPr lvl="1"/>
            <a:r>
              <a:rPr lang="en-US" dirty="0"/>
              <a:t>Standard Definitions and Directional Flow</a:t>
            </a:r>
          </a:p>
          <a:p>
            <a:endParaRPr lang="en-US" dirty="0"/>
          </a:p>
          <a:p>
            <a:r>
              <a:rPr lang="en-US" dirty="0"/>
              <a:t>Please provide feedback</a:t>
            </a:r>
          </a:p>
          <a:p>
            <a:endParaRPr lang="en-US" dirty="0"/>
          </a:p>
          <a:p>
            <a:r>
              <a:rPr lang="en-US" dirty="0"/>
              <a:t>Update Website with Feedback and Glossary</a:t>
            </a:r>
          </a:p>
          <a:p>
            <a:pPr lvl="1"/>
            <a:endParaRPr lang="en-US" dirty="0"/>
          </a:p>
          <a:p>
            <a:pPr lvl="1"/>
            <a:endParaRPr lang="en-US" dirty="0"/>
          </a:p>
          <a:p>
            <a:endParaRPr lang="en-US" dirty="0"/>
          </a:p>
          <a:p>
            <a:endParaRPr lang="en-US" dirty="0"/>
          </a:p>
        </p:txBody>
      </p:sp>
      <p:sp>
        <p:nvSpPr>
          <p:cNvPr id="3" name="Title 2"/>
          <p:cNvSpPr>
            <a:spLocks noGrp="1"/>
          </p:cNvSpPr>
          <p:nvPr>
            <p:ph type="title"/>
          </p:nvPr>
        </p:nvSpPr>
        <p:spPr/>
        <p:txBody>
          <a:bodyPr>
            <a:normAutofit/>
          </a:bodyPr>
          <a:lstStyle/>
          <a:p>
            <a:r>
              <a:rPr lang="en-US" dirty="0"/>
              <a:t>New Business Tasks</a:t>
            </a:r>
          </a:p>
        </p:txBody>
      </p:sp>
    </p:spTree>
    <p:extLst>
      <p:ext uri="{BB962C8B-B14F-4D97-AF65-F5344CB8AC3E}">
        <p14:creationId xmlns:p14="http://schemas.microsoft.com/office/powerpoint/2010/main" val="4238417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dirty="0"/>
              <a:t>Decoration Handling</a:t>
            </a:r>
          </a:p>
          <a:p>
            <a:pPr marL="109728" indent="0">
              <a:buNone/>
            </a:pPr>
            <a:endParaRPr lang="en-US" dirty="0"/>
          </a:p>
          <a:p>
            <a:r>
              <a:rPr lang="en-US" dirty="0"/>
              <a:t>Would it benefit the membership if we implement a method for customers to transmit their decoration instructions in a standard format?</a:t>
            </a:r>
          </a:p>
          <a:p>
            <a:endParaRPr lang="en-US" dirty="0"/>
          </a:p>
          <a:p>
            <a:r>
              <a:rPr lang="en-US" dirty="0"/>
              <a:t>The purpose of our organization is to standardize the exchange of business transactions</a:t>
            </a:r>
          </a:p>
          <a:p>
            <a:endParaRPr lang="en-US" dirty="0"/>
          </a:p>
          <a:p>
            <a:pPr lvl="1"/>
            <a:endParaRPr lang="en-US" dirty="0"/>
          </a:p>
          <a:p>
            <a:pPr lvl="1"/>
            <a:endParaRPr lang="en-US" dirty="0"/>
          </a:p>
          <a:p>
            <a:endParaRPr lang="en-US" dirty="0"/>
          </a:p>
          <a:p>
            <a:endParaRPr lang="en-US" dirty="0"/>
          </a:p>
        </p:txBody>
      </p:sp>
      <p:sp>
        <p:nvSpPr>
          <p:cNvPr id="3" name="Title 2"/>
          <p:cNvSpPr>
            <a:spLocks noGrp="1"/>
          </p:cNvSpPr>
          <p:nvPr>
            <p:ph type="title"/>
          </p:nvPr>
        </p:nvSpPr>
        <p:spPr/>
        <p:txBody>
          <a:bodyPr>
            <a:normAutofit/>
          </a:bodyPr>
          <a:lstStyle/>
          <a:p>
            <a:r>
              <a:rPr lang="en-US" dirty="0"/>
              <a:t>New Business Tasks</a:t>
            </a:r>
          </a:p>
        </p:txBody>
      </p:sp>
    </p:spTree>
    <p:extLst>
      <p:ext uri="{BB962C8B-B14F-4D97-AF65-F5344CB8AC3E}">
        <p14:creationId xmlns:p14="http://schemas.microsoft.com/office/powerpoint/2010/main" val="383629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dirty="0"/>
              <a:t>Decoration Handling</a:t>
            </a:r>
          </a:p>
          <a:p>
            <a:pPr marL="109728" indent="0">
              <a:buNone/>
            </a:pPr>
            <a:endParaRPr lang="en-US" dirty="0"/>
          </a:p>
          <a:p>
            <a:r>
              <a:rPr lang="en-US" dirty="0"/>
              <a:t>What type of decorations are requested?</a:t>
            </a:r>
          </a:p>
          <a:p>
            <a:pPr lvl="1"/>
            <a:r>
              <a:rPr lang="en-US" dirty="0"/>
              <a:t>Screen Print</a:t>
            </a:r>
          </a:p>
          <a:p>
            <a:pPr lvl="1"/>
            <a:r>
              <a:rPr lang="en-US" dirty="0"/>
              <a:t>Label Change</a:t>
            </a:r>
          </a:p>
          <a:p>
            <a:pPr lvl="1"/>
            <a:r>
              <a:rPr lang="en-US" dirty="0"/>
              <a:t>Pad Print</a:t>
            </a:r>
          </a:p>
          <a:p>
            <a:pPr lvl="1"/>
            <a:r>
              <a:rPr lang="en-US" dirty="0"/>
              <a:t>Heat Seal</a:t>
            </a:r>
          </a:p>
          <a:p>
            <a:pPr lvl="1"/>
            <a:r>
              <a:rPr lang="en-US" dirty="0"/>
              <a:t>Embroidery</a:t>
            </a:r>
          </a:p>
          <a:p>
            <a:pPr lvl="1"/>
            <a:r>
              <a:rPr lang="en-US" dirty="0"/>
              <a:t>What else?</a:t>
            </a:r>
          </a:p>
          <a:p>
            <a:endParaRPr lang="en-US" dirty="0"/>
          </a:p>
          <a:p>
            <a:pPr lvl="1"/>
            <a:endParaRPr lang="en-US" dirty="0"/>
          </a:p>
          <a:p>
            <a:pPr lvl="1"/>
            <a:endParaRPr lang="en-US" dirty="0"/>
          </a:p>
          <a:p>
            <a:endParaRPr lang="en-US" dirty="0"/>
          </a:p>
          <a:p>
            <a:endParaRPr lang="en-US" dirty="0"/>
          </a:p>
        </p:txBody>
      </p:sp>
      <p:sp>
        <p:nvSpPr>
          <p:cNvPr id="3" name="Title 2"/>
          <p:cNvSpPr>
            <a:spLocks noGrp="1"/>
          </p:cNvSpPr>
          <p:nvPr>
            <p:ph type="title"/>
          </p:nvPr>
        </p:nvSpPr>
        <p:spPr/>
        <p:txBody>
          <a:bodyPr>
            <a:normAutofit/>
          </a:bodyPr>
          <a:lstStyle/>
          <a:p>
            <a:r>
              <a:rPr lang="en-US" dirty="0"/>
              <a:t>New Business Tasks</a:t>
            </a:r>
          </a:p>
        </p:txBody>
      </p:sp>
    </p:spTree>
    <p:extLst>
      <p:ext uri="{BB962C8B-B14F-4D97-AF65-F5344CB8AC3E}">
        <p14:creationId xmlns:p14="http://schemas.microsoft.com/office/powerpoint/2010/main" val="179065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US" dirty="0"/>
              <a:t>Decoration Handling</a:t>
            </a:r>
          </a:p>
          <a:p>
            <a:pPr marL="109728" indent="0">
              <a:buNone/>
            </a:pPr>
            <a:endParaRPr lang="en-US" dirty="0"/>
          </a:p>
          <a:p>
            <a:r>
              <a:rPr lang="en-US" dirty="0"/>
              <a:t>What decoration information might need to be provided?</a:t>
            </a:r>
          </a:p>
          <a:p>
            <a:pPr lvl="1"/>
            <a:r>
              <a:rPr lang="en-US" dirty="0"/>
              <a:t>Decoration type</a:t>
            </a:r>
          </a:p>
          <a:p>
            <a:pPr lvl="1"/>
            <a:r>
              <a:rPr lang="en-US" dirty="0"/>
              <a:t>Placement of decoration</a:t>
            </a:r>
          </a:p>
          <a:p>
            <a:pPr lvl="1"/>
            <a:r>
              <a:rPr lang="en-US" dirty="0"/>
              <a:t>Dimensions of decoration</a:t>
            </a:r>
          </a:p>
          <a:p>
            <a:pPr lvl="1"/>
            <a:r>
              <a:rPr lang="en-US" dirty="0"/>
              <a:t>Artwork (New/Existing)</a:t>
            </a:r>
          </a:p>
          <a:p>
            <a:pPr lvl="1"/>
            <a:r>
              <a:rPr lang="en-US" dirty="0"/>
              <a:t>Thread color, type, stop/start</a:t>
            </a:r>
          </a:p>
          <a:p>
            <a:pPr lvl="1"/>
            <a:r>
              <a:rPr lang="en-US" dirty="0"/>
              <a:t>Comments or Special Instructions</a:t>
            </a:r>
          </a:p>
          <a:p>
            <a:pPr lvl="1"/>
            <a:r>
              <a:rPr lang="en-US" dirty="0"/>
              <a:t>What else?</a:t>
            </a:r>
          </a:p>
          <a:p>
            <a:pPr lvl="1"/>
            <a:endParaRPr lang="en-US" dirty="0"/>
          </a:p>
          <a:p>
            <a:pPr lvl="1"/>
            <a:endParaRPr lang="en-US" dirty="0"/>
          </a:p>
          <a:p>
            <a:endParaRPr lang="en-US" dirty="0"/>
          </a:p>
          <a:p>
            <a:endParaRPr lang="en-US" dirty="0"/>
          </a:p>
        </p:txBody>
      </p:sp>
      <p:sp>
        <p:nvSpPr>
          <p:cNvPr id="3" name="Title 2"/>
          <p:cNvSpPr>
            <a:spLocks noGrp="1"/>
          </p:cNvSpPr>
          <p:nvPr>
            <p:ph type="title"/>
          </p:nvPr>
        </p:nvSpPr>
        <p:spPr/>
        <p:txBody>
          <a:bodyPr>
            <a:normAutofit/>
          </a:bodyPr>
          <a:lstStyle/>
          <a:p>
            <a:r>
              <a:rPr lang="en-US" dirty="0"/>
              <a:t>New Business Tasks</a:t>
            </a:r>
          </a:p>
        </p:txBody>
      </p:sp>
    </p:spTree>
    <p:extLst>
      <p:ext uri="{BB962C8B-B14F-4D97-AF65-F5344CB8AC3E}">
        <p14:creationId xmlns:p14="http://schemas.microsoft.com/office/powerpoint/2010/main" val="351653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US" dirty="0"/>
              <a:t>Decoration Handling</a:t>
            </a:r>
          </a:p>
          <a:p>
            <a:pPr marL="109728" indent="0">
              <a:buNone/>
            </a:pPr>
            <a:endParaRPr lang="en-US" dirty="0"/>
          </a:p>
          <a:p>
            <a:r>
              <a:rPr lang="en-US" dirty="0"/>
              <a:t>How are decorations being handled today?</a:t>
            </a:r>
          </a:p>
          <a:p>
            <a:pPr lvl="1"/>
            <a:r>
              <a:rPr lang="en-US" dirty="0"/>
              <a:t>Manual?</a:t>
            </a:r>
          </a:p>
          <a:p>
            <a:pPr lvl="1"/>
            <a:r>
              <a:rPr lang="en-US" dirty="0"/>
              <a:t>Custom EDI?</a:t>
            </a:r>
          </a:p>
          <a:p>
            <a:pPr lvl="1"/>
            <a:r>
              <a:rPr lang="en-US" dirty="0"/>
              <a:t>Promo Standards Web Service?</a:t>
            </a:r>
          </a:p>
          <a:p>
            <a:pPr lvl="1"/>
            <a:endParaRPr lang="en-US" dirty="0"/>
          </a:p>
          <a:p>
            <a:r>
              <a:rPr lang="en-US" dirty="0"/>
              <a:t>Transactions potentially affected</a:t>
            </a:r>
          </a:p>
          <a:p>
            <a:pPr lvl="1"/>
            <a:r>
              <a:rPr lang="en-US" dirty="0"/>
              <a:t>850/940 PO?</a:t>
            </a:r>
          </a:p>
          <a:p>
            <a:pPr lvl="1"/>
            <a:r>
              <a:rPr lang="en-US" dirty="0"/>
              <a:t>856 ASN / 810 Invoice?</a:t>
            </a:r>
          </a:p>
          <a:p>
            <a:pPr lvl="1"/>
            <a:r>
              <a:rPr lang="en-US" dirty="0"/>
              <a:t>New Standard?</a:t>
            </a:r>
          </a:p>
          <a:p>
            <a:pPr lvl="1"/>
            <a:endParaRPr lang="en-US" dirty="0"/>
          </a:p>
          <a:p>
            <a:pPr lvl="1"/>
            <a:endParaRPr lang="en-US" dirty="0"/>
          </a:p>
          <a:p>
            <a:endParaRPr lang="en-US" dirty="0"/>
          </a:p>
          <a:p>
            <a:endParaRPr lang="en-US" dirty="0"/>
          </a:p>
        </p:txBody>
      </p:sp>
      <p:sp>
        <p:nvSpPr>
          <p:cNvPr id="3" name="Title 2"/>
          <p:cNvSpPr>
            <a:spLocks noGrp="1"/>
          </p:cNvSpPr>
          <p:nvPr>
            <p:ph type="title"/>
          </p:nvPr>
        </p:nvSpPr>
        <p:spPr/>
        <p:txBody>
          <a:bodyPr>
            <a:normAutofit/>
          </a:bodyPr>
          <a:lstStyle/>
          <a:p>
            <a:r>
              <a:rPr lang="en-US" dirty="0"/>
              <a:t>New Business Tasks</a:t>
            </a:r>
          </a:p>
        </p:txBody>
      </p:sp>
    </p:spTree>
    <p:extLst>
      <p:ext uri="{BB962C8B-B14F-4D97-AF65-F5344CB8AC3E}">
        <p14:creationId xmlns:p14="http://schemas.microsoft.com/office/powerpoint/2010/main" val="329812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dirty="0"/>
              <a:t>Decoration Handling</a:t>
            </a:r>
          </a:p>
          <a:p>
            <a:pPr marL="109728" indent="0">
              <a:buNone/>
            </a:pPr>
            <a:endParaRPr lang="en-US" dirty="0"/>
          </a:p>
          <a:p>
            <a:r>
              <a:rPr lang="en-US" dirty="0"/>
              <a:t>How should this information be communicated?</a:t>
            </a:r>
          </a:p>
          <a:p>
            <a:pPr lvl="1"/>
            <a:r>
              <a:rPr lang="en-US" sz="2400" dirty="0"/>
              <a:t>API or ftp EASI transaction?</a:t>
            </a:r>
          </a:p>
          <a:p>
            <a:pPr lvl="1"/>
            <a:endParaRPr lang="en-US" sz="2400" dirty="0"/>
          </a:p>
          <a:p>
            <a:r>
              <a:rPr lang="en-US" dirty="0"/>
              <a:t>What are the advantages/disadvantages of each method? </a:t>
            </a:r>
          </a:p>
          <a:p>
            <a:endParaRPr lang="en-US" dirty="0"/>
          </a:p>
          <a:p>
            <a:r>
              <a:rPr lang="en-US" dirty="0"/>
              <a:t>Discussion and Directives</a:t>
            </a:r>
          </a:p>
          <a:p>
            <a:endParaRPr lang="en-US" sz="2800" dirty="0"/>
          </a:p>
          <a:p>
            <a:pPr lvl="1"/>
            <a:endParaRPr lang="en-US" dirty="0"/>
          </a:p>
          <a:p>
            <a:pPr lvl="1"/>
            <a:endParaRPr lang="en-US" dirty="0"/>
          </a:p>
          <a:p>
            <a:endParaRPr lang="en-US" dirty="0"/>
          </a:p>
          <a:p>
            <a:endParaRPr lang="en-US" dirty="0"/>
          </a:p>
        </p:txBody>
      </p:sp>
      <p:sp>
        <p:nvSpPr>
          <p:cNvPr id="3" name="Title 2"/>
          <p:cNvSpPr>
            <a:spLocks noGrp="1"/>
          </p:cNvSpPr>
          <p:nvPr>
            <p:ph type="title"/>
          </p:nvPr>
        </p:nvSpPr>
        <p:spPr/>
        <p:txBody>
          <a:bodyPr>
            <a:normAutofit/>
          </a:bodyPr>
          <a:lstStyle/>
          <a:p>
            <a:r>
              <a:rPr lang="en-US" dirty="0"/>
              <a:t>New Business Tasks</a:t>
            </a:r>
          </a:p>
        </p:txBody>
      </p:sp>
    </p:spTree>
    <p:extLst>
      <p:ext uri="{BB962C8B-B14F-4D97-AF65-F5344CB8AC3E}">
        <p14:creationId xmlns:p14="http://schemas.microsoft.com/office/powerpoint/2010/main" val="114712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dirty="0"/>
              <a:t>FTP Sunset Date Proposal</a:t>
            </a:r>
          </a:p>
          <a:p>
            <a:pPr marL="109728" indent="0">
              <a:buNone/>
            </a:pPr>
            <a:endParaRPr lang="en-US" dirty="0"/>
          </a:p>
          <a:p>
            <a:r>
              <a:rPr lang="en-US" dirty="0"/>
              <a:t>SFTP adopted as recommended communication method in 2019</a:t>
            </a:r>
            <a:endParaRPr lang="en-US" sz="2400" dirty="0"/>
          </a:p>
          <a:p>
            <a:pPr lvl="1"/>
            <a:endParaRPr lang="en-US" sz="2400" dirty="0"/>
          </a:p>
          <a:p>
            <a:r>
              <a:rPr lang="en-US" sz="2800" dirty="0"/>
              <a:t>Unsecured FTP communications are a serious security risk</a:t>
            </a:r>
          </a:p>
          <a:p>
            <a:pPr lvl="1"/>
            <a:endParaRPr lang="en-US" dirty="0"/>
          </a:p>
          <a:p>
            <a:pPr lvl="1"/>
            <a:endParaRPr lang="en-US" dirty="0"/>
          </a:p>
          <a:p>
            <a:endParaRPr lang="en-US" dirty="0"/>
          </a:p>
          <a:p>
            <a:endParaRPr lang="en-US" dirty="0"/>
          </a:p>
        </p:txBody>
      </p:sp>
      <p:sp>
        <p:nvSpPr>
          <p:cNvPr id="3" name="Title 2"/>
          <p:cNvSpPr>
            <a:spLocks noGrp="1"/>
          </p:cNvSpPr>
          <p:nvPr>
            <p:ph type="title"/>
          </p:nvPr>
        </p:nvSpPr>
        <p:spPr/>
        <p:txBody>
          <a:bodyPr>
            <a:normAutofit/>
          </a:bodyPr>
          <a:lstStyle/>
          <a:p>
            <a:r>
              <a:rPr lang="en-US" dirty="0"/>
              <a:t>New Business Tasks</a:t>
            </a:r>
          </a:p>
        </p:txBody>
      </p:sp>
    </p:spTree>
    <p:extLst>
      <p:ext uri="{BB962C8B-B14F-4D97-AF65-F5344CB8AC3E}">
        <p14:creationId xmlns:p14="http://schemas.microsoft.com/office/powerpoint/2010/main" val="91602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dirty="0"/>
              <a:t>FTP Sunset Date Proposal</a:t>
            </a:r>
          </a:p>
          <a:p>
            <a:pPr marL="109728" indent="0">
              <a:buNone/>
            </a:pPr>
            <a:endParaRPr lang="en-US" dirty="0"/>
          </a:p>
          <a:p>
            <a:r>
              <a:rPr lang="en-US" dirty="0"/>
              <a:t>Why are secure communications important?</a:t>
            </a:r>
          </a:p>
          <a:p>
            <a:pPr lvl="1"/>
            <a:r>
              <a:rPr lang="en-US" sz="2400" dirty="0"/>
              <a:t>Average cost of a security breach globally – 3.92 Million (IBM)</a:t>
            </a:r>
          </a:p>
          <a:p>
            <a:pPr lvl="1"/>
            <a:r>
              <a:rPr lang="en-US" sz="2400" dirty="0"/>
              <a:t>Average cost of a security breach in the United States – 8.19 Million (IBM)</a:t>
            </a:r>
          </a:p>
          <a:p>
            <a:pPr lvl="1"/>
            <a:r>
              <a:rPr lang="en-US" sz="2400" dirty="0"/>
              <a:t>User/Password sniffing attacks common as far back as the 1990’s.</a:t>
            </a:r>
          </a:p>
          <a:p>
            <a:pPr lvl="1"/>
            <a:r>
              <a:rPr lang="en-US" sz="2400" dirty="0"/>
              <a:t>Practically impossible to achieve regulatory compliance when using FTP.</a:t>
            </a:r>
          </a:p>
          <a:p>
            <a:pPr lvl="1"/>
            <a:endParaRPr lang="en-US" dirty="0"/>
          </a:p>
          <a:p>
            <a:pPr lvl="1"/>
            <a:endParaRPr lang="en-US" dirty="0"/>
          </a:p>
          <a:p>
            <a:endParaRPr lang="en-US" dirty="0"/>
          </a:p>
          <a:p>
            <a:endParaRPr lang="en-US" dirty="0"/>
          </a:p>
        </p:txBody>
      </p:sp>
      <p:sp>
        <p:nvSpPr>
          <p:cNvPr id="3" name="Title 2"/>
          <p:cNvSpPr>
            <a:spLocks noGrp="1"/>
          </p:cNvSpPr>
          <p:nvPr>
            <p:ph type="title"/>
          </p:nvPr>
        </p:nvSpPr>
        <p:spPr/>
        <p:txBody>
          <a:bodyPr>
            <a:normAutofit/>
          </a:bodyPr>
          <a:lstStyle/>
          <a:p>
            <a:r>
              <a:rPr lang="en-US" dirty="0"/>
              <a:t>New Business Tasks</a:t>
            </a:r>
          </a:p>
        </p:txBody>
      </p:sp>
    </p:spTree>
    <p:extLst>
      <p:ext uri="{BB962C8B-B14F-4D97-AF65-F5344CB8AC3E}">
        <p14:creationId xmlns:p14="http://schemas.microsoft.com/office/powerpoint/2010/main" val="366154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asi-Logo 2018">
            <a:extLst>
              <a:ext uri="{FF2B5EF4-FFF2-40B4-BE49-F238E27FC236}">
                <a16:creationId xmlns:a16="http://schemas.microsoft.com/office/drawing/2014/main" xmlns="" id="{97B0436B-712A-4BDC-B54D-67C565C5E8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7451"/>
            <a:ext cx="1305765" cy="130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xmlns="" id="{FAD596FC-41B1-4B9B-88A3-6426E86B5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689749"/>
            <a:ext cx="2895600" cy="1286933"/>
          </a:xfrm>
          <a:prstGeom prst="rect">
            <a:avLst/>
          </a:prstGeom>
        </p:spPr>
      </p:pic>
    </p:spTree>
    <p:extLst>
      <p:ext uri="{BB962C8B-B14F-4D97-AF65-F5344CB8AC3E}">
        <p14:creationId xmlns:p14="http://schemas.microsoft.com/office/powerpoint/2010/main" val="30825962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dirty="0"/>
              <a:t>FTP Sunset Date Proposal</a:t>
            </a:r>
          </a:p>
          <a:p>
            <a:pPr marL="109728" indent="0">
              <a:buNone/>
            </a:pPr>
            <a:endParaRPr lang="en-US" dirty="0"/>
          </a:p>
          <a:p>
            <a:r>
              <a:rPr lang="en-US" dirty="0"/>
              <a:t>Why are secure communications important?</a:t>
            </a:r>
          </a:p>
          <a:p>
            <a:pPr lvl="1"/>
            <a:r>
              <a:rPr lang="en-US" sz="2400" dirty="0"/>
              <a:t>In early 2017 the FBI warned of cyber criminals targeting FTP servers.</a:t>
            </a:r>
          </a:p>
          <a:p>
            <a:pPr lvl="1"/>
            <a:endParaRPr lang="en-US" sz="2400" dirty="0"/>
          </a:p>
          <a:p>
            <a:r>
              <a:rPr lang="en-US" sz="2800" dirty="0"/>
              <a:t>It is irresponsible for the EASI Group not to sunset the use of unsecured FTP with its members.</a:t>
            </a:r>
          </a:p>
          <a:p>
            <a:pPr lvl="1"/>
            <a:endParaRPr lang="en-US" dirty="0"/>
          </a:p>
          <a:p>
            <a:pPr lvl="1"/>
            <a:endParaRPr lang="en-US" dirty="0"/>
          </a:p>
          <a:p>
            <a:endParaRPr lang="en-US" dirty="0"/>
          </a:p>
          <a:p>
            <a:endParaRPr lang="en-US" dirty="0"/>
          </a:p>
        </p:txBody>
      </p:sp>
      <p:sp>
        <p:nvSpPr>
          <p:cNvPr id="3" name="Title 2"/>
          <p:cNvSpPr>
            <a:spLocks noGrp="1"/>
          </p:cNvSpPr>
          <p:nvPr>
            <p:ph type="title"/>
          </p:nvPr>
        </p:nvSpPr>
        <p:spPr/>
        <p:txBody>
          <a:bodyPr>
            <a:normAutofit/>
          </a:bodyPr>
          <a:lstStyle/>
          <a:p>
            <a:r>
              <a:rPr lang="en-US" dirty="0"/>
              <a:t>New Business Tasks</a:t>
            </a:r>
          </a:p>
        </p:txBody>
      </p:sp>
    </p:spTree>
    <p:extLst>
      <p:ext uri="{BB962C8B-B14F-4D97-AF65-F5344CB8AC3E}">
        <p14:creationId xmlns:p14="http://schemas.microsoft.com/office/powerpoint/2010/main" val="99687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dirty="0"/>
              <a:t>FTP Sunset Date Proposal</a:t>
            </a:r>
          </a:p>
          <a:p>
            <a:pPr marL="109728" indent="0">
              <a:buNone/>
            </a:pPr>
            <a:endParaRPr lang="en-US" dirty="0"/>
          </a:p>
          <a:p>
            <a:r>
              <a:rPr lang="en-US" dirty="0"/>
              <a:t>What is SFTP?</a:t>
            </a:r>
          </a:p>
          <a:p>
            <a:pPr lvl="1"/>
            <a:r>
              <a:rPr lang="en-US" sz="2400" dirty="0"/>
              <a:t>Secure Transfer Protocol</a:t>
            </a:r>
          </a:p>
          <a:p>
            <a:pPr lvl="1"/>
            <a:r>
              <a:rPr lang="en-US" sz="2400" dirty="0"/>
              <a:t>Encrypts command (user names / passwords) between the client (local machine / server) and the FTP server.</a:t>
            </a:r>
          </a:p>
          <a:p>
            <a:pPr lvl="1"/>
            <a:r>
              <a:rPr lang="en-US" sz="2400" dirty="0"/>
              <a:t>Encrypts data connections (contents of the files transferred) between the client and the FTP server.</a:t>
            </a:r>
          </a:p>
          <a:p>
            <a:pPr lvl="1"/>
            <a:endParaRPr lang="en-US" sz="2400" dirty="0"/>
          </a:p>
          <a:p>
            <a:pPr lvl="1"/>
            <a:endParaRPr lang="en-US" dirty="0"/>
          </a:p>
          <a:p>
            <a:pPr lvl="1"/>
            <a:endParaRPr lang="en-US" dirty="0"/>
          </a:p>
          <a:p>
            <a:endParaRPr lang="en-US" dirty="0"/>
          </a:p>
          <a:p>
            <a:endParaRPr lang="en-US" dirty="0"/>
          </a:p>
        </p:txBody>
      </p:sp>
      <p:sp>
        <p:nvSpPr>
          <p:cNvPr id="3" name="Title 2"/>
          <p:cNvSpPr>
            <a:spLocks noGrp="1"/>
          </p:cNvSpPr>
          <p:nvPr>
            <p:ph type="title"/>
          </p:nvPr>
        </p:nvSpPr>
        <p:spPr/>
        <p:txBody>
          <a:bodyPr>
            <a:normAutofit/>
          </a:bodyPr>
          <a:lstStyle/>
          <a:p>
            <a:r>
              <a:rPr lang="en-US" dirty="0"/>
              <a:t>New Business Tasks</a:t>
            </a:r>
          </a:p>
        </p:txBody>
      </p:sp>
    </p:spTree>
    <p:extLst>
      <p:ext uri="{BB962C8B-B14F-4D97-AF65-F5344CB8AC3E}">
        <p14:creationId xmlns:p14="http://schemas.microsoft.com/office/powerpoint/2010/main" val="386154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109728" indent="0">
              <a:buNone/>
            </a:pPr>
            <a:r>
              <a:rPr lang="en-US" dirty="0"/>
              <a:t>FTP Sunset Date Proposal</a:t>
            </a:r>
          </a:p>
          <a:p>
            <a:pPr marL="109728" indent="0">
              <a:buNone/>
            </a:pPr>
            <a:endParaRPr lang="en-US" dirty="0"/>
          </a:p>
          <a:p>
            <a:r>
              <a:rPr lang="en-US" dirty="0"/>
              <a:t>Proposal – FTP Sunset Date 12/31/20</a:t>
            </a:r>
          </a:p>
          <a:p>
            <a:endParaRPr lang="en-US" sz="2400" dirty="0"/>
          </a:p>
          <a:p>
            <a:r>
              <a:rPr lang="en-US" sz="2400" dirty="0"/>
              <a:t>Provides 9 months for required changes to be implemented:</a:t>
            </a:r>
          </a:p>
          <a:p>
            <a:pPr lvl="1"/>
            <a:r>
              <a:rPr lang="en-US" sz="2000" dirty="0"/>
              <a:t>Management Buy-In</a:t>
            </a:r>
          </a:p>
          <a:p>
            <a:pPr lvl="1"/>
            <a:r>
              <a:rPr lang="en-US" sz="2000" dirty="0"/>
              <a:t>Script Updates</a:t>
            </a:r>
          </a:p>
          <a:p>
            <a:pPr lvl="1"/>
            <a:r>
              <a:rPr lang="en-US" sz="2000" dirty="0"/>
              <a:t>Technical Infrastructure Changes</a:t>
            </a:r>
          </a:p>
          <a:p>
            <a:pPr lvl="1"/>
            <a:endParaRPr lang="en-US" sz="2400" dirty="0"/>
          </a:p>
          <a:p>
            <a:r>
              <a:rPr lang="en-US" sz="2800" dirty="0"/>
              <a:t>Discussion</a:t>
            </a:r>
          </a:p>
          <a:p>
            <a:endParaRPr lang="en-US" sz="2800" dirty="0"/>
          </a:p>
          <a:p>
            <a:r>
              <a:rPr lang="en-US" sz="2800" dirty="0"/>
              <a:t>Motion / Vote</a:t>
            </a:r>
          </a:p>
          <a:p>
            <a:pPr lvl="1"/>
            <a:endParaRPr lang="en-US" dirty="0"/>
          </a:p>
          <a:p>
            <a:pPr lvl="1"/>
            <a:endParaRPr lang="en-US" dirty="0"/>
          </a:p>
          <a:p>
            <a:endParaRPr lang="en-US" dirty="0"/>
          </a:p>
          <a:p>
            <a:endParaRPr lang="en-US" dirty="0"/>
          </a:p>
        </p:txBody>
      </p:sp>
      <p:sp>
        <p:nvSpPr>
          <p:cNvPr id="3" name="Title 2"/>
          <p:cNvSpPr>
            <a:spLocks noGrp="1"/>
          </p:cNvSpPr>
          <p:nvPr>
            <p:ph type="title"/>
          </p:nvPr>
        </p:nvSpPr>
        <p:spPr/>
        <p:txBody>
          <a:bodyPr>
            <a:normAutofit/>
          </a:bodyPr>
          <a:lstStyle/>
          <a:p>
            <a:r>
              <a:rPr lang="en-US" dirty="0"/>
              <a:t>New Business Tasks</a:t>
            </a:r>
          </a:p>
        </p:txBody>
      </p:sp>
    </p:spTree>
    <p:extLst>
      <p:ext uri="{BB962C8B-B14F-4D97-AF65-F5344CB8AC3E}">
        <p14:creationId xmlns:p14="http://schemas.microsoft.com/office/powerpoint/2010/main" val="417578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109728" indent="0">
              <a:buNone/>
            </a:pPr>
            <a:r>
              <a:rPr lang="en-US" dirty="0"/>
              <a:t>EASI Webinar</a:t>
            </a:r>
          </a:p>
          <a:p>
            <a:pPr marL="109728" indent="0">
              <a:buNone/>
            </a:pPr>
            <a:endParaRPr lang="en-US" dirty="0"/>
          </a:p>
          <a:p>
            <a:r>
              <a:rPr lang="en-US" dirty="0"/>
              <a:t>Q2 2020 – APRIL 24, 2020</a:t>
            </a:r>
          </a:p>
          <a:p>
            <a:endParaRPr lang="en-US" sz="2400" dirty="0"/>
          </a:p>
          <a:p>
            <a:r>
              <a:rPr lang="en-US" sz="2800" dirty="0"/>
              <a:t>Will be hosted by Andrew Beattie (Bella+Canvas)</a:t>
            </a:r>
          </a:p>
          <a:p>
            <a:pPr lvl="1"/>
            <a:endParaRPr lang="en-US" sz="2400" dirty="0"/>
          </a:p>
          <a:p>
            <a:r>
              <a:rPr lang="en-US" sz="2800" dirty="0"/>
              <a:t>Redux of original 2011 Webinar </a:t>
            </a:r>
          </a:p>
          <a:p>
            <a:endParaRPr lang="en-US" sz="2800" dirty="0"/>
          </a:p>
          <a:p>
            <a:r>
              <a:rPr lang="en-US" sz="2800" dirty="0"/>
              <a:t>Based on Attendance additional Webinar will be conducted Q4 2020</a:t>
            </a:r>
          </a:p>
          <a:p>
            <a:pPr lvl="1"/>
            <a:endParaRPr lang="en-US" dirty="0"/>
          </a:p>
          <a:p>
            <a:pPr lvl="1"/>
            <a:endParaRPr lang="en-US" dirty="0"/>
          </a:p>
          <a:p>
            <a:endParaRPr lang="en-US" dirty="0"/>
          </a:p>
          <a:p>
            <a:endParaRPr lang="en-US" dirty="0"/>
          </a:p>
        </p:txBody>
      </p:sp>
      <p:sp>
        <p:nvSpPr>
          <p:cNvPr id="3" name="Title 2"/>
          <p:cNvSpPr>
            <a:spLocks noGrp="1"/>
          </p:cNvSpPr>
          <p:nvPr>
            <p:ph type="title"/>
          </p:nvPr>
        </p:nvSpPr>
        <p:spPr/>
        <p:txBody>
          <a:bodyPr>
            <a:normAutofit/>
          </a:bodyPr>
          <a:lstStyle/>
          <a:p>
            <a:r>
              <a:rPr lang="en-US" dirty="0"/>
              <a:t>New Business Tasks</a:t>
            </a:r>
          </a:p>
        </p:txBody>
      </p:sp>
      <p:pic>
        <p:nvPicPr>
          <p:cNvPr id="4" name="Picture 3">
            <a:extLst>
              <a:ext uri="{FF2B5EF4-FFF2-40B4-BE49-F238E27FC236}">
                <a16:creationId xmlns:a16="http://schemas.microsoft.com/office/drawing/2014/main" xmlns="" id="{D06C34FE-57A8-4E05-8BDB-CB2FF59F5782}"/>
              </a:ext>
            </a:extLst>
          </p:cNvPr>
          <p:cNvPicPr>
            <a:picLocks noChangeAspect="1"/>
          </p:cNvPicPr>
          <p:nvPr/>
        </p:nvPicPr>
        <p:blipFill>
          <a:blip r:embed="rId2"/>
          <a:stretch>
            <a:fillRect/>
          </a:stretch>
        </p:blipFill>
        <p:spPr>
          <a:xfrm>
            <a:off x="6858000" y="1481328"/>
            <a:ext cx="1381125" cy="2276475"/>
          </a:xfrm>
          <a:prstGeom prst="rect">
            <a:avLst/>
          </a:prstGeom>
        </p:spPr>
      </p:pic>
    </p:spTree>
    <p:extLst>
      <p:ext uri="{BB962C8B-B14F-4D97-AF65-F5344CB8AC3E}">
        <p14:creationId xmlns:p14="http://schemas.microsoft.com/office/powerpoint/2010/main" val="320777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US" dirty="0"/>
              <a:t>EASI Webinar</a:t>
            </a:r>
          </a:p>
          <a:p>
            <a:pPr marL="109728" indent="0">
              <a:buNone/>
            </a:pPr>
            <a:endParaRPr lang="en-US" dirty="0"/>
          </a:p>
          <a:p>
            <a:r>
              <a:rPr lang="en-US" dirty="0"/>
              <a:t>Q2 2020 Webinar will cover</a:t>
            </a:r>
          </a:p>
          <a:p>
            <a:pPr lvl="1"/>
            <a:r>
              <a:rPr lang="en-US" dirty="0"/>
              <a:t>Basics of EDI</a:t>
            </a:r>
          </a:p>
          <a:p>
            <a:pPr lvl="1"/>
            <a:r>
              <a:rPr lang="en-US" dirty="0"/>
              <a:t>EASI History</a:t>
            </a:r>
          </a:p>
          <a:p>
            <a:pPr lvl="1"/>
            <a:r>
              <a:rPr lang="en-US" dirty="0"/>
              <a:t>GTINs</a:t>
            </a:r>
          </a:p>
          <a:p>
            <a:pPr lvl="1"/>
            <a:r>
              <a:rPr lang="en-US" dirty="0"/>
              <a:t>Carton Labels</a:t>
            </a:r>
          </a:p>
          <a:p>
            <a:pPr lvl="1"/>
            <a:r>
              <a:rPr lang="en-US" dirty="0"/>
              <a:t>Routing Envelopes</a:t>
            </a:r>
          </a:p>
          <a:p>
            <a:pPr lvl="1"/>
            <a:r>
              <a:rPr lang="en-US" dirty="0"/>
              <a:t>832 PDD</a:t>
            </a:r>
          </a:p>
          <a:p>
            <a:pPr lvl="1"/>
            <a:r>
              <a:rPr lang="en-US" dirty="0"/>
              <a:t>850/940 PO’s</a:t>
            </a:r>
          </a:p>
          <a:p>
            <a:pPr lvl="1"/>
            <a:r>
              <a:rPr lang="en-US" dirty="0"/>
              <a:t>856 ASN</a:t>
            </a:r>
          </a:p>
          <a:p>
            <a:endParaRPr lang="en-US" sz="2400" dirty="0"/>
          </a:p>
          <a:p>
            <a:pPr lvl="1"/>
            <a:endParaRPr lang="en-US" dirty="0"/>
          </a:p>
          <a:p>
            <a:pPr lvl="1"/>
            <a:endParaRPr lang="en-US" dirty="0"/>
          </a:p>
          <a:p>
            <a:endParaRPr lang="en-US" dirty="0"/>
          </a:p>
          <a:p>
            <a:endParaRPr lang="en-US" dirty="0"/>
          </a:p>
        </p:txBody>
      </p:sp>
      <p:sp>
        <p:nvSpPr>
          <p:cNvPr id="3" name="Title 2"/>
          <p:cNvSpPr>
            <a:spLocks noGrp="1"/>
          </p:cNvSpPr>
          <p:nvPr>
            <p:ph type="title"/>
          </p:nvPr>
        </p:nvSpPr>
        <p:spPr/>
        <p:txBody>
          <a:bodyPr>
            <a:normAutofit/>
          </a:bodyPr>
          <a:lstStyle/>
          <a:p>
            <a:r>
              <a:rPr lang="en-US" dirty="0"/>
              <a:t>New Business Tasks</a:t>
            </a:r>
          </a:p>
        </p:txBody>
      </p:sp>
    </p:spTree>
    <p:extLst>
      <p:ext uri="{BB962C8B-B14F-4D97-AF65-F5344CB8AC3E}">
        <p14:creationId xmlns:p14="http://schemas.microsoft.com/office/powerpoint/2010/main" val="531232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109728" indent="0">
              <a:buNone/>
            </a:pPr>
            <a:r>
              <a:rPr lang="en-US" dirty="0"/>
              <a:t>EASI Webinar</a:t>
            </a:r>
          </a:p>
          <a:p>
            <a:pPr marL="109728" indent="0">
              <a:buNone/>
            </a:pPr>
            <a:endParaRPr lang="en-US" dirty="0"/>
          </a:p>
          <a:p>
            <a:r>
              <a:rPr lang="en-US" dirty="0"/>
              <a:t>Webinar Tech Committee Support</a:t>
            </a:r>
          </a:p>
          <a:p>
            <a:pPr lvl="1"/>
            <a:r>
              <a:rPr lang="en-US" dirty="0"/>
              <a:t>Bryan Moore (FDM4)</a:t>
            </a:r>
          </a:p>
          <a:p>
            <a:pPr lvl="1"/>
            <a:r>
              <a:rPr lang="en-US" dirty="0"/>
              <a:t>Kristin Crawford (Bella+Canvas)</a:t>
            </a:r>
          </a:p>
          <a:p>
            <a:pPr lvl="1"/>
            <a:r>
              <a:rPr lang="en-US" dirty="0"/>
              <a:t>Tracie Hopkins (</a:t>
            </a:r>
            <a:r>
              <a:rPr lang="en-US" dirty="0" err="1"/>
              <a:t>alphabroder</a:t>
            </a:r>
            <a:r>
              <a:rPr lang="en-US" dirty="0"/>
              <a:t>)</a:t>
            </a:r>
          </a:p>
          <a:p>
            <a:pPr lvl="1"/>
            <a:r>
              <a:rPr lang="en-US" dirty="0"/>
              <a:t>Additional Volunteers?</a:t>
            </a:r>
          </a:p>
          <a:p>
            <a:endParaRPr lang="en-US" sz="2400" dirty="0"/>
          </a:p>
          <a:p>
            <a:r>
              <a:rPr lang="en-US" dirty="0"/>
              <a:t>Request attendees share with appropriate company personnel</a:t>
            </a:r>
          </a:p>
          <a:p>
            <a:pPr lvl="1"/>
            <a:r>
              <a:rPr lang="en-US" dirty="0"/>
              <a:t>Webinar Communications via EASI Newsletter)</a:t>
            </a:r>
          </a:p>
          <a:p>
            <a:pPr lvl="1"/>
            <a:r>
              <a:rPr lang="en-US" dirty="0"/>
              <a:t>Subscribe from Homepage – Newsletter Sign Up</a:t>
            </a:r>
          </a:p>
          <a:p>
            <a:pPr lvl="1"/>
            <a:endParaRPr lang="en-US" dirty="0"/>
          </a:p>
          <a:p>
            <a:endParaRPr lang="en-US" dirty="0"/>
          </a:p>
          <a:p>
            <a:endParaRPr lang="en-US" dirty="0"/>
          </a:p>
        </p:txBody>
      </p:sp>
      <p:sp>
        <p:nvSpPr>
          <p:cNvPr id="3" name="Title 2"/>
          <p:cNvSpPr>
            <a:spLocks noGrp="1"/>
          </p:cNvSpPr>
          <p:nvPr>
            <p:ph type="title"/>
          </p:nvPr>
        </p:nvSpPr>
        <p:spPr/>
        <p:txBody>
          <a:bodyPr>
            <a:normAutofit/>
          </a:bodyPr>
          <a:lstStyle/>
          <a:p>
            <a:r>
              <a:rPr lang="en-US" dirty="0"/>
              <a:t>New Business Tasks</a:t>
            </a:r>
          </a:p>
        </p:txBody>
      </p:sp>
    </p:spTree>
    <p:extLst>
      <p:ext uri="{BB962C8B-B14F-4D97-AF65-F5344CB8AC3E}">
        <p14:creationId xmlns:p14="http://schemas.microsoft.com/office/powerpoint/2010/main" val="185994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dirty="0"/>
              <a:t>EASI Webinar</a:t>
            </a:r>
          </a:p>
          <a:p>
            <a:pPr marL="109728" indent="0">
              <a:buNone/>
            </a:pPr>
            <a:endParaRPr lang="en-US" dirty="0"/>
          </a:p>
          <a:p>
            <a:r>
              <a:rPr lang="en-US" dirty="0"/>
              <a:t>Sessions and Feedback will allow us to create additional documentation for our Support pages</a:t>
            </a:r>
          </a:p>
          <a:p>
            <a:endParaRPr lang="en-US" dirty="0"/>
          </a:p>
          <a:p>
            <a:endParaRPr lang="en-US" sz="2400" dirty="0"/>
          </a:p>
          <a:p>
            <a:pPr lvl="1"/>
            <a:endParaRPr lang="en-US" dirty="0"/>
          </a:p>
          <a:p>
            <a:endParaRPr lang="en-US" dirty="0"/>
          </a:p>
          <a:p>
            <a:endParaRPr lang="en-US" dirty="0"/>
          </a:p>
        </p:txBody>
      </p:sp>
      <p:sp>
        <p:nvSpPr>
          <p:cNvPr id="3" name="Title 2"/>
          <p:cNvSpPr>
            <a:spLocks noGrp="1"/>
          </p:cNvSpPr>
          <p:nvPr>
            <p:ph type="title"/>
          </p:nvPr>
        </p:nvSpPr>
        <p:spPr/>
        <p:txBody>
          <a:bodyPr>
            <a:normAutofit/>
          </a:bodyPr>
          <a:lstStyle/>
          <a:p>
            <a:r>
              <a:rPr lang="en-US" dirty="0"/>
              <a:t>New Business Tasks</a:t>
            </a:r>
          </a:p>
        </p:txBody>
      </p:sp>
    </p:spTree>
    <p:extLst>
      <p:ext uri="{BB962C8B-B14F-4D97-AF65-F5344CB8AC3E}">
        <p14:creationId xmlns:p14="http://schemas.microsoft.com/office/powerpoint/2010/main" val="326296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dirty="0"/>
              <a:t>Trading Partner Portal</a:t>
            </a:r>
          </a:p>
          <a:p>
            <a:pPr marL="109728" indent="0">
              <a:buNone/>
            </a:pPr>
            <a:endParaRPr lang="en-US" dirty="0"/>
          </a:p>
          <a:p>
            <a:r>
              <a:rPr lang="en-US" dirty="0"/>
              <a:t>Task has been put on hold</a:t>
            </a:r>
          </a:p>
          <a:p>
            <a:endParaRPr lang="en-US" dirty="0"/>
          </a:p>
          <a:p>
            <a:r>
              <a:rPr lang="en-US" dirty="0"/>
              <a:t>Will address with API Standards Adoption</a:t>
            </a:r>
          </a:p>
          <a:p>
            <a:pPr lvl="1"/>
            <a:r>
              <a:rPr lang="en-US" dirty="0"/>
              <a:t>Trading Partner Self-Registration</a:t>
            </a:r>
          </a:p>
          <a:p>
            <a:pPr lvl="1"/>
            <a:r>
              <a:rPr lang="en-US" dirty="0"/>
              <a:t>API Access Request / Credential Assignments</a:t>
            </a:r>
          </a:p>
          <a:p>
            <a:pPr lvl="1"/>
            <a:r>
              <a:rPr lang="en-US" dirty="0"/>
              <a:t>API Documentation</a:t>
            </a:r>
          </a:p>
          <a:p>
            <a:endParaRPr lang="en-US" dirty="0"/>
          </a:p>
          <a:p>
            <a:endParaRPr lang="en-US" dirty="0"/>
          </a:p>
        </p:txBody>
      </p:sp>
      <p:sp>
        <p:nvSpPr>
          <p:cNvPr id="3" name="Title 2"/>
          <p:cNvSpPr>
            <a:spLocks noGrp="1"/>
          </p:cNvSpPr>
          <p:nvPr>
            <p:ph type="title"/>
          </p:nvPr>
        </p:nvSpPr>
        <p:spPr/>
        <p:txBody>
          <a:bodyPr>
            <a:normAutofit/>
          </a:bodyPr>
          <a:lstStyle/>
          <a:p>
            <a:r>
              <a:rPr lang="en-US" dirty="0"/>
              <a:t>New Business Tasks</a:t>
            </a:r>
          </a:p>
        </p:txBody>
      </p:sp>
    </p:spTree>
    <p:extLst>
      <p:ext uri="{BB962C8B-B14F-4D97-AF65-F5344CB8AC3E}">
        <p14:creationId xmlns:p14="http://schemas.microsoft.com/office/powerpoint/2010/main" val="275583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US" dirty="0"/>
              <a:t>EASI Email Standard v1.0</a:t>
            </a:r>
          </a:p>
          <a:p>
            <a:pPr marL="109728" indent="0">
              <a:buNone/>
            </a:pPr>
            <a:endParaRPr lang="en-US" dirty="0"/>
          </a:p>
          <a:p>
            <a:r>
              <a:rPr lang="en-US" dirty="0"/>
              <a:t>Establish EASI Email Convention Standard</a:t>
            </a:r>
            <a:endParaRPr lang="en-US" sz="2400" dirty="0"/>
          </a:p>
          <a:p>
            <a:pPr lvl="1"/>
            <a:endParaRPr lang="en-US" sz="2400" dirty="0"/>
          </a:p>
          <a:p>
            <a:r>
              <a:rPr lang="en-US" dirty="0"/>
              <a:t>Improve trading partner communications</a:t>
            </a:r>
          </a:p>
          <a:p>
            <a:endParaRPr lang="en-US" dirty="0"/>
          </a:p>
          <a:p>
            <a:r>
              <a:rPr lang="en-US" dirty="0"/>
              <a:t>Support General or Urgent EASI Communications between trading partners</a:t>
            </a:r>
          </a:p>
          <a:p>
            <a:endParaRPr lang="en-US" dirty="0"/>
          </a:p>
          <a:p>
            <a:r>
              <a:rPr lang="en-US" dirty="0"/>
              <a:t>Does not replace existing function-specific communications</a:t>
            </a:r>
          </a:p>
          <a:p>
            <a:endParaRPr lang="en-US" sz="2800" dirty="0"/>
          </a:p>
          <a:p>
            <a:pPr lvl="1"/>
            <a:endParaRPr lang="en-US" dirty="0"/>
          </a:p>
          <a:p>
            <a:pPr lvl="1"/>
            <a:endParaRPr lang="en-US" dirty="0"/>
          </a:p>
          <a:p>
            <a:endParaRPr lang="en-US" dirty="0"/>
          </a:p>
          <a:p>
            <a:endParaRPr lang="en-US" dirty="0"/>
          </a:p>
        </p:txBody>
      </p:sp>
      <p:sp>
        <p:nvSpPr>
          <p:cNvPr id="3" name="Title 2"/>
          <p:cNvSpPr>
            <a:spLocks noGrp="1"/>
          </p:cNvSpPr>
          <p:nvPr>
            <p:ph type="title"/>
          </p:nvPr>
        </p:nvSpPr>
        <p:spPr/>
        <p:txBody>
          <a:bodyPr>
            <a:normAutofit/>
          </a:bodyPr>
          <a:lstStyle/>
          <a:p>
            <a:r>
              <a:rPr lang="en-US" dirty="0"/>
              <a:t>New Adoption Discussion</a:t>
            </a:r>
          </a:p>
        </p:txBody>
      </p:sp>
    </p:spTree>
    <p:extLst>
      <p:ext uri="{BB962C8B-B14F-4D97-AF65-F5344CB8AC3E}">
        <p14:creationId xmlns:p14="http://schemas.microsoft.com/office/powerpoint/2010/main" val="396982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dirty="0"/>
              <a:t>EASI Email Standard</a:t>
            </a:r>
          </a:p>
          <a:p>
            <a:pPr marL="109728" indent="0">
              <a:buNone/>
            </a:pPr>
            <a:endParaRPr lang="en-US" dirty="0"/>
          </a:p>
          <a:p>
            <a:r>
              <a:rPr lang="en-US" dirty="0"/>
              <a:t>Convention</a:t>
            </a:r>
          </a:p>
          <a:p>
            <a:pPr lvl="1"/>
            <a:r>
              <a:rPr lang="en-US" dirty="0"/>
              <a:t>EASI@&lt;trading partner email domain&gt;</a:t>
            </a:r>
          </a:p>
          <a:p>
            <a:endParaRPr lang="en-US" dirty="0"/>
          </a:p>
          <a:p>
            <a:r>
              <a:rPr lang="en-US" dirty="0"/>
              <a:t>Examples</a:t>
            </a:r>
          </a:p>
          <a:p>
            <a:pPr lvl="1"/>
            <a:r>
              <a:rPr lang="en-US" dirty="0">
                <a:hlinkClick r:id="rId2"/>
              </a:rPr>
              <a:t>EASI@alphabroder.com</a:t>
            </a:r>
            <a:endParaRPr lang="en-US" dirty="0"/>
          </a:p>
          <a:p>
            <a:pPr lvl="1"/>
            <a:r>
              <a:rPr lang="en-US" dirty="0">
                <a:hlinkClick r:id="rId3"/>
              </a:rPr>
              <a:t>EASI@bellacanvas.com</a:t>
            </a:r>
            <a:endParaRPr lang="en-US" dirty="0"/>
          </a:p>
          <a:p>
            <a:pPr lvl="1"/>
            <a:r>
              <a:rPr lang="en-US" dirty="0">
                <a:hlinkClick r:id="rId4"/>
              </a:rPr>
              <a:t>EASI@latapparel.com</a:t>
            </a:r>
            <a:r>
              <a:rPr lang="en-US" dirty="0"/>
              <a:t> </a:t>
            </a:r>
          </a:p>
          <a:p>
            <a:pPr lvl="1"/>
            <a:endParaRPr lang="en-US" dirty="0"/>
          </a:p>
          <a:p>
            <a:endParaRPr lang="en-US" sz="2800" dirty="0"/>
          </a:p>
          <a:p>
            <a:pPr lvl="1"/>
            <a:endParaRPr lang="en-US" dirty="0"/>
          </a:p>
          <a:p>
            <a:pPr lvl="1"/>
            <a:endParaRPr lang="en-US" dirty="0"/>
          </a:p>
          <a:p>
            <a:endParaRPr lang="en-US" dirty="0"/>
          </a:p>
          <a:p>
            <a:endParaRPr lang="en-US" dirty="0"/>
          </a:p>
        </p:txBody>
      </p:sp>
      <p:sp>
        <p:nvSpPr>
          <p:cNvPr id="3" name="Title 2"/>
          <p:cNvSpPr>
            <a:spLocks noGrp="1"/>
          </p:cNvSpPr>
          <p:nvPr>
            <p:ph type="title"/>
          </p:nvPr>
        </p:nvSpPr>
        <p:spPr/>
        <p:txBody>
          <a:bodyPr>
            <a:normAutofit/>
          </a:bodyPr>
          <a:lstStyle/>
          <a:p>
            <a:r>
              <a:rPr lang="en-US" dirty="0"/>
              <a:t>New Adoption Discussion</a:t>
            </a:r>
          </a:p>
        </p:txBody>
      </p:sp>
    </p:spTree>
    <p:extLst>
      <p:ext uri="{BB962C8B-B14F-4D97-AF65-F5344CB8AC3E}">
        <p14:creationId xmlns:p14="http://schemas.microsoft.com/office/powerpoint/2010/main" val="279717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asi-Logo 2018">
            <a:extLst>
              <a:ext uri="{FF2B5EF4-FFF2-40B4-BE49-F238E27FC236}">
                <a16:creationId xmlns:a16="http://schemas.microsoft.com/office/drawing/2014/main" xmlns="" id="{D947EF8B-1CC1-4C14-87E4-1BD777D48E0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7451"/>
            <a:ext cx="1305765" cy="130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xmlns="" id="{822CAD3A-B507-4BE8-A004-357154516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2362200"/>
            <a:ext cx="5486400" cy="3657137"/>
          </a:xfrm>
          <a:prstGeom prst="rect">
            <a:avLst/>
          </a:prstGeom>
        </p:spPr>
      </p:pic>
      <p:sp>
        <p:nvSpPr>
          <p:cNvPr id="5" name="TextBox 4">
            <a:extLst>
              <a:ext uri="{FF2B5EF4-FFF2-40B4-BE49-F238E27FC236}">
                <a16:creationId xmlns:a16="http://schemas.microsoft.com/office/drawing/2014/main" xmlns="" id="{BD7E0179-9163-45B6-BA6A-207687C5AA31}"/>
              </a:ext>
            </a:extLst>
          </p:cNvPr>
          <p:cNvSpPr txBox="1"/>
          <p:nvPr/>
        </p:nvSpPr>
        <p:spPr>
          <a:xfrm>
            <a:off x="2743200" y="990600"/>
            <a:ext cx="4114800" cy="461665"/>
          </a:xfrm>
          <a:prstGeom prst="rect">
            <a:avLst/>
          </a:prstGeom>
          <a:noFill/>
        </p:spPr>
        <p:txBody>
          <a:bodyPr wrap="square" rtlCol="0">
            <a:spAutoFit/>
          </a:bodyPr>
          <a:lstStyle/>
          <a:p>
            <a:r>
              <a:rPr lang="en-US" sz="2400" dirty="0"/>
              <a:t>Please introduce yourself …</a:t>
            </a:r>
            <a:endParaRPr lang="en-CA" sz="2400" dirty="0"/>
          </a:p>
        </p:txBody>
      </p:sp>
    </p:spTree>
    <p:extLst>
      <p:ext uri="{BB962C8B-B14F-4D97-AF65-F5344CB8AC3E}">
        <p14:creationId xmlns:p14="http://schemas.microsoft.com/office/powerpoint/2010/main" val="32573457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dirty="0"/>
              <a:t>EASI Email Standard</a:t>
            </a:r>
          </a:p>
          <a:p>
            <a:pPr marL="109728" indent="0">
              <a:buNone/>
            </a:pPr>
            <a:endParaRPr lang="en-US" sz="1400" dirty="0"/>
          </a:p>
          <a:p>
            <a:r>
              <a:rPr lang="en-US" dirty="0"/>
              <a:t>Up to the trading partner if this is a monitored Mailbox, Alias or Distribution List</a:t>
            </a:r>
          </a:p>
          <a:p>
            <a:r>
              <a:rPr lang="en-US" dirty="0"/>
              <a:t>Update Compliance Matrix to indicate availability by member company</a:t>
            </a:r>
          </a:p>
          <a:p>
            <a:r>
              <a:rPr lang="en-US" dirty="0"/>
              <a:t>Future versions could be more granular</a:t>
            </a:r>
          </a:p>
          <a:p>
            <a:pPr lvl="1"/>
            <a:r>
              <a:rPr lang="en-US" dirty="0"/>
              <a:t>Ex: </a:t>
            </a:r>
            <a:r>
              <a:rPr lang="en-US" dirty="0" err="1"/>
              <a:t>EASI.Order</a:t>
            </a:r>
            <a:r>
              <a:rPr lang="en-US" dirty="0"/>
              <a:t>@  |  </a:t>
            </a:r>
            <a:r>
              <a:rPr lang="en-US" dirty="0" err="1"/>
              <a:t>EASI.Inventory</a:t>
            </a:r>
            <a:r>
              <a:rPr lang="en-US" dirty="0"/>
              <a:t>@</a:t>
            </a:r>
          </a:p>
          <a:p>
            <a:r>
              <a:rPr lang="en-US" dirty="0"/>
              <a:t>Discussion</a:t>
            </a:r>
          </a:p>
          <a:p>
            <a:r>
              <a:rPr lang="en-US" sz="2800" dirty="0"/>
              <a:t>Motion/Vote</a:t>
            </a:r>
          </a:p>
          <a:p>
            <a:pPr lvl="1"/>
            <a:endParaRPr lang="en-US" dirty="0"/>
          </a:p>
          <a:p>
            <a:pPr lvl="1"/>
            <a:endParaRPr lang="en-US" dirty="0"/>
          </a:p>
          <a:p>
            <a:endParaRPr lang="en-US" dirty="0"/>
          </a:p>
          <a:p>
            <a:endParaRPr lang="en-US" dirty="0"/>
          </a:p>
        </p:txBody>
      </p:sp>
      <p:sp>
        <p:nvSpPr>
          <p:cNvPr id="3" name="Title 2"/>
          <p:cNvSpPr>
            <a:spLocks noGrp="1"/>
          </p:cNvSpPr>
          <p:nvPr>
            <p:ph type="title"/>
          </p:nvPr>
        </p:nvSpPr>
        <p:spPr/>
        <p:txBody>
          <a:bodyPr>
            <a:normAutofit/>
          </a:bodyPr>
          <a:lstStyle/>
          <a:p>
            <a:r>
              <a:rPr lang="en-US" dirty="0"/>
              <a:t>New Adoption Discussion</a:t>
            </a:r>
          </a:p>
        </p:txBody>
      </p:sp>
    </p:spTree>
    <p:extLst>
      <p:ext uri="{BB962C8B-B14F-4D97-AF65-F5344CB8AC3E}">
        <p14:creationId xmlns:p14="http://schemas.microsoft.com/office/powerpoint/2010/main" val="103185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endParaRPr lang="en-US" dirty="0"/>
          </a:p>
        </p:txBody>
      </p:sp>
      <p:sp>
        <p:nvSpPr>
          <p:cNvPr id="3" name="Title 2"/>
          <p:cNvSpPr>
            <a:spLocks noGrp="1"/>
          </p:cNvSpPr>
          <p:nvPr>
            <p:ph type="title"/>
          </p:nvPr>
        </p:nvSpPr>
        <p:spPr/>
        <p:txBody>
          <a:bodyPr>
            <a:normAutofit/>
          </a:bodyPr>
          <a:lstStyle/>
          <a:p>
            <a:r>
              <a:rPr lang="en-US" dirty="0"/>
              <a:t>New Adoption Discussion</a:t>
            </a:r>
          </a:p>
        </p:txBody>
      </p:sp>
    </p:spTree>
    <p:extLst>
      <p:ext uri="{BB962C8B-B14F-4D97-AF65-F5344CB8AC3E}">
        <p14:creationId xmlns:p14="http://schemas.microsoft.com/office/powerpoint/2010/main" val="49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06EB9711-0D32-4F6E-A9B4-0DA29D50D3A6}"/>
              </a:ext>
            </a:extLst>
          </p:cNvPr>
          <p:cNvSpPr>
            <a:spLocks noGrp="1"/>
          </p:cNvSpPr>
          <p:nvPr>
            <p:ph idx="1"/>
          </p:nvPr>
        </p:nvSpPr>
        <p:spPr>
          <a:xfrm>
            <a:off x="457200" y="1417638"/>
            <a:ext cx="8229600" cy="4983162"/>
          </a:xfrm>
        </p:spPr>
        <p:txBody>
          <a:bodyPr>
            <a:normAutofit/>
          </a:bodyPr>
          <a:lstStyle/>
          <a:p>
            <a:r>
              <a:rPr lang="en-US" b="1" dirty="0"/>
              <a:t>EASI 870 </a:t>
            </a:r>
            <a:r>
              <a:rPr lang="en-US" dirty="0"/>
              <a:t>Open Order Report – used for order reconciliation and ETA </a:t>
            </a:r>
          </a:p>
          <a:p>
            <a:pPr marL="109728" indent="0">
              <a:buNone/>
            </a:pPr>
            <a:endParaRPr lang="en-CA" dirty="0"/>
          </a:p>
          <a:p>
            <a:r>
              <a:rPr lang="en-US" dirty="0"/>
              <a:t>The current standard of the EASI 870 does not allow for a granular enough break down of the order status.  We are having many challenges with its interpretation. </a:t>
            </a:r>
          </a:p>
          <a:p>
            <a:endParaRPr lang="en-US" sz="1600" dirty="0"/>
          </a:p>
          <a:p>
            <a:r>
              <a:rPr lang="en-US" dirty="0"/>
              <a:t>Current Challenges</a:t>
            </a:r>
          </a:p>
          <a:p>
            <a:endParaRPr lang="en-US" sz="1600" dirty="0"/>
          </a:p>
          <a:p>
            <a:r>
              <a:rPr lang="en-US" dirty="0"/>
              <a:t>Proposed Solution</a:t>
            </a:r>
            <a:endParaRPr lang="en-CA" dirty="0"/>
          </a:p>
          <a:p>
            <a:endParaRPr lang="en-CA" dirty="0"/>
          </a:p>
        </p:txBody>
      </p:sp>
      <p:sp>
        <p:nvSpPr>
          <p:cNvPr id="3" name="Title 2">
            <a:extLst>
              <a:ext uri="{FF2B5EF4-FFF2-40B4-BE49-F238E27FC236}">
                <a16:creationId xmlns:a16="http://schemas.microsoft.com/office/drawing/2014/main" xmlns="" id="{4064A10C-A802-464D-A42E-E8F62A1B9CF3}"/>
              </a:ext>
            </a:extLst>
          </p:cNvPr>
          <p:cNvSpPr>
            <a:spLocks noGrp="1"/>
          </p:cNvSpPr>
          <p:nvPr>
            <p:ph type="title"/>
          </p:nvPr>
        </p:nvSpPr>
        <p:spPr>
          <a:xfrm>
            <a:off x="457200" y="274638"/>
            <a:ext cx="8229600" cy="868362"/>
          </a:xfrm>
        </p:spPr>
        <p:txBody>
          <a:bodyPr>
            <a:normAutofit/>
          </a:bodyPr>
          <a:lstStyle/>
          <a:p>
            <a:pPr algn="ctr"/>
            <a:r>
              <a:rPr lang="en-US" sz="3200" dirty="0"/>
              <a:t>EASI 870 Changes Proposed (V 2.0)</a:t>
            </a:r>
            <a:endParaRPr lang="en-CA" sz="3200" dirty="0"/>
          </a:p>
        </p:txBody>
      </p:sp>
    </p:spTree>
    <p:extLst>
      <p:ext uri="{BB962C8B-B14F-4D97-AF65-F5344CB8AC3E}">
        <p14:creationId xmlns:p14="http://schemas.microsoft.com/office/powerpoint/2010/main" val="29177423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06EB9711-0D32-4F6E-A9B4-0DA29D50D3A6}"/>
              </a:ext>
            </a:extLst>
          </p:cNvPr>
          <p:cNvSpPr>
            <a:spLocks noGrp="1"/>
          </p:cNvSpPr>
          <p:nvPr>
            <p:ph idx="1"/>
          </p:nvPr>
        </p:nvSpPr>
        <p:spPr>
          <a:xfrm>
            <a:off x="457200" y="1417638"/>
            <a:ext cx="8229600" cy="4983162"/>
          </a:xfrm>
        </p:spPr>
        <p:txBody>
          <a:bodyPr>
            <a:normAutofit fontScale="92500" lnSpcReduction="20000"/>
          </a:bodyPr>
          <a:lstStyle/>
          <a:p>
            <a:pPr marL="109728" indent="0">
              <a:buNone/>
            </a:pPr>
            <a:r>
              <a:rPr lang="en-US" b="1" u="sng" dirty="0"/>
              <a:t>Current Challenges:</a:t>
            </a:r>
            <a:endParaRPr lang="en-CA" b="1" u="sng" dirty="0"/>
          </a:p>
          <a:p>
            <a:r>
              <a:rPr lang="en-US" dirty="0"/>
              <a:t>Definition of the status of the order is needed</a:t>
            </a:r>
            <a:endParaRPr lang="en-CA" dirty="0"/>
          </a:p>
          <a:p>
            <a:pPr lvl="1"/>
            <a:r>
              <a:rPr lang="en-US" dirty="0"/>
              <a:t>Open = order that has not been allocated </a:t>
            </a:r>
            <a:endParaRPr lang="en-CA" dirty="0"/>
          </a:p>
          <a:p>
            <a:pPr lvl="1"/>
            <a:endParaRPr lang="en-US" dirty="0"/>
          </a:p>
          <a:p>
            <a:pPr lvl="1"/>
            <a:r>
              <a:rPr lang="en-US" dirty="0"/>
              <a:t>Partially Shipped = order that has an open quantity that has not been allocated but part of the quantity ordered has already shipped?  </a:t>
            </a:r>
            <a:endParaRPr lang="en-CA" dirty="0"/>
          </a:p>
          <a:p>
            <a:pPr lvl="1"/>
            <a:endParaRPr lang="en-US" dirty="0"/>
          </a:p>
          <a:p>
            <a:pPr lvl="1"/>
            <a:r>
              <a:rPr lang="en-US" dirty="0"/>
              <a:t>Allocated – quantity of item is allocated (has all the quantity of the item been allocated?)  Has a quantity already shipped?  Is there a quantity in process?</a:t>
            </a:r>
            <a:endParaRPr lang="en-CA" dirty="0"/>
          </a:p>
          <a:p>
            <a:pPr lvl="1"/>
            <a:endParaRPr lang="en-US" dirty="0"/>
          </a:p>
          <a:p>
            <a:pPr lvl="1"/>
            <a:r>
              <a:rPr lang="en-US" dirty="0"/>
              <a:t>In Process (of shipping) – the item is in process of shipping – but how much of it?  Is some still open or remained allocated but is not yet in the process of shipping?</a:t>
            </a:r>
            <a:endParaRPr lang="en-CA" dirty="0"/>
          </a:p>
          <a:p>
            <a:endParaRPr lang="en-CA" dirty="0"/>
          </a:p>
        </p:txBody>
      </p:sp>
      <p:sp>
        <p:nvSpPr>
          <p:cNvPr id="3" name="Title 2">
            <a:extLst>
              <a:ext uri="{FF2B5EF4-FFF2-40B4-BE49-F238E27FC236}">
                <a16:creationId xmlns:a16="http://schemas.microsoft.com/office/drawing/2014/main" xmlns="" id="{4064A10C-A802-464D-A42E-E8F62A1B9CF3}"/>
              </a:ext>
            </a:extLst>
          </p:cNvPr>
          <p:cNvSpPr>
            <a:spLocks noGrp="1"/>
          </p:cNvSpPr>
          <p:nvPr>
            <p:ph type="title"/>
          </p:nvPr>
        </p:nvSpPr>
        <p:spPr>
          <a:xfrm>
            <a:off x="457200" y="274638"/>
            <a:ext cx="8229600" cy="868362"/>
          </a:xfrm>
        </p:spPr>
        <p:txBody>
          <a:bodyPr>
            <a:normAutofit/>
          </a:bodyPr>
          <a:lstStyle/>
          <a:p>
            <a:pPr algn="ctr"/>
            <a:r>
              <a:rPr lang="en-US" sz="3200" dirty="0"/>
              <a:t>EASI 870 Changes Proposed (V 2.0)</a:t>
            </a:r>
            <a:endParaRPr lang="en-CA" sz="3200" dirty="0"/>
          </a:p>
        </p:txBody>
      </p:sp>
    </p:spTree>
    <p:extLst>
      <p:ext uri="{BB962C8B-B14F-4D97-AF65-F5344CB8AC3E}">
        <p14:creationId xmlns:p14="http://schemas.microsoft.com/office/powerpoint/2010/main" val="7454361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06EB9711-0D32-4F6E-A9B4-0DA29D50D3A6}"/>
              </a:ext>
            </a:extLst>
          </p:cNvPr>
          <p:cNvSpPr>
            <a:spLocks noGrp="1"/>
          </p:cNvSpPr>
          <p:nvPr>
            <p:ph idx="1"/>
          </p:nvPr>
        </p:nvSpPr>
        <p:spPr>
          <a:xfrm>
            <a:off x="457200" y="1417638"/>
            <a:ext cx="8229600" cy="4983162"/>
          </a:xfrm>
        </p:spPr>
        <p:txBody>
          <a:bodyPr>
            <a:normAutofit fontScale="92500" lnSpcReduction="20000"/>
          </a:bodyPr>
          <a:lstStyle/>
          <a:p>
            <a:pPr marL="109728" indent="0">
              <a:buNone/>
            </a:pPr>
            <a:r>
              <a:rPr lang="en-US" b="1" u="sng" dirty="0"/>
              <a:t>Proposed Solution:</a:t>
            </a:r>
            <a:endParaRPr lang="en-CA" u="sng" dirty="0"/>
          </a:p>
          <a:p>
            <a:r>
              <a:rPr lang="en-US" dirty="0"/>
              <a:t>Adapt the EASI 870 to do both ETA report and Order Status/Reconciliation with clear definitions and buckets of quantities. </a:t>
            </a:r>
          </a:p>
          <a:p>
            <a:endParaRPr lang="en-US" dirty="0"/>
          </a:p>
          <a:p>
            <a:r>
              <a:rPr lang="en-US" dirty="0"/>
              <a:t>The new fields are optional which allows Mills/Distributors to use the document with its current interpretation.</a:t>
            </a:r>
            <a:endParaRPr lang="en-CA" dirty="0"/>
          </a:p>
          <a:p>
            <a:endParaRPr lang="en-US" dirty="0"/>
          </a:p>
          <a:p>
            <a:r>
              <a:rPr lang="en-US" dirty="0"/>
              <a:t>The status that is displayed on the report is the most advanced status of the current open order.  If part of the quantity is allocated however another portion of the quantity is in process, Process would be reported.</a:t>
            </a:r>
            <a:endParaRPr lang="en-CA" dirty="0"/>
          </a:p>
          <a:p>
            <a:endParaRPr lang="en-CA" dirty="0"/>
          </a:p>
        </p:txBody>
      </p:sp>
      <p:sp>
        <p:nvSpPr>
          <p:cNvPr id="3" name="Title 2">
            <a:extLst>
              <a:ext uri="{FF2B5EF4-FFF2-40B4-BE49-F238E27FC236}">
                <a16:creationId xmlns:a16="http://schemas.microsoft.com/office/drawing/2014/main" xmlns="" id="{4064A10C-A802-464D-A42E-E8F62A1B9CF3}"/>
              </a:ext>
            </a:extLst>
          </p:cNvPr>
          <p:cNvSpPr>
            <a:spLocks noGrp="1"/>
          </p:cNvSpPr>
          <p:nvPr>
            <p:ph type="title"/>
          </p:nvPr>
        </p:nvSpPr>
        <p:spPr>
          <a:xfrm>
            <a:off x="457200" y="274638"/>
            <a:ext cx="8229600" cy="868362"/>
          </a:xfrm>
        </p:spPr>
        <p:txBody>
          <a:bodyPr>
            <a:normAutofit/>
          </a:bodyPr>
          <a:lstStyle/>
          <a:p>
            <a:pPr algn="ctr"/>
            <a:r>
              <a:rPr lang="en-US" sz="3200" dirty="0"/>
              <a:t>EASI 870 Changes Proposed (V 2.0)</a:t>
            </a:r>
            <a:endParaRPr lang="en-CA" sz="3200" dirty="0"/>
          </a:p>
        </p:txBody>
      </p:sp>
    </p:spTree>
    <p:extLst>
      <p:ext uri="{BB962C8B-B14F-4D97-AF65-F5344CB8AC3E}">
        <p14:creationId xmlns:p14="http://schemas.microsoft.com/office/powerpoint/2010/main" val="20022719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3B0D5A8B-3D4D-4D5C-A4F1-8CC173FDA6D8}"/>
              </a:ext>
            </a:extLst>
          </p:cNvPr>
          <p:cNvPicPr>
            <a:picLocks noGrp="1" noChangeAspect="1"/>
          </p:cNvPicPr>
          <p:nvPr>
            <p:ph idx="1"/>
          </p:nvPr>
        </p:nvPicPr>
        <p:blipFill>
          <a:blip r:embed="rId2"/>
          <a:stretch>
            <a:fillRect/>
          </a:stretch>
        </p:blipFill>
        <p:spPr>
          <a:xfrm>
            <a:off x="267853" y="1852969"/>
            <a:ext cx="8229600" cy="1555249"/>
          </a:xfrm>
          <a:prstGeom prst="rect">
            <a:avLst/>
          </a:prstGeom>
        </p:spPr>
      </p:pic>
      <p:sp>
        <p:nvSpPr>
          <p:cNvPr id="3" name="Title 2">
            <a:extLst>
              <a:ext uri="{FF2B5EF4-FFF2-40B4-BE49-F238E27FC236}">
                <a16:creationId xmlns:a16="http://schemas.microsoft.com/office/drawing/2014/main" xmlns="" id="{6260F74D-A552-45A6-B2F8-94C4C83B5ADE}"/>
              </a:ext>
            </a:extLst>
          </p:cNvPr>
          <p:cNvSpPr>
            <a:spLocks noGrp="1"/>
          </p:cNvSpPr>
          <p:nvPr>
            <p:ph type="title"/>
          </p:nvPr>
        </p:nvSpPr>
        <p:spPr>
          <a:xfrm>
            <a:off x="457200" y="274638"/>
            <a:ext cx="8229600" cy="487362"/>
          </a:xfrm>
        </p:spPr>
        <p:txBody>
          <a:bodyPr>
            <a:normAutofit fontScale="90000"/>
          </a:bodyPr>
          <a:lstStyle/>
          <a:p>
            <a:r>
              <a:rPr lang="en-US" dirty="0"/>
              <a:t>EASI 870 Proposed Specifications</a:t>
            </a:r>
            <a:endParaRPr lang="en-CA" dirty="0"/>
          </a:p>
        </p:txBody>
      </p:sp>
      <p:pic>
        <p:nvPicPr>
          <p:cNvPr id="5" name="Picture 4">
            <a:extLst>
              <a:ext uri="{FF2B5EF4-FFF2-40B4-BE49-F238E27FC236}">
                <a16:creationId xmlns:a16="http://schemas.microsoft.com/office/drawing/2014/main" xmlns="" id="{DC6C15FC-192E-4DFD-BAAE-24D0E572AEB3}"/>
              </a:ext>
            </a:extLst>
          </p:cNvPr>
          <p:cNvPicPr>
            <a:picLocks noChangeAspect="1"/>
          </p:cNvPicPr>
          <p:nvPr/>
        </p:nvPicPr>
        <p:blipFill>
          <a:blip r:embed="rId3"/>
          <a:stretch>
            <a:fillRect/>
          </a:stretch>
        </p:blipFill>
        <p:spPr>
          <a:xfrm>
            <a:off x="260926" y="3449782"/>
            <a:ext cx="8236527" cy="1922066"/>
          </a:xfrm>
          <a:prstGeom prst="rect">
            <a:avLst/>
          </a:prstGeom>
        </p:spPr>
      </p:pic>
    </p:spTree>
    <p:extLst>
      <p:ext uri="{BB962C8B-B14F-4D97-AF65-F5344CB8AC3E}">
        <p14:creationId xmlns:p14="http://schemas.microsoft.com/office/powerpoint/2010/main" val="3888814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E6DFC82C-FDB5-43DD-92D9-D24E835AA1D9}"/>
              </a:ext>
            </a:extLst>
          </p:cNvPr>
          <p:cNvSpPr>
            <a:spLocks noGrp="1"/>
          </p:cNvSpPr>
          <p:nvPr>
            <p:ph type="title"/>
          </p:nvPr>
        </p:nvSpPr>
        <p:spPr/>
        <p:txBody>
          <a:bodyPr>
            <a:normAutofit fontScale="90000"/>
          </a:bodyPr>
          <a:lstStyle/>
          <a:p>
            <a:r>
              <a:rPr lang="en-US" dirty="0"/>
              <a:t>EASI 870 Proposed Specifications</a:t>
            </a:r>
            <a:endParaRPr lang="en-CA" dirty="0"/>
          </a:p>
        </p:txBody>
      </p:sp>
      <p:pic>
        <p:nvPicPr>
          <p:cNvPr id="4" name="Content Placeholder 3">
            <a:extLst>
              <a:ext uri="{FF2B5EF4-FFF2-40B4-BE49-F238E27FC236}">
                <a16:creationId xmlns:a16="http://schemas.microsoft.com/office/drawing/2014/main" xmlns="" id="{E9BD1DA8-2F4F-4C29-A33D-1579A8E6A9E7}"/>
              </a:ext>
            </a:extLst>
          </p:cNvPr>
          <p:cNvPicPr>
            <a:picLocks noGrp="1" noChangeAspect="1"/>
          </p:cNvPicPr>
          <p:nvPr>
            <p:ph idx="1"/>
          </p:nvPr>
        </p:nvPicPr>
        <p:blipFill>
          <a:blip r:embed="rId2"/>
          <a:stretch>
            <a:fillRect/>
          </a:stretch>
        </p:blipFill>
        <p:spPr>
          <a:xfrm>
            <a:off x="152400" y="1752600"/>
            <a:ext cx="8745091" cy="3124200"/>
          </a:xfrm>
          <a:prstGeom prst="rect">
            <a:avLst/>
          </a:prstGeom>
        </p:spPr>
      </p:pic>
    </p:spTree>
    <p:extLst>
      <p:ext uri="{BB962C8B-B14F-4D97-AF65-F5344CB8AC3E}">
        <p14:creationId xmlns:p14="http://schemas.microsoft.com/office/powerpoint/2010/main" val="3661758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4E026F1-DF50-41A1-900D-9FB880D7E902}"/>
              </a:ext>
            </a:extLst>
          </p:cNvPr>
          <p:cNvSpPr>
            <a:spLocks noGrp="1"/>
          </p:cNvSpPr>
          <p:nvPr>
            <p:ph type="title"/>
          </p:nvPr>
        </p:nvSpPr>
        <p:spPr>
          <a:xfrm>
            <a:off x="457200" y="274638"/>
            <a:ext cx="8229600" cy="944562"/>
          </a:xfrm>
        </p:spPr>
        <p:txBody>
          <a:bodyPr>
            <a:normAutofit fontScale="90000"/>
          </a:bodyPr>
          <a:lstStyle/>
          <a:p>
            <a:r>
              <a:rPr lang="en-US" dirty="0"/>
              <a:t>EASI 870 Proposed Specifications</a:t>
            </a:r>
            <a:endParaRPr lang="en-CA" dirty="0"/>
          </a:p>
        </p:txBody>
      </p:sp>
      <p:pic>
        <p:nvPicPr>
          <p:cNvPr id="4" name="Content Placeholder 3">
            <a:extLst>
              <a:ext uri="{FF2B5EF4-FFF2-40B4-BE49-F238E27FC236}">
                <a16:creationId xmlns:a16="http://schemas.microsoft.com/office/drawing/2014/main" xmlns="" id="{4B816097-27CF-42A6-BF9E-1524AF8DBD5E}"/>
              </a:ext>
            </a:extLst>
          </p:cNvPr>
          <p:cNvPicPr>
            <a:picLocks noGrp="1" noChangeAspect="1"/>
          </p:cNvPicPr>
          <p:nvPr>
            <p:ph idx="1"/>
          </p:nvPr>
        </p:nvPicPr>
        <p:blipFill>
          <a:blip r:embed="rId2"/>
          <a:stretch>
            <a:fillRect/>
          </a:stretch>
        </p:blipFill>
        <p:spPr>
          <a:xfrm>
            <a:off x="457200" y="1524000"/>
            <a:ext cx="8229600" cy="1470019"/>
          </a:xfrm>
          <a:prstGeom prst="rect">
            <a:avLst/>
          </a:prstGeom>
        </p:spPr>
      </p:pic>
      <p:pic>
        <p:nvPicPr>
          <p:cNvPr id="5" name="Picture 4">
            <a:extLst>
              <a:ext uri="{FF2B5EF4-FFF2-40B4-BE49-F238E27FC236}">
                <a16:creationId xmlns:a16="http://schemas.microsoft.com/office/drawing/2014/main" xmlns="" id="{AEAFE436-C43F-45CA-BC07-11181AC32C45}"/>
              </a:ext>
            </a:extLst>
          </p:cNvPr>
          <p:cNvPicPr>
            <a:picLocks noChangeAspect="1"/>
          </p:cNvPicPr>
          <p:nvPr/>
        </p:nvPicPr>
        <p:blipFill>
          <a:blip r:embed="rId3"/>
          <a:stretch>
            <a:fillRect/>
          </a:stretch>
        </p:blipFill>
        <p:spPr>
          <a:xfrm>
            <a:off x="457200" y="2994019"/>
            <a:ext cx="8213438" cy="789995"/>
          </a:xfrm>
          <a:prstGeom prst="rect">
            <a:avLst/>
          </a:prstGeom>
        </p:spPr>
      </p:pic>
    </p:spTree>
    <p:extLst>
      <p:ext uri="{BB962C8B-B14F-4D97-AF65-F5344CB8AC3E}">
        <p14:creationId xmlns:p14="http://schemas.microsoft.com/office/powerpoint/2010/main" val="27587022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4E026F1-DF50-41A1-900D-9FB880D7E902}"/>
              </a:ext>
            </a:extLst>
          </p:cNvPr>
          <p:cNvSpPr>
            <a:spLocks noGrp="1"/>
          </p:cNvSpPr>
          <p:nvPr>
            <p:ph type="title"/>
          </p:nvPr>
        </p:nvSpPr>
        <p:spPr>
          <a:xfrm>
            <a:off x="457200" y="274638"/>
            <a:ext cx="8229600" cy="944562"/>
          </a:xfrm>
        </p:spPr>
        <p:txBody>
          <a:bodyPr>
            <a:normAutofit fontScale="90000"/>
          </a:bodyPr>
          <a:lstStyle/>
          <a:p>
            <a:r>
              <a:rPr lang="en-US" dirty="0"/>
              <a:t>EASI 870 Proposed Specifications</a:t>
            </a:r>
            <a:endParaRPr lang="en-CA" dirty="0"/>
          </a:p>
        </p:txBody>
      </p:sp>
      <p:sp>
        <p:nvSpPr>
          <p:cNvPr id="6" name="Content Placeholder 5">
            <a:extLst>
              <a:ext uri="{FF2B5EF4-FFF2-40B4-BE49-F238E27FC236}">
                <a16:creationId xmlns:a16="http://schemas.microsoft.com/office/drawing/2014/main" xmlns="" id="{57E91604-1A91-41AC-8DAE-FD81357B19A8}"/>
              </a:ext>
            </a:extLst>
          </p:cNvPr>
          <p:cNvSpPr>
            <a:spLocks noGrp="1"/>
          </p:cNvSpPr>
          <p:nvPr>
            <p:ph idx="1"/>
          </p:nvPr>
        </p:nvSpPr>
        <p:spPr/>
        <p:txBody>
          <a:bodyPr/>
          <a:lstStyle/>
          <a:p>
            <a:r>
              <a:rPr lang="en-US" dirty="0"/>
              <a:t>Upcoming API-based Order Endpoint Capabilities</a:t>
            </a:r>
          </a:p>
          <a:p>
            <a:pPr lvl="1"/>
            <a:r>
              <a:rPr lang="en-US" dirty="0"/>
              <a:t>Solution defined challenges</a:t>
            </a:r>
          </a:p>
          <a:p>
            <a:pPr lvl="1"/>
            <a:r>
              <a:rPr lang="en-US" dirty="0"/>
              <a:t>Support granular needs </a:t>
            </a:r>
          </a:p>
          <a:p>
            <a:pPr lvl="1"/>
            <a:r>
              <a:rPr lang="en-US" dirty="0"/>
              <a:t>Support additional data elements </a:t>
            </a:r>
          </a:p>
          <a:p>
            <a:endParaRPr lang="en-US" dirty="0"/>
          </a:p>
          <a:p>
            <a:r>
              <a:rPr lang="en-US" dirty="0"/>
              <a:t>Discussion</a:t>
            </a:r>
          </a:p>
          <a:p>
            <a:endParaRPr lang="en-US" dirty="0"/>
          </a:p>
          <a:p>
            <a:r>
              <a:rPr lang="en-US" dirty="0"/>
              <a:t>Motion / Vote </a:t>
            </a:r>
          </a:p>
          <a:p>
            <a:endParaRPr lang="en-US" dirty="0"/>
          </a:p>
          <a:p>
            <a:endParaRPr lang="en-US" dirty="0"/>
          </a:p>
        </p:txBody>
      </p:sp>
    </p:spTree>
    <p:extLst>
      <p:ext uri="{BB962C8B-B14F-4D97-AF65-F5344CB8AC3E}">
        <p14:creationId xmlns:p14="http://schemas.microsoft.com/office/powerpoint/2010/main" val="36543803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endParaRPr lang="en-US" dirty="0"/>
          </a:p>
        </p:txBody>
      </p:sp>
      <p:sp>
        <p:nvSpPr>
          <p:cNvPr id="3" name="Title 2"/>
          <p:cNvSpPr>
            <a:spLocks noGrp="1"/>
          </p:cNvSpPr>
          <p:nvPr>
            <p:ph type="title"/>
          </p:nvPr>
        </p:nvSpPr>
        <p:spPr/>
        <p:txBody>
          <a:bodyPr>
            <a:normAutofit/>
          </a:bodyPr>
          <a:lstStyle/>
          <a:p>
            <a:r>
              <a:rPr lang="en-US" dirty="0"/>
              <a:t>Retire Standards – </a:t>
            </a:r>
          </a:p>
        </p:txBody>
      </p:sp>
    </p:spTree>
    <p:extLst>
      <p:ext uri="{BB962C8B-B14F-4D97-AF65-F5344CB8AC3E}">
        <p14:creationId xmlns:p14="http://schemas.microsoft.com/office/powerpoint/2010/main" val="306902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asi-Logo 2018">
            <a:extLst>
              <a:ext uri="{FF2B5EF4-FFF2-40B4-BE49-F238E27FC236}">
                <a16:creationId xmlns:a16="http://schemas.microsoft.com/office/drawing/2014/main" xmlns="" id="{90CD0CD0-FAAA-499D-AD0C-23E1648C39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7451"/>
            <a:ext cx="1305765" cy="130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xmlns="" id="{B7C6893F-A324-4100-928E-E684A01113D6}"/>
              </a:ext>
            </a:extLst>
          </p:cNvPr>
          <p:cNvSpPr txBox="1"/>
          <p:nvPr/>
        </p:nvSpPr>
        <p:spPr>
          <a:xfrm>
            <a:off x="2438400" y="533400"/>
            <a:ext cx="4724400" cy="369332"/>
          </a:xfrm>
          <a:prstGeom prst="rect">
            <a:avLst/>
          </a:prstGeom>
          <a:noFill/>
        </p:spPr>
        <p:txBody>
          <a:bodyPr wrap="square" rtlCol="0">
            <a:spAutoFit/>
          </a:bodyPr>
          <a:lstStyle/>
          <a:p>
            <a:r>
              <a:rPr lang="en-US" dirty="0"/>
              <a:t>Please designate your voting attendee</a:t>
            </a:r>
            <a:endParaRPr lang="en-CA" dirty="0"/>
          </a:p>
        </p:txBody>
      </p:sp>
    </p:spTree>
    <p:extLst>
      <p:ext uri="{BB962C8B-B14F-4D97-AF65-F5344CB8AC3E}">
        <p14:creationId xmlns:p14="http://schemas.microsoft.com/office/powerpoint/2010/main" val="23595122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The decade of the 997!</a:t>
            </a:r>
          </a:p>
          <a:p>
            <a:endParaRPr lang="en-US" dirty="0"/>
          </a:p>
          <a:p>
            <a:r>
              <a:rPr lang="en-US" dirty="0"/>
              <a:t>Is the need for utilizing acknowledgments not present?</a:t>
            </a:r>
          </a:p>
          <a:p>
            <a:endParaRPr lang="en-US" dirty="0"/>
          </a:p>
          <a:p>
            <a:r>
              <a:rPr lang="en-US" dirty="0"/>
              <a:t>Put the </a:t>
            </a:r>
            <a:r>
              <a:rPr lang="en-US" u="sng" dirty="0"/>
              <a:t>Function</a:t>
            </a:r>
            <a:r>
              <a:rPr lang="en-US" dirty="0"/>
              <a:t> in Functional Acknowledgement.</a:t>
            </a:r>
          </a:p>
          <a:p>
            <a:endParaRPr lang="en-US" dirty="0"/>
          </a:p>
          <a:p>
            <a:r>
              <a:rPr lang="en-US" dirty="0"/>
              <a:t>What is preventing true adoption/usage?</a:t>
            </a:r>
          </a:p>
          <a:p>
            <a:endParaRPr lang="en-US" dirty="0"/>
          </a:p>
        </p:txBody>
      </p:sp>
      <p:sp>
        <p:nvSpPr>
          <p:cNvPr id="3" name="Title 2"/>
          <p:cNvSpPr>
            <a:spLocks noGrp="1"/>
          </p:cNvSpPr>
          <p:nvPr>
            <p:ph type="title"/>
          </p:nvPr>
        </p:nvSpPr>
        <p:spPr/>
        <p:txBody>
          <a:bodyPr>
            <a:normAutofit/>
          </a:bodyPr>
          <a:lstStyle/>
          <a:p>
            <a:r>
              <a:rPr lang="en-US" dirty="0"/>
              <a:t>Standard Usage – 997 FA</a:t>
            </a:r>
          </a:p>
        </p:txBody>
      </p:sp>
    </p:spTree>
    <p:extLst>
      <p:ext uri="{BB962C8B-B14F-4D97-AF65-F5344CB8AC3E}">
        <p14:creationId xmlns:p14="http://schemas.microsoft.com/office/powerpoint/2010/main" val="25758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93192" lvl="1" indent="0">
              <a:buNone/>
            </a:pPr>
            <a:endParaRPr lang="en-US" dirty="0"/>
          </a:p>
          <a:p>
            <a:pPr marL="393192" lvl="1" indent="0">
              <a:buNone/>
            </a:pPr>
            <a:endParaRPr lang="en-US" dirty="0"/>
          </a:p>
        </p:txBody>
      </p:sp>
      <p:sp>
        <p:nvSpPr>
          <p:cNvPr id="3" name="Title 2"/>
          <p:cNvSpPr>
            <a:spLocks noGrp="1"/>
          </p:cNvSpPr>
          <p:nvPr>
            <p:ph type="title"/>
          </p:nvPr>
        </p:nvSpPr>
        <p:spPr/>
        <p:txBody>
          <a:bodyPr>
            <a:normAutofit/>
          </a:bodyPr>
          <a:lstStyle/>
          <a:p>
            <a:r>
              <a:rPr lang="en-US" dirty="0"/>
              <a:t>Standard Usage – </a:t>
            </a:r>
          </a:p>
        </p:txBody>
      </p:sp>
    </p:spTree>
    <p:extLst>
      <p:ext uri="{BB962C8B-B14F-4D97-AF65-F5344CB8AC3E}">
        <p14:creationId xmlns:p14="http://schemas.microsoft.com/office/powerpoint/2010/main" val="147098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382000" cy="4495800"/>
          </a:xfrm>
        </p:spPr>
        <p:txBody>
          <a:bodyPr>
            <a:normAutofit fontScale="92500"/>
          </a:bodyPr>
          <a:lstStyle/>
          <a:p>
            <a:pPr marL="393192" lvl="1" indent="0">
              <a:buNone/>
            </a:pPr>
            <a:endParaRPr lang="en-US" dirty="0"/>
          </a:p>
          <a:p>
            <a:pPr marL="109728" indent="0">
              <a:buNone/>
            </a:pPr>
            <a:r>
              <a:rPr lang="en-US" sz="2600" b="1" dirty="0"/>
              <a:t>What is an EASI 888 - Item Maintenance Transaction?</a:t>
            </a:r>
          </a:p>
          <a:p>
            <a:pPr marL="109728" indent="0">
              <a:buNone/>
            </a:pPr>
            <a:endParaRPr lang="en-CA" sz="2600" dirty="0"/>
          </a:p>
          <a:p>
            <a:r>
              <a:rPr lang="en-US" dirty="0"/>
              <a:t>An EASI 888 transaction set enables a Mill to provide detailed information of finished goods to a specific partner. The EASI 888 is useful in providing information regarding new products or any changes in existing specifications of an item.</a:t>
            </a:r>
          </a:p>
          <a:p>
            <a:r>
              <a:rPr lang="en-US" dirty="0"/>
              <a:t>Reduces/Eliminates the need to generate and send large PDD files.</a:t>
            </a:r>
            <a:endParaRPr lang="en-CA" dirty="0"/>
          </a:p>
          <a:p>
            <a:endParaRPr lang="en-US" dirty="0"/>
          </a:p>
          <a:p>
            <a:pPr lvl="1"/>
            <a:endParaRPr lang="en-US" dirty="0"/>
          </a:p>
          <a:p>
            <a:pPr lvl="1"/>
            <a:endParaRPr lang="en-US" dirty="0"/>
          </a:p>
          <a:p>
            <a:endParaRPr lang="en-US" dirty="0"/>
          </a:p>
          <a:p>
            <a:pPr lvl="1"/>
            <a:endParaRPr lang="en-US" dirty="0"/>
          </a:p>
        </p:txBody>
      </p:sp>
      <p:sp>
        <p:nvSpPr>
          <p:cNvPr id="3" name="Title 2"/>
          <p:cNvSpPr>
            <a:spLocks noGrp="1"/>
          </p:cNvSpPr>
          <p:nvPr>
            <p:ph type="title"/>
          </p:nvPr>
        </p:nvSpPr>
        <p:spPr/>
        <p:txBody>
          <a:bodyPr>
            <a:normAutofit/>
          </a:bodyPr>
          <a:lstStyle/>
          <a:p>
            <a:r>
              <a:rPr lang="en-US" sz="2800" dirty="0"/>
              <a:t>New Standard – EASI 888 Item Maintenance</a:t>
            </a:r>
          </a:p>
        </p:txBody>
      </p:sp>
    </p:spTree>
    <p:extLst>
      <p:ext uri="{BB962C8B-B14F-4D97-AF65-F5344CB8AC3E}">
        <p14:creationId xmlns:p14="http://schemas.microsoft.com/office/powerpoint/2010/main" val="298805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C014ED1-0E68-4926-9300-4E2F6E116215}"/>
              </a:ext>
            </a:extLst>
          </p:cNvPr>
          <p:cNvSpPr>
            <a:spLocks noGrp="1"/>
          </p:cNvSpPr>
          <p:nvPr>
            <p:ph idx="1"/>
          </p:nvPr>
        </p:nvSpPr>
        <p:spPr/>
        <p:txBody>
          <a:bodyPr/>
          <a:lstStyle/>
          <a:p>
            <a:endParaRPr lang="en-CA" dirty="0"/>
          </a:p>
        </p:txBody>
      </p:sp>
      <p:sp>
        <p:nvSpPr>
          <p:cNvPr id="3" name="Title 2">
            <a:extLst>
              <a:ext uri="{FF2B5EF4-FFF2-40B4-BE49-F238E27FC236}">
                <a16:creationId xmlns:a16="http://schemas.microsoft.com/office/drawing/2014/main" xmlns="" id="{6FDCF729-722F-48CB-AFB7-33E7760A16AD}"/>
              </a:ext>
            </a:extLst>
          </p:cNvPr>
          <p:cNvSpPr>
            <a:spLocks noGrp="1"/>
          </p:cNvSpPr>
          <p:nvPr>
            <p:ph type="title"/>
          </p:nvPr>
        </p:nvSpPr>
        <p:spPr/>
        <p:txBody>
          <a:bodyPr>
            <a:normAutofit fontScale="90000"/>
          </a:bodyPr>
          <a:lstStyle/>
          <a:p>
            <a:r>
              <a:rPr lang="en-US" dirty="0"/>
              <a:t>EASI 888 Proposed Specification</a:t>
            </a:r>
            <a:endParaRPr lang="en-CA" dirty="0"/>
          </a:p>
        </p:txBody>
      </p:sp>
    </p:spTree>
    <p:extLst>
      <p:ext uri="{BB962C8B-B14F-4D97-AF65-F5344CB8AC3E}">
        <p14:creationId xmlns:p14="http://schemas.microsoft.com/office/powerpoint/2010/main" val="2271697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93192" lvl="1" indent="0">
              <a:buNone/>
            </a:pPr>
            <a:endParaRPr lang="en-US" dirty="0"/>
          </a:p>
          <a:p>
            <a:r>
              <a:rPr lang="en-US" dirty="0"/>
              <a:t>Trading Partner EASI Meeting Breakout</a:t>
            </a:r>
          </a:p>
          <a:p>
            <a:endParaRPr lang="en-US" dirty="0"/>
          </a:p>
          <a:p>
            <a:r>
              <a:rPr lang="en-US" dirty="0"/>
              <a:t>RFID Usage/Adoption</a:t>
            </a:r>
          </a:p>
          <a:p>
            <a:endParaRPr lang="en-US" dirty="0"/>
          </a:p>
          <a:p>
            <a:endParaRPr lang="en-US" dirty="0"/>
          </a:p>
          <a:p>
            <a:endParaRPr lang="en-US" dirty="0"/>
          </a:p>
          <a:p>
            <a:pPr lvl="1"/>
            <a:endParaRPr lang="en-US" dirty="0"/>
          </a:p>
          <a:p>
            <a:pPr lvl="1"/>
            <a:endParaRPr lang="en-US" dirty="0"/>
          </a:p>
          <a:p>
            <a:endParaRPr lang="en-US" dirty="0"/>
          </a:p>
          <a:p>
            <a:pPr lvl="1"/>
            <a:endParaRPr lang="en-US" dirty="0"/>
          </a:p>
        </p:txBody>
      </p:sp>
      <p:sp>
        <p:nvSpPr>
          <p:cNvPr id="3" name="Title 2"/>
          <p:cNvSpPr>
            <a:spLocks noGrp="1"/>
          </p:cNvSpPr>
          <p:nvPr>
            <p:ph type="title"/>
          </p:nvPr>
        </p:nvSpPr>
        <p:spPr/>
        <p:txBody>
          <a:bodyPr>
            <a:normAutofit/>
          </a:bodyPr>
          <a:lstStyle/>
          <a:p>
            <a:r>
              <a:rPr lang="en-US" dirty="0"/>
              <a:t>New Business – Topics</a:t>
            </a:r>
          </a:p>
        </p:txBody>
      </p:sp>
    </p:spTree>
    <p:extLst>
      <p:ext uri="{BB962C8B-B14F-4D97-AF65-F5344CB8AC3E}">
        <p14:creationId xmlns:p14="http://schemas.microsoft.com/office/powerpoint/2010/main" val="43483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Trading Partner Breakout Sessions</a:t>
            </a:r>
          </a:p>
          <a:p>
            <a:pPr lvl="1"/>
            <a:r>
              <a:rPr lang="en-US" dirty="0"/>
              <a:t>Has been an informal benefit of our meetings</a:t>
            </a:r>
          </a:p>
          <a:p>
            <a:pPr lvl="1"/>
            <a:r>
              <a:rPr lang="en-US" dirty="0"/>
              <a:t>Is it time to provide a defined opportunity at the Annual Meetings?</a:t>
            </a:r>
          </a:p>
          <a:p>
            <a:pPr lvl="1"/>
            <a:r>
              <a:rPr lang="en-US" dirty="0"/>
              <a:t>Opportunity for trading partners to meet privately and discuss:</a:t>
            </a:r>
          </a:p>
          <a:p>
            <a:pPr lvl="2"/>
            <a:r>
              <a:rPr lang="en-US" dirty="0"/>
              <a:t>Their EASI Needs and Priorities</a:t>
            </a:r>
          </a:p>
          <a:p>
            <a:pPr lvl="2"/>
            <a:r>
              <a:rPr lang="en-US" dirty="0"/>
              <a:t>Challenges</a:t>
            </a:r>
          </a:p>
          <a:p>
            <a:pPr lvl="2"/>
            <a:r>
              <a:rPr lang="en-US" dirty="0"/>
              <a:t>Establish/Reinforce communications</a:t>
            </a:r>
          </a:p>
          <a:p>
            <a:pPr lvl="2"/>
            <a:r>
              <a:rPr lang="en-US" dirty="0"/>
              <a:t>Commitments for progress</a:t>
            </a:r>
          </a:p>
          <a:p>
            <a:endParaRPr lang="en-US" dirty="0"/>
          </a:p>
          <a:p>
            <a:pPr lvl="1"/>
            <a:endParaRPr lang="en-US" dirty="0"/>
          </a:p>
        </p:txBody>
      </p:sp>
      <p:sp>
        <p:nvSpPr>
          <p:cNvPr id="3" name="Title 2"/>
          <p:cNvSpPr>
            <a:spLocks noGrp="1"/>
          </p:cNvSpPr>
          <p:nvPr>
            <p:ph type="title"/>
          </p:nvPr>
        </p:nvSpPr>
        <p:spPr/>
        <p:txBody>
          <a:bodyPr>
            <a:normAutofit/>
          </a:bodyPr>
          <a:lstStyle/>
          <a:p>
            <a:r>
              <a:rPr lang="en-US" dirty="0"/>
              <a:t>New Business – Topics</a:t>
            </a:r>
          </a:p>
        </p:txBody>
      </p:sp>
    </p:spTree>
    <p:extLst>
      <p:ext uri="{BB962C8B-B14F-4D97-AF65-F5344CB8AC3E}">
        <p14:creationId xmlns:p14="http://schemas.microsoft.com/office/powerpoint/2010/main" val="341959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Trading Partner Breakout Sessions</a:t>
            </a:r>
          </a:p>
          <a:p>
            <a:pPr lvl="1"/>
            <a:r>
              <a:rPr lang="en-US" dirty="0"/>
              <a:t>What might this look like?</a:t>
            </a:r>
          </a:p>
          <a:p>
            <a:pPr lvl="1"/>
            <a:r>
              <a:rPr lang="en-US" dirty="0"/>
              <a:t>Group can coordinate scheduling of meetings.</a:t>
            </a:r>
          </a:p>
          <a:p>
            <a:pPr lvl="1"/>
            <a:r>
              <a:rPr lang="en-US" dirty="0"/>
              <a:t>Would this mechanism result in more actionable requests and compliance progress?</a:t>
            </a:r>
          </a:p>
          <a:p>
            <a:endParaRPr lang="en-US" dirty="0"/>
          </a:p>
          <a:p>
            <a:pPr lvl="1"/>
            <a:endParaRPr lang="en-US" dirty="0"/>
          </a:p>
        </p:txBody>
      </p:sp>
      <p:sp>
        <p:nvSpPr>
          <p:cNvPr id="3" name="Title 2"/>
          <p:cNvSpPr>
            <a:spLocks noGrp="1"/>
          </p:cNvSpPr>
          <p:nvPr>
            <p:ph type="title"/>
          </p:nvPr>
        </p:nvSpPr>
        <p:spPr/>
        <p:txBody>
          <a:bodyPr>
            <a:normAutofit/>
          </a:bodyPr>
          <a:lstStyle/>
          <a:p>
            <a:r>
              <a:rPr lang="en-US" dirty="0"/>
              <a:t>New Business – Topics</a:t>
            </a:r>
          </a:p>
        </p:txBody>
      </p:sp>
    </p:spTree>
    <p:extLst>
      <p:ext uri="{BB962C8B-B14F-4D97-AF65-F5344CB8AC3E}">
        <p14:creationId xmlns:p14="http://schemas.microsoft.com/office/powerpoint/2010/main" val="51652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382000" cy="4495800"/>
          </a:xfrm>
        </p:spPr>
        <p:txBody>
          <a:bodyPr>
            <a:normAutofit fontScale="92500"/>
          </a:bodyPr>
          <a:lstStyle/>
          <a:p>
            <a:pPr marL="393192" lvl="1" indent="0">
              <a:buNone/>
            </a:pPr>
            <a:endParaRPr lang="en-US" dirty="0"/>
          </a:p>
          <a:p>
            <a:pPr marL="109728" indent="0">
              <a:buNone/>
            </a:pPr>
            <a:r>
              <a:rPr lang="en-US" sz="2600" b="1" dirty="0"/>
              <a:t>What is an EASI 888 - Item Maintenance Transaction?</a:t>
            </a:r>
          </a:p>
          <a:p>
            <a:pPr marL="109728" indent="0">
              <a:buNone/>
            </a:pPr>
            <a:endParaRPr lang="en-CA" sz="2600" dirty="0"/>
          </a:p>
          <a:p>
            <a:r>
              <a:rPr lang="en-US" dirty="0"/>
              <a:t>An EASI 888 transaction set enables a Mill to provide detailed information of finished goods to a specific partner. The EASI 888 is useful in providing information regarding new products or any changes in existing specifications of an item.</a:t>
            </a:r>
          </a:p>
          <a:p>
            <a:r>
              <a:rPr lang="en-US" dirty="0"/>
              <a:t>Reduces/Eliminates the need to generate and send large PDD files.</a:t>
            </a:r>
            <a:endParaRPr lang="en-CA" dirty="0"/>
          </a:p>
          <a:p>
            <a:endParaRPr lang="en-US" dirty="0"/>
          </a:p>
          <a:p>
            <a:pPr lvl="1"/>
            <a:endParaRPr lang="en-US" dirty="0"/>
          </a:p>
          <a:p>
            <a:pPr lvl="1"/>
            <a:endParaRPr lang="en-US" dirty="0"/>
          </a:p>
          <a:p>
            <a:endParaRPr lang="en-US" dirty="0"/>
          </a:p>
          <a:p>
            <a:pPr lvl="1"/>
            <a:endParaRPr lang="en-US" dirty="0"/>
          </a:p>
        </p:txBody>
      </p:sp>
      <p:sp>
        <p:nvSpPr>
          <p:cNvPr id="3" name="Title 2"/>
          <p:cNvSpPr>
            <a:spLocks noGrp="1"/>
          </p:cNvSpPr>
          <p:nvPr>
            <p:ph type="title"/>
          </p:nvPr>
        </p:nvSpPr>
        <p:spPr/>
        <p:txBody>
          <a:bodyPr>
            <a:normAutofit/>
          </a:bodyPr>
          <a:lstStyle/>
          <a:p>
            <a:r>
              <a:rPr lang="en-US" sz="2800" dirty="0"/>
              <a:t>New Standard – EASI 888 Item Maintenance</a:t>
            </a:r>
          </a:p>
        </p:txBody>
      </p:sp>
    </p:spTree>
    <p:extLst>
      <p:ext uri="{BB962C8B-B14F-4D97-AF65-F5344CB8AC3E}">
        <p14:creationId xmlns:p14="http://schemas.microsoft.com/office/powerpoint/2010/main" val="19484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endParaRPr lang="en-US" dirty="0"/>
          </a:p>
          <a:p>
            <a:endParaRPr lang="en-US" dirty="0"/>
          </a:p>
          <a:p>
            <a:endParaRPr lang="en-US" dirty="0"/>
          </a:p>
          <a:p>
            <a:pPr lvl="1"/>
            <a:endParaRPr lang="en-US" dirty="0"/>
          </a:p>
          <a:p>
            <a:pPr lvl="1"/>
            <a:endParaRPr lang="en-US" dirty="0"/>
          </a:p>
          <a:p>
            <a:endParaRPr lang="en-US" dirty="0"/>
          </a:p>
          <a:p>
            <a:pPr lvl="1"/>
            <a:endParaRPr lang="en-US" dirty="0"/>
          </a:p>
        </p:txBody>
      </p:sp>
      <p:sp>
        <p:nvSpPr>
          <p:cNvPr id="3" name="Title 2"/>
          <p:cNvSpPr>
            <a:spLocks noGrp="1"/>
          </p:cNvSpPr>
          <p:nvPr>
            <p:ph type="title"/>
          </p:nvPr>
        </p:nvSpPr>
        <p:spPr/>
        <p:txBody>
          <a:bodyPr>
            <a:normAutofit/>
          </a:bodyPr>
          <a:lstStyle/>
          <a:p>
            <a:r>
              <a:rPr lang="en-US" dirty="0"/>
              <a:t>New Business – </a:t>
            </a:r>
          </a:p>
        </p:txBody>
      </p:sp>
    </p:spTree>
    <p:extLst>
      <p:ext uri="{BB962C8B-B14F-4D97-AF65-F5344CB8AC3E}">
        <p14:creationId xmlns:p14="http://schemas.microsoft.com/office/powerpoint/2010/main" val="238129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a:p>
          <a:p>
            <a:endParaRPr lang="en-US" dirty="0"/>
          </a:p>
          <a:p>
            <a:endParaRPr lang="en-US" dirty="0"/>
          </a:p>
          <a:p>
            <a:endParaRPr lang="en-US" dirty="0"/>
          </a:p>
          <a:p>
            <a:pPr lvl="1"/>
            <a:endParaRPr lang="en-US" dirty="0"/>
          </a:p>
          <a:p>
            <a:pPr lvl="1"/>
            <a:endParaRPr lang="en-US" dirty="0"/>
          </a:p>
          <a:p>
            <a:endParaRPr lang="en-US" dirty="0"/>
          </a:p>
          <a:p>
            <a:pPr lvl="1"/>
            <a:endParaRPr lang="en-US" dirty="0"/>
          </a:p>
        </p:txBody>
      </p:sp>
      <p:sp>
        <p:nvSpPr>
          <p:cNvPr id="3" name="Title 2"/>
          <p:cNvSpPr>
            <a:spLocks noGrp="1"/>
          </p:cNvSpPr>
          <p:nvPr>
            <p:ph type="title"/>
          </p:nvPr>
        </p:nvSpPr>
        <p:spPr/>
        <p:txBody>
          <a:bodyPr>
            <a:normAutofit/>
          </a:bodyPr>
          <a:lstStyle/>
          <a:p>
            <a:pPr lvl="2"/>
            <a:r>
              <a:rPr lang="en-US" sz="3200" dirty="0"/>
              <a:t>Web Services / API Discussion</a:t>
            </a:r>
          </a:p>
        </p:txBody>
      </p:sp>
    </p:spTree>
    <p:extLst>
      <p:ext uri="{BB962C8B-B14F-4D97-AF65-F5344CB8AC3E}">
        <p14:creationId xmlns:p14="http://schemas.microsoft.com/office/powerpoint/2010/main" val="403959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asi-Logo 2018">
            <a:extLst>
              <a:ext uri="{FF2B5EF4-FFF2-40B4-BE49-F238E27FC236}">
                <a16:creationId xmlns:a16="http://schemas.microsoft.com/office/drawing/2014/main" xmlns="" id="{3D8BB610-2F18-4B99-9081-635541E939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7451"/>
            <a:ext cx="1305765" cy="130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xmlns="" id="{656551AE-1200-46D4-935F-72B08A5F6BFE}"/>
              </a:ext>
            </a:extLst>
          </p:cNvPr>
          <p:cNvSpPr txBox="1"/>
          <p:nvPr/>
        </p:nvSpPr>
        <p:spPr>
          <a:xfrm>
            <a:off x="76200" y="533400"/>
            <a:ext cx="8915399" cy="1354217"/>
          </a:xfrm>
          <a:prstGeom prst="rect">
            <a:avLst/>
          </a:prstGeom>
          <a:noFill/>
        </p:spPr>
        <p:txBody>
          <a:bodyPr wrap="square" rtlCol="0">
            <a:spAutoFit/>
          </a:bodyPr>
          <a:lstStyle/>
          <a:p>
            <a:pPr algn="ctr"/>
            <a:r>
              <a:rPr lang="en-US" b="1" dirty="0"/>
              <a:t>Thank you for your support in 2019</a:t>
            </a:r>
          </a:p>
          <a:p>
            <a:pPr algn="ctr"/>
            <a:endParaRPr lang="en-CA" dirty="0"/>
          </a:p>
          <a:p>
            <a:pPr algn="ctr"/>
            <a:r>
              <a:rPr lang="en-CA" sz="2800" b="1" dirty="0"/>
              <a:t>Patrons</a:t>
            </a:r>
          </a:p>
          <a:p>
            <a:pPr algn="ctr"/>
            <a:endParaRPr lang="en-CA" b="1" dirty="0"/>
          </a:p>
        </p:txBody>
      </p:sp>
      <p:sp>
        <p:nvSpPr>
          <p:cNvPr id="9" name="Rectangle 8">
            <a:extLst>
              <a:ext uri="{FF2B5EF4-FFF2-40B4-BE49-F238E27FC236}">
                <a16:creationId xmlns:a16="http://schemas.microsoft.com/office/drawing/2014/main" xmlns="" id="{823D42CF-7048-4311-8FFC-21F2EF5742C5}"/>
              </a:ext>
            </a:extLst>
          </p:cNvPr>
          <p:cNvSpPr/>
          <p:nvPr/>
        </p:nvSpPr>
        <p:spPr>
          <a:xfrm>
            <a:off x="381000" y="1905000"/>
            <a:ext cx="8382000" cy="350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000" u="sng" dirty="0">
              <a:solidFill>
                <a:schemeClr val="tx1"/>
              </a:solidFill>
              <a:latin typeface="Arial" panose="020B0604020202020204" pitchFamily="34" charset="0"/>
              <a:cs typeface="Arial" panose="020B0604020202020204" pitchFamily="34" charset="0"/>
            </a:endParaRPr>
          </a:p>
          <a:p>
            <a:endParaRPr lang="en-CA" sz="1000" b="1" dirty="0">
              <a:solidFill>
                <a:schemeClr val="tx1"/>
              </a:solidFill>
              <a:latin typeface="Arial" panose="020B0604020202020204" pitchFamily="34" charset="0"/>
              <a:cs typeface="Arial" panose="020B0604020202020204" pitchFamily="34" charset="0"/>
            </a:endParaRPr>
          </a:p>
          <a:p>
            <a:r>
              <a:rPr lang="en-CA" sz="1200" cap="all" normalizeH="1" dirty="0">
                <a:solidFill>
                  <a:schemeClr val="tx1"/>
                </a:solidFill>
                <a:latin typeface="Arial" panose="020B0604020202020204" pitchFamily="34" charset="0"/>
                <a:cs typeface="Arial" panose="020B0604020202020204" pitchFamily="34" charset="0"/>
              </a:rPr>
              <a:t>American T Shirt		Badger Sportswear		Bella + Canvas</a:t>
            </a:r>
          </a:p>
          <a:p>
            <a:endParaRPr lang="en-CA" sz="1200" cap="all" normalizeH="1" dirty="0">
              <a:solidFill>
                <a:schemeClr val="tx1"/>
              </a:solidFill>
              <a:latin typeface="Arial" panose="020B0604020202020204" pitchFamily="34" charset="0"/>
              <a:cs typeface="Arial" panose="020B0604020202020204" pitchFamily="34" charset="0"/>
            </a:endParaRPr>
          </a:p>
          <a:p>
            <a:r>
              <a:rPr lang="en-CA" sz="1200" cap="all" normalizeH="1" dirty="0">
                <a:solidFill>
                  <a:schemeClr val="tx1"/>
                </a:solidFill>
                <a:latin typeface="Arial" panose="020B0604020202020204" pitchFamily="34" charset="0"/>
                <a:cs typeface="Arial" panose="020B0604020202020204" pitchFamily="34" charset="0"/>
              </a:rPr>
              <a:t>Century Place Apparel	</a:t>
            </a:r>
            <a:r>
              <a:rPr lang="en-CA" sz="1200" cap="all" normalizeH="1" dirty="0" err="1">
                <a:solidFill>
                  <a:schemeClr val="tx1"/>
                </a:solidFill>
                <a:latin typeface="Arial" panose="020B0604020202020204" pitchFamily="34" charset="0"/>
                <a:cs typeface="Arial" panose="020B0604020202020204" pitchFamily="34" charset="0"/>
              </a:rPr>
              <a:t>Dyenomite</a:t>
            </a:r>
            <a:r>
              <a:rPr lang="en-CA" sz="1200" cap="all" normalizeH="1" dirty="0">
                <a:solidFill>
                  <a:schemeClr val="tx1"/>
                </a:solidFill>
                <a:latin typeface="Arial" panose="020B0604020202020204" pitchFamily="34" charset="0"/>
                <a:cs typeface="Arial" panose="020B0604020202020204" pitchFamily="34" charset="0"/>
              </a:rPr>
              <a:t> Apparel		Fruit of the Loom/Russell</a:t>
            </a:r>
          </a:p>
          <a:p>
            <a:endParaRPr lang="en-CA" sz="1200" cap="all" normalizeH="1" dirty="0">
              <a:solidFill>
                <a:schemeClr val="tx1"/>
              </a:solidFill>
              <a:latin typeface="Arial" panose="020B0604020202020204" pitchFamily="34" charset="0"/>
              <a:cs typeface="Arial" panose="020B0604020202020204" pitchFamily="34" charset="0"/>
            </a:endParaRPr>
          </a:p>
          <a:p>
            <a:r>
              <a:rPr lang="en-CA" sz="1200" cap="all" normalizeH="1" dirty="0">
                <a:solidFill>
                  <a:schemeClr val="tx1"/>
                </a:solidFill>
                <a:latin typeface="Arial" panose="020B0604020202020204" pitchFamily="34" charset="0"/>
                <a:cs typeface="Arial" panose="020B0604020202020204" pitchFamily="34" charset="0"/>
              </a:rPr>
              <a:t>Gildan Activewear		Hanes Brands		J America </a:t>
            </a:r>
            <a:r>
              <a:rPr lang="en-CA" sz="1200" cap="all" normalizeH="1" dirty="0" err="1">
                <a:solidFill>
                  <a:schemeClr val="tx1"/>
                </a:solidFill>
                <a:latin typeface="Arial" panose="020B0604020202020204" pitchFamily="34" charset="0"/>
                <a:cs typeface="Arial" panose="020B0604020202020204" pitchFamily="34" charset="0"/>
              </a:rPr>
              <a:t>Vetta</a:t>
            </a:r>
            <a:r>
              <a:rPr lang="en-CA" sz="1200" cap="all" normalizeH="1" dirty="0">
                <a:solidFill>
                  <a:schemeClr val="tx1"/>
                </a:solidFill>
                <a:latin typeface="Arial" panose="020B0604020202020204" pitchFamily="34" charset="0"/>
                <a:cs typeface="Arial" panose="020B0604020202020204" pitchFamily="34" charset="0"/>
              </a:rPr>
              <a:t>​</a:t>
            </a:r>
          </a:p>
          <a:p>
            <a:endParaRPr lang="en-CA" sz="1200" cap="all" normalizeH="1" dirty="0">
              <a:solidFill>
                <a:schemeClr val="tx1"/>
              </a:solidFill>
              <a:latin typeface="Arial" panose="020B0604020202020204" pitchFamily="34" charset="0"/>
              <a:cs typeface="Arial" panose="020B0604020202020204" pitchFamily="34" charset="0"/>
            </a:endParaRPr>
          </a:p>
          <a:p>
            <a:r>
              <a:rPr lang="en-CA" sz="1200" cap="all" normalizeH="1" dirty="0">
                <a:solidFill>
                  <a:schemeClr val="tx1"/>
                </a:solidFill>
                <a:latin typeface="Arial" panose="020B0604020202020204" pitchFamily="34" charset="0"/>
                <a:cs typeface="Arial" panose="020B0604020202020204" pitchFamily="34" charset="0"/>
              </a:rPr>
              <a:t>LAT </a:t>
            </a:r>
            <a:r>
              <a:rPr lang="en-CA" sz="1200" cap="all" normalizeH="1" dirty="0" err="1">
                <a:solidFill>
                  <a:schemeClr val="tx1"/>
                </a:solidFill>
                <a:latin typeface="Arial" panose="020B0604020202020204" pitchFamily="34" charset="0"/>
                <a:cs typeface="Arial" panose="020B0604020202020204" pitchFamily="34" charset="0"/>
              </a:rPr>
              <a:t>AppareL</a:t>
            </a:r>
            <a:r>
              <a:rPr lang="en-CA" sz="1200" cap="all" normalizeH="1" dirty="0">
                <a:solidFill>
                  <a:schemeClr val="tx1"/>
                </a:solidFill>
                <a:latin typeface="Arial" panose="020B0604020202020204" pitchFamily="34" charset="0"/>
                <a:cs typeface="Arial" panose="020B0604020202020204" pitchFamily="34" charset="0"/>
              </a:rPr>
              <a:t>		ML </a:t>
            </a:r>
            <a:r>
              <a:rPr lang="en-CA" sz="1200" cap="all" normalizeH="1" dirty="0" err="1">
                <a:solidFill>
                  <a:schemeClr val="tx1"/>
                </a:solidFill>
                <a:latin typeface="Arial" panose="020B0604020202020204" pitchFamily="34" charset="0"/>
                <a:cs typeface="Arial" panose="020B0604020202020204" pitchFamily="34" charset="0"/>
              </a:rPr>
              <a:t>Kishigo</a:t>
            </a:r>
            <a:r>
              <a:rPr lang="en-CA" sz="1200" cap="all" normalizeH="1" dirty="0">
                <a:solidFill>
                  <a:schemeClr val="tx1"/>
                </a:solidFill>
                <a:latin typeface="Arial" panose="020B0604020202020204" pitchFamily="34" charset="0"/>
                <a:cs typeface="Arial" panose="020B0604020202020204" pitchFamily="34" charset="0"/>
              </a:rPr>
              <a:t> Mfg. Co		</a:t>
            </a:r>
            <a:r>
              <a:rPr lang="en-CA" sz="1200" cap="all" normalizeH="1" dirty="0" err="1">
                <a:solidFill>
                  <a:schemeClr val="tx1"/>
                </a:solidFill>
                <a:latin typeface="Arial" panose="020B0604020202020204" pitchFamily="34" charset="0"/>
                <a:cs typeface="Arial" panose="020B0604020202020204" pitchFamily="34" charset="0"/>
              </a:rPr>
              <a:t>Moshay</a:t>
            </a:r>
            <a:r>
              <a:rPr lang="en-CA" sz="1200" cap="all" normalizeH="1" dirty="0">
                <a:solidFill>
                  <a:schemeClr val="tx1"/>
                </a:solidFill>
                <a:latin typeface="Arial" panose="020B0604020202020204" pitchFamily="34" charset="0"/>
                <a:cs typeface="Arial" panose="020B0604020202020204" pitchFamily="34" charset="0"/>
              </a:rPr>
              <a:t> Inc / A4</a:t>
            </a:r>
          </a:p>
          <a:p>
            <a:endParaRPr lang="en-CA" sz="1200" cap="all" normalizeH="1" dirty="0">
              <a:solidFill>
                <a:schemeClr val="tx1"/>
              </a:solidFill>
              <a:latin typeface="Arial" panose="020B0604020202020204" pitchFamily="34" charset="0"/>
              <a:cs typeface="Arial" panose="020B0604020202020204" pitchFamily="34" charset="0"/>
            </a:endParaRPr>
          </a:p>
          <a:p>
            <a:r>
              <a:rPr lang="en-CA" sz="1200" cap="all" normalizeH="1" dirty="0">
                <a:solidFill>
                  <a:schemeClr val="tx1"/>
                </a:solidFill>
                <a:latin typeface="Arial" panose="020B0604020202020204" pitchFamily="34" charset="0"/>
                <a:cs typeface="Arial" panose="020B0604020202020204" pitchFamily="34" charset="0"/>
              </a:rPr>
              <a:t>Next Level / YS Garments	One Stop Inc.		S &amp; S Activewear Inc</a:t>
            </a:r>
          </a:p>
          <a:p>
            <a:endParaRPr lang="en-CA" sz="1200" cap="all" normalizeH="1" dirty="0">
              <a:solidFill>
                <a:schemeClr val="tx1"/>
              </a:solidFill>
              <a:latin typeface="Arial" panose="020B0604020202020204" pitchFamily="34" charset="0"/>
              <a:cs typeface="Arial" panose="020B0604020202020204" pitchFamily="34" charset="0"/>
            </a:endParaRPr>
          </a:p>
          <a:p>
            <a:r>
              <a:rPr lang="en-CA" sz="1200" cap="all" normalizeH="1" dirty="0">
                <a:solidFill>
                  <a:schemeClr val="tx1"/>
                </a:solidFill>
                <a:latin typeface="Arial" panose="020B0604020202020204" pitchFamily="34" charset="0"/>
                <a:cs typeface="Arial" panose="020B0604020202020204" pitchFamily="34" charset="0"/>
              </a:rPr>
              <a:t>Sportsman Cap &amp; Bag		Order </a:t>
            </a:r>
            <a:r>
              <a:rPr lang="en-CA" sz="1200" cap="all" normalizeH="1" dirty="0" err="1">
                <a:solidFill>
                  <a:schemeClr val="tx1"/>
                </a:solidFill>
                <a:latin typeface="Arial" panose="020B0604020202020204" pitchFamily="34" charset="0"/>
                <a:cs typeface="Arial" panose="020B0604020202020204" pitchFamily="34" charset="0"/>
              </a:rPr>
              <a:t>MyGear</a:t>
            </a:r>
            <a:endParaRPr lang="en-CA" sz="1200" cap="all" normalizeH="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54109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Questions</a:t>
            </a:r>
          </a:p>
          <a:p>
            <a:endParaRPr lang="en-US" dirty="0"/>
          </a:p>
          <a:p>
            <a:r>
              <a:rPr lang="en-US" dirty="0"/>
              <a:t>New Tech Business</a:t>
            </a:r>
          </a:p>
          <a:p>
            <a:endParaRPr lang="en-US" dirty="0"/>
          </a:p>
          <a:p>
            <a:endParaRPr lang="en-US" dirty="0"/>
          </a:p>
          <a:p>
            <a:endParaRPr lang="en-US" dirty="0"/>
          </a:p>
          <a:p>
            <a:endParaRPr lang="en-US" dirty="0"/>
          </a:p>
          <a:p>
            <a:pPr lvl="1"/>
            <a:endParaRPr lang="en-US" dirty="0"/>
          </a:p>
          <a:p>
            <a:pPr lvl="1"/>
            <a:endParaRPr lang="en-US" dirty="0"/>
          </a:p>
          <a:p>
            <a:endParaRPr lang="en-US" dirty="0"/>
          </a:p>
          <a:p>
            <a:pPr lvl="1"/>
            <a:endParaRPr lang="en-US" dirty="0"/>
          </a:p>
        </p:txBody>
      </p:sp>
      <p:sp>
        <p:nvSpPr>
          <p:cNvPr id="3" name="Title 2"/>
          <p:cNvSpPr>
            <a:spLocks noGrp="1"/>
          </p:cNvSpPr>
          <p:nvPr>
            <p:ph type="title"/>
          </p:nvPr>
        </p:nvSpPr>
        <p:spPr/>
        <p:txBody>
          <a:bodyPr>
            <a:normAutofit/>
          </a:bodyPr>
          <a:lstStyle/>
          <a:p>
            <a:r>
              <a:rPr lang="en-US" sz="3600" dirty="0"/>
              <a:t>Open Discussion</a:t>
            </a:r>
          </a:p>
        </p:txBody>
      </p:sp>
    </p:spTree>
    <p:extLst>
      <p:ext uri="{BB962C8B-B14F-4D97-AF65-F5344CB8AC3E}">
        <p14:creationId xmlns:p14="http://schemas.microsoft.com/office/powerpoint/2010/main" val="7239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724400"/>
          </a:xfrm>
        </p:spPr>
        <p:txBody>
          <a:bodyPr>
            <a:normAutofit lnSpcReduction="10000"/>
          </a:bodyPr>
          <a:lstStyle/>
          <a:p>
            <a:r>
              <a:rPr lang="en-US" dirty="0"/>
              <a:t>Cheat Sheet – Feedback Update and Website Glossary</a:t>
            </a:r>
          </a:p>
          <a:p>
            <a:r>
              <a:rPr lang="en-US" dirty="0"/>
              <a:t>New Standard Development</a:t>
            </a:r>
          </a:p>
          <a:p>
            <a:r>
              <a:rPr lang="en-US" dirty="0"/>
              <a:t>Sample Files - New Standards/Versions </a:t>
            </a:r>
          </a:p>
          <a:p>
            <a:r>
              <a:rPr lang="en-US" dirty="0"/>
              <a:t>RFID Version Updates</a:t>
            </a:r>
          </a:p>
          <a:p>
            <a:r>
              <a:rPr lang="en-US" dirty="0"/>
              <a:t>API’s – Phase 1 Standards Proposals </a:t>
            </a:r>
          </a:p>
          <a:p>
            <a:pPr lvl="1"/>
            <a:r>
              <a:rPr lang="en-US" dirty="0"/>
              <a:t>Inventory Endpoint v1.0 (Get/846)</a:t>
            </a:r>
          </a:p>
          <a:p>
            <a:pPr lvl="1"/>
            <a:r>
              <a:rPr lang="en-US" dirty="0"/>
              <a:t>Order Endpoint (Get/870)</a:t>
            </a:r>
          </a:p>
          <a:p>
            <a:pPr lvl="1"/>
            <a:r>
              <a:rPr lang="en-US" dirty="0"/>
              <a:t>Fulfillment Endpoint (Get/856)</a:t>
            </a:r>
          </a:p>
          <a:p>
            <a:r>
              <a:rPr lang="en-US" dirty="0"/>
              <a:t>Webinar or Q&amp;A Open Call</a:t>
            </a:r>
          </a:p>
          <a:p>
            <a:r>
              <a:rPr lang="en-US" dirty="0"/>
              <a:t>?</a:t>
            </a:r>
          </a:p>
        </p:txBody>
      </p:sp>
      <p:sp>
        <p:nvSpPr>
          <p:cNvPr id="3" name="Title 2"/>
          <p:cNvSpPr>
            <a:spLocks noGrp="1"/>
          </p:cNvSpPr>
          <p:nvPr>
            <p:ph type="title"/>
          </p:nvPr>
        </p:nvSpPr>
        <p:spPr>
          <a:xfrm>
            <a:off x="457200" y="274638"/>
            <a:ext cx="8229600" cy="1143000"/>
          </a:xfrm>
        </p:spPr>
        <p:txBody>
          <a:bodyPr>
            <a:noAutofit/>
          </a:bodyPr>
          <a:lstStyle/>
          <a:p>
            <a:pPr algn="ctr"/>
            <a:r>
              <a:rPr lang="en-US" sz="3600" dirty="0"/>
              <a:t>2019-2020 Potential Tech Tasks</a:t>
            </a:r>
          </a:p>
        </p:txBody>
      </p:sp>
    </p:spTree>
    <p:extLst>
      <p:ext uri="{BB962C8B-B14F-4D97-AF65-F5344CB8AC3E}">
        <p14:creationId xmlns:p14="http://schemas.microsoft.com/office/powerpoint/2010/main" val="159450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724400"/>
          </a:xfrm>
        </p:spPr>
        <p:txBody>
          <a:bodyPr>
            <a:normAutofit/>
          </a:bodyPr>
          <a:lstStyle/>
          <a:p>
            <a:endParaRPr lang="en-US" sz="4000" dirty="0"/>
          </a:p>
          <a:p>
            <a:r>
              <a:rPr lang="en-US" sz="4000" dirty="0"/>
              <a:t>Meeting Review / Feedback</a:t>
            </a:r>
          </a:p>
          <a:p>
            <a:endParaRPr lang="en-US" sz="4000" dirty="0"/>
          </a:p>
          <a:p>
            <a:r>
              <a:rPr lang="en-US" sz="4000" dirty="0"/>
              <a:t>2021 Location Suggestions</a:t>
            </a:r>
          </a:p>
          <a:p>
            <a:pPr marL="109728" indent="0" algn="ctr">
              <a:buNone/>
            </a:pPr>
            <a:r>
              <a:rPr lang="en-US" sz="4000" dirty="0"/>
              <a:t>(West Coast)</a:t>
            </a:r>
          </a:p>
        </p:txBody>
      </p:sp>
      <p:sp>
        <p:nvSpPr>
          <p:cNvPr id="3" name="Title 2"/>
          <p:cNvSpPr>
            <a:spLocks noGrp="1"/>
          </p:cNvSpPr>
          <p:nvPr>
            <p:ph type="title"/>
          </p:nvPr>
        </p:nvSpPr>
        <p:spPr/>
        <p:txBody>
          <a:bodyPr>
            <a:normAutofit/>
          </a:bodyPr>
          <a:lstStyle/>
          <a:p>
            <a:r>
              <a:rPr lang="en-US"/>
              <a:t>2020 </a:t>
            </a:r>
            <a:r>
              <a:rPr lang="en-US" dirty="0"/>
              <a:t>Meeting Wrap Up</a:t>
            </a:r>
          </a:p>
        </p:txBody>
      </p:sp>
    </p:spTree>
    <p:extLst>
      <p:ext uri="{BB962C8B-B14F-4D97-AF65-F5344CB8AC3E}">
        <p14:creationId xmlns:p14="http://schemas.microsoft.com/office/powerpoint/2010/main" val="273330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993D9E66-B4AE-4522-A7F9-7608D4939D42}"/>
              </a:ext>
            </a:extLst>
          </p:cNvPr>
          <p:cNvSpPr>
            <a:spLocks noGrp="1"/>
          </p:cNvSpPr>
          <p:nvPr>
            <p:ph type="title"/>
          </p:nvPr>
        </p:nvSpPr>
        <p:spPr>
          <a:xfrm>
            <a:off x="457200" y="2362200"/>
            <a:ext cx="8229600" cy="1143000"/>
          </a:xfrm>
        </p:spPr>
        <p:txBody>
          <a:bodyPr>
            <a:normAutofit fontScale="90000"/>
          </a:bodyPr>
          <a:lstStyle/>
          <a:p>
            <a:pPr algn="ctr"/>
            <a:r>
              <a:rPr lang="en-US" dirty="0"/>
              <a:t>Thank you for attending the </a:t>
            </a:r>
            <a:br>
              <a:rPr lang="en-US" dirty="0"/>
            </a:br>
            <a:r>
              <a:rPr lang="en-US" dirty="0"/>
              <a:t/>
            </a:r>
            <a:br>
              <a:rPr lang="en-US" dirty="0"/>
            </a:br>
            <a:r>
              <a:rPr lang="en-US" dirty="0"/>
              <a:t>2020 EASI Conference</a:t>
            </a:r>
            <a:br>
              <a:rPr lang="en-US" dirty="0"/>
            </a:br>
            <a:r>
              <a:rPr lang="en-US" dirty="0"/>
              <a:t/>
            </a:r>
            <a:br>
              <a:rPr lang="en-US" dirty="0"/>
            </a:br>
            <a:r>
              <a:rPr lang="en-US" dirty="0"/>
              <a:t>Hope to see you again next year!</a:t>
            </a:r>
            <a:endParaRPr lang="en-CA" dirty="0"/>
          </a:p>
        </p:txBody>
      </p:sp>
    </p:spTree>
    <p:extLst>
      <p:ext uri="{BB962C8B-B14F-4D97-AF65-F5344CB8AC3E}">
        <p14:creationId xmlns:p14="http://schemas.microsoft.com/office/powerpoint/2010/main" val="3575267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447800"/>
            <a:ext cx="8077200" cy="3998018"/>
          </a:xfrm>
          <a:prstGeom prst="rect">
            <a:avLst/>
          </a:prstGeom>
        </p:spPr>
        <p:txBody>
          <a:bodyPr wrap="square">
            <a:spAutoFit/>
          </a:bodyPr>
          <a:lstStyle/>
          <a:p>
            <a:pPr marL="0" indent="0" algn="ctr">
              <a:lnSpc>
                <a:spcPct val="90000"/>
              </a:lnSpc>
              <a:buFont typeface="Wingdings" pitchFamily="2" charset="2"/>
              <a:buNone/>
            </a:pPr>
            <a:r>
              <a:rPr lang="en-US" sz="3600" b="1" dirty="0">
                <a:solidFill>
                  <a:srgbClr val="0505BB"/>
                </a:solidFill>
                <a:effectLst>
                  <a:outerShdw blurRad="38100" dist="38100" dir="2700000" algn="tl">
                    <a:srgbClr val="C0C0C0"/>
                  </a:outerShdw>
                </a:effectLst>
              </a:rPr>
              <a:t>2020 Annual Meeting</a:t>
            </a:r>
          </a:p>
          <a:p>
            <a:pPr algn="ctr">
              <a:lnSpc>
                <a:spcPct val="90000"/>
              </a:lnSpc>
            </a:pPr>
            <a:endParaRPr lang="en-US" b="1" dirty="0">
              <a:solidFill>
                <a:srgbClr val="FF0000"/>
              </a:solidFill>
              <a:effectLst>
                <a:outerShdw blurRad="38100" dist="38100" dir="2700000" algn="tl">
                  <a:srgbClr val="C0C0C0"/>
                </a:outerShdw>
              </a:effectLst>
            </a:endParaRPr>
          </a:p>
          <a:p>
            <a:pPr algn="ctr">
              <a:lnSpc>
                <a:spcPct val="90000"/>
              </a:lnSpc>
            </a:pPr>
            <a:endParaRPr lang="en-US" b="1" dirty="0">
              <a:solidFill>
                <a:srgbClr val="FF0000"/>
              </a:solidFill>
              <a:effectLst>
                <a:outerShdw blurRad="38100" dist="38100" dir="2700000" algn="tl">
                  <a:srgbClr val="C0C0C0"/>
                </a:outerShdw>
              </a:effectLst>
            </a:endParaRPr>
          </a:p>
          <a:p>
            <a:pPr algn="ctr">
              <a:lnSpc>
                <a:spcPct val="90000"/>
              </a:lnSpc>
            </a:pPr>
            <a:r>
              <a:rPr lang="en-US" b="1" dirty="0">
                <a:solidFill>
                  <a:srgbClr val="0505BB"/>
                </a:solidFill>
                <a:effectLst>
                  <a:outerShdw blurRad="38100" dist="38100" dir="2700000" algn="tl">
                    <a:srgbClr val="C0C0C0"/>
                  </a:outerShdw>
                </a:effectLst>
              </a:rPr>
              <a:t>Anti-Trust Guidelines Review</a:t>
            </a:r>
          </a:p>
          <a:p>
            <a:pPr marL="0" indent="0" algn="ctr">
              <a:lnSpc>
                <a:spcPct val="90000"/>
              </a:lnSpc>
              <a:buFont typeface="Wingdings" pitchFamily="2" charset="2"/>
              <a:buNone/>
            </a:pPr>
            <a:r>
              <a:rPr lang="en-US" sz="3600" b="1" dirty="0">
                <a:solidFill>
                  <a:srgbClr val="0505BB"/>
                </a:solidFill>
                <a:effectLst>
                  <a:outerShdw blurRad="38100" dist="38100" dir="2700000" algn="tl">
                    <a:srgbClr val="C0C0C0"/>
                  </a:outerShdw>
                </a:effectLst>
              </a:rPr>
              <a:t>--------</a:t>
            </a:r>
          </a:p>
          <a:p>
            <a:pPr marL="0" indent="0" algn="ctr">
              <a:lnSpc>
                <a:spcPct val="90000"/>
              </a:lnSpc>
              <a:buFont typeface="Wingdings" pitchFamily="2" charset="2"/>
              <a:buNone/>
            </a:pPr>
            <a:r>
              <a:rPr lang="en-US" b="1" dirty="0">
                <a:solidFill>
                  <a:srgbClr val="0505BB"/>
                </a:solidFill>
                <a:effectLst>
                  <a:outerShdw blurRad="38100" dist="38100" dir="2700000" algn="tl">
                    <a:srgbClr val="C0C0C0"/>
                  </a:outerShdw>
                </a:effectLst>
              </a:rPr>
              <a:t>Secretary/Treasurer’s Report</a:t>
            </a:r>
          </a:p>
          <a:p>
            <a:pPr marL="0" indent="0" algn="ctr">
              <a:lnSpc>
                <a:spcPct val="90000"/>
              </a:lnSpc>
              <a:buFont typeface="Wingdings" pitchFamily="2" charset="2"/>
              <a:buNone/>
            </a:pPr>
            <a:r>
              <a:rPr lang="en-US" sz="3600" b="1" dirty="0">
                <a:solidFill>
                  <a:srgbClr val="0505BB"/>
                </a:solidFill>
                <a:effectLst>
                  <a:outerShdw blurRad="38100" dist="38100" dir="2700000" algn="tl">
                    <a:srgbClr val="C0C0C0"/>
                  </a:outerShdw>
                </a:effectLst>
              </a:rPr>
              <a:t>--------</a:t>
            </a:r>
          </a:p>
          <a:p>
            <a:pPr marL="0" indent="0" algn="ctr">
              <a:lnSpc>
                <a:spcPct val="90000"/>
              </a:lnSpc>
              <a:buFont typeface="Wingdings" pitchFamily="2" charset="2"/>
              <a:buNone/>
            </a:pPr>
            <a:r>
              <a:rPr lang="en-US" b="1" dirty="0">
                <a:solidFill>
                  <a:srgbClr val="0505BB"/>
                </a:solidFill>
                <a:effectLst>
                  <a:outerShdw blurRad="38100" dist="38100" dir="2700000" algn="tl">
                    <a:srgbClr val="C0C0C0"/>
                  </a:outerShdw>
                </a:effectLst>
              </a:rPr>
              <a:t>Steering Committee Members &amp; Ballot</a:t>
            </a:r>
          </a:p>
          <a:p>
            <a:pPr marL="0" indent="0" algn="ctr">
              <a:lnSpc>
                <a:spcPct val="90000"/>
              </a:lnSpc>
              <a:buFont typeface="Wingdings" pitchFamily="2" charset="2"/>
              <a:buNone/>
            </a:pPr>
            <a:endParaRPr lang="en-US" b="1" dirty="0">
              <a:solidFill>
                <a:srgbClr val="0505BB"/>
              </a:solidFill>
              <a:effectLst>
                <a:outerShdw blurRad="38100" dist="38100" dir="2700000" algn="tl">
                  <a:srgbClr val="C0C0C0"/>
                </a:outerShdw>
              </a:effectLst>
            </a:endParaRPr>
          </a:p>
          <a:p>
            <a:pPr marL="0" indent="0" algn="ctr">
              <a:lnSpc>
                <a:spcPct val="90000"/>
              </a:lnSpc>
              <a:buFont typeface="Wingdings" pitchFamily="2" charset="2"/>
              <a:buNone/>
            </a:pPr>
            <a:endParaRPr lang="en-US" b="1" dirty="0">
              <a:solidFill>
                <a:srgbClr val="0505BB"/>
              </a:solidFill>
              <a:effectLst>
                <a:outerShdw blurRad="38100" dist="38100" dir="2700000" algn="tl">
                  <a:srgbClr val="C0C0C0"/>
                </a:outerShdw>
              </a:effectLst>
            </a:endParaRPr>
          </a:p>
          <a:p>
            <a:pPr marL="0" indent="0" algn="ctr">
              <a:lnSpc>
                <a:spcPct val="90000"/>
              </a:lnSpc>
              <a:buFont typeface="Wingdings" pitchFamily="2" charset="2"/>
              <a:buNone/>
            </a:pPr>
            <a:r>
              <a:rPr lang="en-US" sz="1400" b="1" dirty="0">
                <a:solidFill>
                  <a:srgbClr val="0505BB"/>
                </a:solidFill>
                <a:effectLst>
                  <a:outerShdw blurRad="38100" dist="38100" dir="2700000" algn="tl">
                    <a:srgbClr val="C0C0C0"/>
                  </a:outerShdw>
                </a:effectLst>
              </a:rPr>
              <a:t>March 2020</a:t>
            </a:r>
          </a:p>
          <a:p>
            <a:pPr marL="0" indent="0" algn="ctr">
              <a:lnSpc>
                <a:spcPct val="90000"/>
              </a:lnSpc>
              <a:buFont typeface="Wingdings" pitchFamily="2" charset="2"/>
              <a:buNone/>
            </a:pPr>
            <a:r>
              <a:rPr lang="en-US" sz="1400" b="1" dirty="0">
                <a:solidFill>
                  <a:srgbClr val="0505BB"/>
                </a:solidFill>
                <a:effectLst>
                  <a:outerShdw blurRad="38100" dist="38100" dir="2700000" algn="tl">
                    <a:srgbClr val="C0C0C0"/>
                  </a:outerShdw>
                </a:effectLst>
              </a:rPr>
              <a:t>Leslie </a:t>
            </a:r>
            <a:r>
              <a:rPr lang="en-US" sz="1400" b="1" dirty="0" err="1">
                <a:solidFill>
                  <a:srgbClr val="0505BB"/>
                </a:solidFill>
                <a:effectLst>
                  <a:outerShdw blurRad="38100" dist="38100" dir="2700000" algn="tl">
                    <a:srgbClr val="C0C0C0"/>
                  </a:outerShdw>
                </a:effectLst>
              </a:rPr>
              <a:t>Utt</a:t>
            </a:r>
            <a:r>
              <a:rPr lang="en-US" sz="1400" b="1" dirty="0">
                <a:solidFill>
                  <a:srgbClr val="0505BB"/>
                </a:solidFill>
                <a:effectLst>
                  <a:outerShdw blurRad="38100" dist="38100" dir="2700000" algn="tl">
                    <a:srgbClr val="C0C0C0"/>
                  </a:outerShdw>
                </a:effectLst>
              </a:rPr>
              <a:t>, Secretary/Treasurer</a:t>
            </a:r>
          </a:p>
          <a:p>
            <a:pPr marL="0" indent="0" algn="ctr">
              <a:lnSpc>
                <a:spcPct val="90000"/>
              </a:lnSpc>
              <a:buFont typeface="Wingdings" pitchFamily="2" charset="2"/>
              <a:buNone/>
            </a:pPr>
            <a:r>
              <a:rPr lang="en-US" sz="2000" b="1" dirty="0">
                <a:solidFill>
                  <a:srgbClr val="0505BB"/>
                </a:solidFill>
                <a:effectLst>
                  <a:outerShdw blurRad="38100" dist="38100" dir="2700000" algn="tl">
                    <a:srgbClr val="C0C0C0"/>
                  </a:outerShdw>
                </a:effectLst>
              </a:rPr>
              <a:t>treasurer@easistandards.com</a:t>
            </a:r>
          </a:p>
        </p:txBody>
      </p:sp>
      <p:pic>
        <p:nvPicPr>
          <p:cNvPr id="4" name="Picture 2" descr="Easi-Logo 20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7451"/>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505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0"/>
            <a:ext cx="3886200" cy="369332"/>
          </a:xfrm>
          <a:prstGeom prst="rect">
            <a:avLst/>
          </a:prstGeom>
          <a:noFill/>
        </p:spPr>
        <p:txBody>
          <a:bodyPr wrap="square" rtlCol="0">
            <a:spAutoFit/>
          </a:bodyPr>
          <a:lstStyle/>
          <a:p>
            <a:r>
              <a:rPr lang="en-US" dirty="0">
                <a:solidFill>
                  <a:srgbClr val="FF0000"/>
                </a:solidFill>
              </a:rPr>
              <a:t>EASI Checking Account Summary</a:t>
            </a:r>
          </a:p>
        </p:txBody>
      </p:sp>
      <p:sp>
        <p:nvSpPr>
          <p:cNvPr id="6" name="TextBox 5"/>
          <p:cNvSpPr txBox="1"/>
          <p:nvPr/>
        </p:nvSpPr>
        <p:spPr>
          <a:xfrm>
            <a:off x="2019300" y="369332"/>
            <a:ext cx="5105400" cy="646331"/>
          </a:xfrm>
          <a:prstGeom prst="rect">
            <a:avLst/>
          </a:prstGeom>
          <a:noFill/>
        </p:spPr>
        <p:txBody>
          <a:bodyPr wrap="square" rtlCol="0">
            <a:spAutoFit/>
          </a:bodyPr>
          <a:lstStyle/>
          <a:p>
            <a:r>
              <a:rPr lang="en-US" dirty="0"/>
              <a:t>Activity Update for Fiscal Year 2019 – 2020</a:t>
            </a:r>
          </a:p>
          <a:p>
            <a:r>
              <a:rPr lang="en-US" dirty="0"/>
              <a:t>Reviewed by Rob Smith &amp; Marvin </a:t>
            </a:r>
            <a:r>
              <a:rPr lang="en-US" dirty="0" err="1"/>
              <a:t>Yoshizumi</a:t>
            </a:r>
            <a:r>
              <a:rPr lang="en-US" dirty="0"/>
              <a:t> </a:t>
            </a:r>
          </a:p>
        </p:txBody>
      </p:sp>
      <p:pic>
        <p:nvPicPr>
          <p:cNvPr id="2050" name="Picture 2" descr="Easi-Logo 2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7451"/>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449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9464</TotalTime>
  <Words>2171</Words>
  <Application>Microsoft Office PowerPoint</Application>
  <PresentationFormat>On-screen Show (4:3)</PresentationFormat>
  <Paragraphs>606</Paragraphs>
  <Slides>73</Slides>
  <Notes>1</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MEMBER</vt:lpstr>
      <vt:lpstr>2019 Technical Committee Presentation</vt:lpstr>
      <vt:lpstr>Team Acknowledgement</vt:lpstr>
      <vt:lpstr>Agenda/ Discussion Items</vt:lpstr>
      <vt:lpstr>EASIStandards.com Website</vt:lpstr>
      <vt:lpstr>EASIStandards.com Website</vt:lpstr>
      <vt:lpstr>EASIStandards.com Website</vt:lpstr>
      <vt:lpstr>EASIStandards.com Website</vt:lpstr>
      <vt:lpstr>EASIStandards.com Website</vt:lpstr>
      <vt:lpstr>EASIStandards.com Website</vt:lpstr>
      <vt:lpstr>Compliance Matrix</vt:lpstr>
      <vt:lpstr>Compliance Testing Site</vt:lpstr>
      <vt:lpstr>New Business Tasks</vt:lpstr>
      <vt:lpstr>New Business Tasks</vt:lpstr>
      <vt:lpstr>New Business Tasks</vt:lpstr>
      <vt:lpstr>New Business Tasks</vt:lpstr>
      <vt:lpstr>New Business Tasks</vt:lpstr>
      <vt:lpstr>New Business Tasks</vt:lpstr>
      <vt:lpstr>New Business Tasks</vt:lpstr>
      <vt:lpstr>New Business Tasks</vt:lpstr>
      <vt:lpstr>New Business Tasks</vt:lpstr>
      <vt:lpstr>New Business Tasks</vt:lpstr>
      <vt:lpstr>New Business Tasks</vt:lpstr>
      <vt:lpstr>New Business Tasks</vt:lpstr>
      <vt:lpstr>New Business Tasks</vt:lpstr>
      <vt:lpstr>New Business Tasks</vt:lpstr>
      <vt:lpstr>New Business Tasks</vt:lpstr>
      <vt:lpstr>New Business Tasks</vt:lpstr>
      <vt:lpstr>New Business Tasks</vt:lpstr>
      <vt:lpstr>New Business Tasks</vt:lpstr>
      <vt:lpstr>New Business Tasks</vt:lpstr>
      <vt:lpstr>New Business Tasks</vt:lpstr>
      <vt:lpstr>New Business Tasks</vt:lpstr>
      <vt:lpstr>New Business Tasks</vt:lpstr>
      <vt:lpstr>New Adoption Discussion</vt:lpstr>
      <vt:lpstr>New Adoption Discussion</vt:lpstr>
      <vt:lpstr>New Adoption Discussion</vt:lpstr>
      <vt:lpstr>New Adoption Discussion</vt:lpstr>
      <vt:lpstr>EASI 870 Changes Proposed (V 2.0)</vt:lpstr>
      <vt:lpstr>EASI 870 Changes Proposed (V 2.0)</vt:lpstr>
      <vt:lpstr>EASI 870 Changes Proposed (V 2.0)</vt:lpstr>
      <vt:lpstr>EASI 870 Proposed Specifications</vt:lpstr>
      <vt:lpstr>EASI 870 Proposed Specifications</vt:lpstr>
      <vt:lpstr>EASI 870 Proposed Specifications</vt:lpstr>
      <vt:lpstr>EASI 870 Proposed Specifications</vt:lpstr>
      <vt:lpstr>Retire Standards – </vt:lpstr>
      <vt:lpstr>Standard Usage – 997 FA</vt:lpstr>
      <vt:lpstr>Standard Usage – </vt:lpstr>
      <vt:lpstr>New Standard – EASI 888 Item Maintenance</vt:lpstr>
      <vt:lpstr>EASI 888 Proposed Specification</vt:lpstr>
      <vt:lpstr>New Business – Topics</vt:lpstr>
      <vt:lpstr>New Business – Topics</vt:lpstr>
      <vt:lpstr>New Business – Topics</vt:lpstr>
      <vt:lpstr>New Standard – EASI 888 Item Maintenance</vt:lpstr>
      <vt:lpstr>New Business – </vt:lpstr>
      <vt:lpstr>Web Services / API Discussion</vt:lpstr>
      <vt:lpstr>Open Discussion</vt:lpstr>
      <vt:lpstr>2019-2020 Potential Tech Tasks</vt:lpstr>
      <vt:lpstr>2020 Meeting Wrap Up</vt:lpstr>
      <vt:lpstr>Thank you for attending the   2020 EASI Conference  Hope to see you again next year!</vt:lpstr>
    </vt:vector>
  </TitlesOfParts>
  <Company>Color Image Apparel,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EASI Technical Committee</dc:title>
  <dc:creator>Jonathan Clarke</dc:creator>
  <cp:lastModifiedBy>Joelle Hotte</cp:lastModifiedBy>
  <cp:revision>394</cp:revision>
  <cp:lastPrinted>2016-03-20T22:03:03Z</cp:lastPrinted>
  <dcterms:created xsi:type="dcterms:W3CDTF">2008-04-15T01:04:04Z</dcterms:created>
  <dcterms:modified xsi:type="dcterms:W3CDTF">2020-11-20T18:07:32Z</dcterms:modified>
</cp:coreProperties>
</file>